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64" r:id="rId4"/>
    <p:sldId id="259" r:id="rId5"/>
    <p:sldId id="260" r:id="rId6"/>
    <p:sldId id="283" r:id="rId7"/>
    <p:sldId id="284" r:id="rId8"/>
    <p:sldId id="290" r:id="rId9"/>
    <p:sldId id="287" r:id="rId10"/>
    <p:sldId id="288" r:id="rId11"/>
    <p:sldId id="285" r:id="rId12"/>
    <p:sldId id="291" r:id="rId13"/>
    <p:sldId id="267" r:id="rId14"/>
    <p:sldId id="292" r:id="rId15"/>
    <p:sldId id="281" r:id="rId16"/>
    <p:sldId id="293" r:id="rId17"/>
    <p:sldId id="294" r:id="rId18"/>
    <p:sldId id="268" r:id="rId19"/>
    <p:sldId id="263"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D8+a4BrEKaNVrR8Co+e3nneL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55" autoAdjust="0"/>
  </p:normalViewPr>
  <p:slideViewPr>
    <p:cSldViewPr snapToGrid="0">
      <p:cViewPr varScale="1">
        <p:scale>
          <a:sx n="90" d="100"/>
          <a:sy n="90" d="100"/>
        </p:scale>
        <p:origin x="211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13</a:t>
            </a:fld>
            <a:endParaRPr/>
          </a:p>
        </p:txBody>
      </p:sp>
    </p:spTree>
    <p:extLst>
      <p:ext uri="{BB962C8B-B14F-4D97-AF65-F5344CB8AC3E}">
        <p14:creationId xmlns:p14="http://schemas.microsoft.com/office/powerpoint/2010/main" val="82449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dirty="0" smtClean="0"/>
              <a:t>https://medium.com/analytics-vidhya/q-learning-is-the-most-basic-form-of-reinforcement-learning-which-doesnt-take-advantage-of-any-8944e02570c5</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https://towardsdatascience.com/reinforcement-learning-with-openai-d445c2c687d2</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https://blog.paperspace.com/getting-started-with-openai-gym/</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https://www.learndatasci.com/tutorials/reinforcement-q-learning-scratch-python-openai-gym/</a:t>
            </a:r>
            <a:endParaRPr dirty="0"/>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18</a:t>
            </a:fld>
            <a:endParaRPr/>
          </a:p>
        </p:txBody>
      </p:sp>
    </p:spTree>
    <p:extLst>
      <p:ext uri="{BB962C8B-B14F-4D97-AF65-F5344CB8AC3E}">
        <p14:creationId xmlns:p14="http://schemas.microsoft.com/office/powerpoint/2010/main" val="330857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1246188" y="1279525"/>
            <a:ext cx="4606925" cy="3455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74" name="Google Shape;174;p12:notes"/>
          <p:cNvSpPr txBox="1">
            <a:spLocks noGrp="1"/>
          </p:cNvSpPr>
          <p:nvPr>
            <p:ph type="sldNum" idx="12"/>
          </p:nvPr>
        </p:nvSpPr>
        <p:spPr>
          <a:xfrm>
            <a:off x="4021296" y="9721108"/>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98141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a:t>
            </a:fld>
            <a:endParaRPr/>
          </a:p>
        </p:txBody>
      </p:sp>
    </p:spTree>
    <p:extLst>
      <p:ext uri="{BB962C8B-B14F-4D97-AF65-F5344CB8AC3E}">
        <p14:creationId xmlns:p14="http://schemas.microsoft.com/office/powerpoint/2010/main" val="323095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https://towardsdatascience.com/5-computer-vision-and-deep-learning-fundamentals-f2b5f697dde9</a:t>
            </a:r>
          </a:p>
          <a:p>
            <a:endParaRPr lang="en-US" dirty="0" smtClean="0"/>
          </a:p>
          <a:p>
            <a:r>
              <a:rPr lang="en-US" sz="1200" b="1" i="0" u="none" strike="noStrike" cap="none" dirty="0" smtClean="0">
                <a:solidFill>
                  <a:schemeClr val="dk1"/>
                </a:solidFill>
                <a:effectLst/>
                <a:latin typeface="Calibri"/>
                <a:ea typeface="Calibri"/>
                <a:cs typeface="Calibri"/>
                <a:sym typeface="Calibri"/>
              </a:rPr>
              <a:t>Computer Vision with Deep Learning</a:t>
            </a:r>
          </a:p>
          <a:p>
            <a:r>
              <a:rPr lang="en-US" sz="1200" b="0" i="0" u="none" strike="noStrike" cap="none" dirty="0" smtClean="0">
                <a:solidFill>
                  <a:schemeClr val="dk1"/>
                </a:solidFill>
                <a:effectLst/>
                <a:latin typeface="Calibri"/>
                <a:ea typeface="Calibri"/>
                <a:cs typeface="Calibri"/>
                <a:sym typeface="Calibri"/>
              </a:rPr>
              <a:t>In a nutshell, Deep Learning is inspired and loosely modeled after neural networks of the human brain — where neurons are connected to each other, receives some input, and then fires an output based on weights and bias values. Common Computer Vision tasks that Deep Learning helps us with include— Image Classification, Localization/Saliency Detection, Object Identification, Detection and Tracking, Face Recognition, Scene Understanding, Image Generation and Image Analysis. Some of the most popular Deep Learning techniques (Supervised, Unsupervised, Semi-Supervised) include:</a:t>
            </a:r>
          </a:p>
          <a:p>
            <a:r>
              <a:rPr lang="en-US" sz="1200" b="0" i="0" u="none" strike="noStrike" cap="none" dirty="0" smtClean="0">
                <a:solidFill>
                  <a:schemeClr val="dk1"/>
                </a:solidFill>
                <a:effectLst/>
                <a:latin typeface="Calibri"/>
                <a:ea typeface="Calibri"/>
                <a:cs typeface="Calibri"/>
                <a:sym typeface="Calibri"/>
              </a:rPr>
              <a:t>Convolutional Neural Network (CNN, or </a:t>
            </a:r>
            <a:r>
              <a:rPr lang="en-US" sz="1200" b="0" i="0" u="none" strike="noStrike" cap="none" dirty="0" err="1" smtClean="0">
                <a:solidFill>
                  <a:schemeClr val="dk1"/>
                </a:solidFill>
                <a:effectLst/>
                <a:latin typeface="Calibri"/>
                <a:ea typeface="Calibri"/>
                <a:cs typeface="Calibri"/>
                <a:sym typeface="Calibri"/>
              </a:rPr>
              <a:t>ConvNet</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Generative Adversarial Networks (GAN),</a:t>
            </a:r>
          </a:p>
          <a:p>
            <a:r>
              <a:rPr lang="en-US" sz="1200" b="0" i="0" u="none" strike="noStrike" cap="none" dirty="0" smtClean="0">
                <a:solidFill>
                  <a:schemeClr val="dk1"/>
                </a:solidFill>
                <a:effectLst/>
                <a:latin typeface="Calibri"/>
                <a:ea typeface="Calibri"/>
                <a:cs typeface="Calibri"/>
                <a:sym typeface="Calibri"/>
              </a:rPr>
              <a:t>Deep Belief Networks (DBNs) and Deep Boltzmann Machines (DBMs),</a:t>
            </a:r>
          </a:p>
          <a:p>
            <a:r>
              <a:rPr lang="en-US" sz="1200" b="0" i="0" u="none" strike="noStrike" cap="none" dirty="0" smtClean="0">
                <a:solidFill>
                  <a:schemeClr val="dk1"/>
                </a:solidFill>
                <a:effectLst/>
                <a:latin typeface="Calibri"/>
                <a:ea typeface="Calibri"/>
                <a:cs typeface="Calibri"/>
                <a:sym typeface="Calibri"/>
              </a:rPr>
              <a:t>Stacked </a:t>
            </a:r>
            <a:r>
              <a:rPr lang="en-US" sz="1200" b="0" i="0" u="none" strike="noStrike" cap="none" dirty="0" err="1" smtClean="0">
                <a:solidFill>
                  <a:schemeClr val="dk1"/>
                </a:solidFill>
                <a:effectLst/>
                <a:latin typeface="Calibri"/>
                <a:ea typeface="Calibri"/>
                <a:cs typeface="Calibri"/>
                <a:sym typeface="Calibri"/>
              </a:rPr>
              <a:t>AutoEncoders</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Deep Reinforcement Learning (DRL),</a:t>
            </a:r>
          </a:p>
          <a:p>
            <a:r>
              <a:rPr lang="en-US" sz="1200" b="0" i="0" u="none" strike="noStrike" cap="none" dirty="0" smtClean="0">
                <a:solidFill>
                  <a:schemeClr val="dk1"/>
                </a:solidFill>
                <a:effectLst/>
                <a:latin typeface="Calibri"/>
                <a:ea typeface="Calibri"/>
                <a:cs typeface="Calibri"/>
                <a:sym typeface="Calibri"/>
              </a:rPr>
              <a:t>and many more. I’ll try to give a quick overview of how Convolutional Neural Network (CNN) works (to keep this article relatively short and easy-to-read). If you’d like to find out more about the other Deep Learning techniques, do try googling for them — GAN is really cool, it’s something people are using in an attempt to generate Art :) Anyways, here goes (CNN):</a:t>
            </a:r>
          </a:p>
          <a:p>
            <a:r>
              <a:rPr lang="en-US" dirty="0" smtClean="0">
                <a:effectLst/>
              </a:rPr>
              <a:t/>
            </a:r>
            <a:br>
              <a:rPr lang="en-US" dirty="0" smtClean="0">
                <a:effectLst/>
              </a:rPr>
            </a:br>
            <a:r>
              <a:rPr lang="en-US" sz="1200" b="0" i="0" u="none" strike="noStrike" cap="none" dirty="0" smtClean="0">
                <a:solidFill>
                  <a:schemeClr val="dk1"/>
                </a:solidFill>
                <a:effectLst/>
                <a:latin typeface="Calibri"/>
                <a:ea typeface="Calibri"/>
                <a:cs typeface="Calibri"/>
                <a:sym typeface="Calibri"/>
              </a:rPr>
              <a:t>In a nutshell, it’s like passing through a series of digital images through a series of “stuff” (more specifically convolutional layer, RELU layer, </a:t>
            </a:r>
            <a:r>
              <a:rPr lang="en-US" sz="1200" b="0" i="0" u="none" strike="noStrike" cap="none" dirty="0" err="1" smtClean="0">
                <a:solidFill>
                  <a:schemeClr val="dk1"/>
                </a:solidFill>
                <a:effectLst/>
                <a:latin typeface="Calibri"/>
                <a:ea typeface="Calibri"/>
                <a:cs typeface="Calibri"/>
                <a:sym typeface="Calibri"/>
              </a:rPr>
              <a:t>POOLing</a:t>
            </a:r>
            <a:r>
              <a:rPr lang="en-US" sz="1200" b="0" i="0" u="none" strike="noStrike" cap="none" dirty="0" smtClean="0">
                <a:solidFill>
                  <a:schemeClr val="dk1"/>
                </a:solidFill>
                <a:effectLst/>
                <a:latin typeface="Calibri"/>
                <a:ea typeface="Calibri"/>
                <a:cs typeface="Calibri"/>
                <a:sym typeface="Calibri"/>
              </a:rPr>
              <a:t> or </a:t>
            </a:r>
            <a:r>
              <a:rPr lang="en-US" sz="1200" b="0" i="0" u="none" strike="noStrike" cap="none" dirty="0" err="1" smtClean="0">
                <a:solidFill>
                  <a:schemeClr val="dk1"/>
                </a:solidFill>
                <a:effectLst/>
                <a:latin typeface="Calibri"/>
                <a:ea typeface="Calibri"/>
                <a:cs typeface="Calibri"/>
                <a:sym typeface="Calibri"/>
              </a:rPr>
              <a:t>downsampling</a:t>
            </a:r>
            <a:r>
              <a:rPr lang="en-US" sz="1200" b="0" i="0" u="none" strike="noStrike" cap="none" dirty="0" smtClean="0">
                <a:solidFill>
                  <a:schemeClr val="dk1"/>
                </a:solidFill>
                <a:effectLst/>
                <a:latin typeface="Calibri"/>
                <a:ea typeface="Calibri"/>
                <a:cs typeface="Calibri"/>
                <a:sym typeface="Calibri"/>
              </a:rPr>
              <a:t> layer, and then a Fully-connected layer </a:t>
            </a:r>
            <a:r>
              <a:rPr lang="en-US" sz="1200" b="0" i="1" u="none" strike="noStrike" cap="none" dirty="0" smtClean="0">
                <a:solidFill>
                  <a:schemeClr val="dk1"/>
                </a:solidFill>
                <a:effectLst/>
                <a:latin typeface="Calibri"/>
                <a:ea typeface="Calibri"/>
                <a:cs typeface="Calibri"/>
                <a:sym typeface="Calibri"/>
              </a:rPr>
              <a:t>for example</a:t>
            </a:r>
            <a:r>
              <a:rPr lang="en-US" sz="1200" b="0" i="0" u="none" strike="noStrike" cap="none" dirty="0" smtClean="0">
                <a:solidFill>
                  <a:schemeClr val="dk1"/>
                </a:solidFill>
                <a:effectLst/>
                <a:latin typeface="Calibri"/>
                <a:ea typeface="Calibri"/>
                <a:cs typeface="Calibri"/>
                <a:sym typeface="Calibri"/>
              </a:rPr>
              <a:t>) that will extract and learn the most essential information about the images and then build the neural network model. Then, once this model is trained, we can pass a testing image through this model and if this model yields good results, it should be able to predict what it is. If you rather not train your own models, there are various pre-trained models available online as well.</a:t>
            </a:r>
            <a:endParaRPr lang="en-US" dirty="0"/>
          </a:p>
        </p:txBody>
      </p:sp>
      <p:sp>
        <p:nvSpPr>
          <p:cNvPr id="4" name="Marcador de número de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36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933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dirty="0" smtClean="0"/>
              <a:t>https://colab.research.google.com/github/tensorflow/docs-l10n/blob/master/site/es-419/tutorials/keras/classification.ipynb</a:t>
            </a:r>
          </a:p>
          <a:p>
            <a:pPr marL="0" lvl="0" indent="0" algn="l" rtl="0">
              <a:lnSpc>
                <a:spcPct val="100000"/>
              </a:lnSpc>
              <a:spcBef>
                <a:spcPts val="0"/>
              </a:spcBef>
              <a:spcAft>
                <a:spcPts val="0"/>
              </a:spcAft>
              <a:buSzPts val="1400"/>
              <a:buNone/>
            </a:pPr>
            <a:endParaRPr lang="es-ES" dirty="0" smtClean="0"/>
          </a:p>
          <a:p>
            <a:pPr marL="0" lvl="0" indent="0" algn="l" rtl="0">
              <a:lnSpc>
                <a:spcPct val="100000"/>
              </a:lnSpc>
              <a:spcBef>
                <a:spcPts val="0"/>
              </a:spcBef>
              <a:spcAft>
                <a:spcPts val="0"/>
              </a:spcAft>
              <a:buSzPts val="1400"/>
              <a:buNone/>
            </a:pPr>
            <a:r>
              <a:rPr lang="es-ES" dirty="0" smtClean="0"/>
              <a:t>https://colab.research.google.com/github/tensorflow/docs-l10n/blob/master/site/es-419/tutorials/keras/classification.ipynb</a:t>
            </a:r>
            <a:endParaRPr dirty="0"/>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12</a:t>
            </a:fld>
            <a:endParaRPr/>
          </a:p>
        </p:txBody>
      </p:sp>
    </p:spTree>
    <p:extLst>
      <p:ext uri="{BB962C8B-B14F-4D97-AF65-F5344CB8AC3E}">
        <p14:creationId xmlns:p14="http://schemas.microsoft.com/office/powerpoint/2010/main" val="119626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23"/>
        <p:cNvGrpSpPr/>
        <p:nvPr/>
      </p:nvGrpSpPr>
      <p:grpSpPr>
        <a:xfrm>
          <a:off x="0" y="0"/>
          <a:ext cx="0" cy="0"/>
          <a:chOff x="0" y="0"/>
          <a:chExt cx="0" cy="0"/>
        </a:xfrm>
      </p:grpSpPr>
      <p:sp>
        <p:nvSpPr>
          <p:cNvPr id="24" name="Google Shape;24;p26"/>
          <p:cNvSpPr txBox="1">
            <a:spLocks noGrp="1"/>
          </p:cNvSpPr>
          <p:nvPr>
            <p:ph type="subTitle" idx="1"/>
          </p:nvPr>
        </p:nvSpPr>
        <p:spPr>
          <a:xfrm>
            <a:off x="1143000" y="3440348"/>
            <a:ext cx="6858000" cy="80520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7F7F7F"/>
              </a:buClr>
              <a:buSzPts val="3200"/>
              <a:buFont typeface="Calibri"/>
              <a:buNone/>
              <a:defRPr sz="3200">
                <a:solidFill>
                  <a:srgbClr val="7F7F7F"/>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Font typeface="Calibri"/>
              <a:buNone/>
              <a:defRPr sz="1600"/>
            </a:lvl6pPr>
            <a:lvl7pPr lvl="6" algn="ctr">
              <a:lnSpc>
                <a:spcPct val="90000"/>
              </a:lnSpc>
              <a:spcBef>
                <a:spcPts val="500"/>
              </a:spcBef>
              <a:spcAft>
                <a:spcPts val="0"/>
              </a:spcAft>
              <a:buClr>
                <a:schemeClr val="dk1"/>
              </a:buClr>
              <a:buSzPts val="1600"/>
              <a:buFont typeface="Calibri"/>
              <a:buNone/>
              <a:defRPr sz="1600"/>
            </a:lvl7pPr>
            <a:lvl8pPr lvl="7" algn="ctr">
              <a:lnSpc>
                <a:spcPct val="90000"/>
              </a:lnSpc>
              <a:spcBef>
                <a:spcPts val="500"/>
              </a:spcBef>
              <a:spcAft>
                <a:spcPts val="0"/>
              </a:spcAft>
              <a:buClr>
                <a:schemeClr val="dk1"/>
              </a:buClr>
              <a:buSzPts val="1600"/>
              <a:buFont typeface="Calibri"/>
              <a:buNone/>
              <a:defRPr sz="1600"/>
            </a:lvl8pPr>
            <a:lvl9pPr lvl="8" algn="ctr">
              <a:lnSpc>
                <a:spcPct val="90000"/>
              </a:lnSpc>
              <a:spcBef>
                <a:spcPts val="500"/>
              </a:spcBef>
              <a:spcAft>
                <a:spcPts val="0"/>
              </a:spcAft>
              <a:buClr>
                <a:schemeClr val="dk1"/>
              </a:buClr>
              <a:buSzPts val="1600"/>
              <a:buFont typeface="Calibri"/>
              <a:buNone/>
              <a:defRPr sz="1600"/>
            </a:lvl9pPr>
          </a:lstStyle>
          <a:p>
            <a:endParaRPr/>
          </a:p>
        </p:txBody>
      </p:sp>
      <p:sp>
        <p:nvSpPr>
          <p:cNvPr id="25" name="Google Shape;25;p26"/>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26"/>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26"/>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26"/>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29" name="Google Shape;29;p26"/>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30" name="Google Shape;30;p26"/>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obj">
  <p:cSld name="OBJECT">
    <p:spTree>
      <p:nvGrpSpPr>
        <p:cNvPr id="1" name="Shape 31"/>
        <p:cNvGrpSpPr/>
        <p:nvPr/>
      </p:nvGrpSpPr>
      <p:grpSpPr>
        <a:xfrm>
          <a:off x="0" y="0"/>
          <a:ext cx="0" cy="0"/>
          <a:chOff x="0" y="0"/>
          <a:chExt cx="0" cy="0"/>
        </a:xfrm>
      </p:grpSpPr>
      <p:sp>
        <p:nvSpPr>
          <p:cNvPr id="32" name="Google Shape;32;p2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5" name="Google Shape;35;p27"/>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36" name="Google Shape;36;p27"/>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37" name="Google Shape;37;p27"/>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bg>
      <p:bgPr>
        <a:solidFill>
          <a:schemeClr val="lt1"/>
        </a:solidFill>
        <a:effectLst/>
      </p:bgPr>
    </p:bg>
    <p:spTree>
      <p:nvGrpSpPr>
        <p:cNvPr id="1" name="Shape 38"/>
        <p:cNvGrpSpPr/>
        <p:nvPr/>
      </p:nvGrpSpPr>
      <p:grpSpPr>
        <a:xfrm>
          <a:off x="0" y="0"/>
          <a:ext cx="0" cy="0"/>
          <a:chOff x="0" y="0"/>
          <a:chExt cx="0" cy="0"/>
        </a:xfrm>
      </p:grpSpPr>
      <p:sp>
        <p:nvSpPr>
          <p:cNvPr id="39" name="Google Shape;39;p28"/>
          <p:cNvSpPr txBox="1">
            <a:spLocks noGrp="1"/>
          </p:cNvSpPr>
          <p:nvPr>
            <p:ph type="body" idx="1"/>
          </p:nvPr>
        </p:nvSpPr>
        <p:spPr>
          <a:xfrm>
            <a:off x="628650" y="2237517"/>
            <a:ext cx="7886700" cy="41188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Font typeface="Calibri"/>
              <a:buChar char="•"/>
              <a:defRPr/>
            </a:lvl1pPr>
            <a:lvl2pPr marL="914400" lvl="1" indent="-342900" algn="l">
              <a:lnSpc>
                <a:spcPct val="90000"/>
              </a:lnSpc>
              <a:spcBef>
                <a:spcPts val="500"/>
              </a:spcBef>
              <a:spcAft>
                <a:spcPts val="0"/>
              </a:spcAft>
              <a:buClr>
                <a:schemeClr val="dk1"/>
              </a:buClr>
              <a:buSzPts val="1800"/>
              <a:buFont typeface="Calibri"/>
              <a:buChar char="•"/>
              <a:defRPr/>
            </a:lvl2pPr>
            <a:lvl3pPr marL="1371600" lvl="2" indent="-342900" algn="l">
              <a:lnSpc>
                <a:spcPct val="90000"/>
              </a:lnSpc>
              <a:spcBef>
                <a:spcPts val="500"/>
              </a:spcBef>
              <a:spcAft>
                <a:spcPts val="0"/>
              </a:spcAft>
              <a:buClr>
                <a:schemeClr val="dk1"/>
              </a:buClr>
              <a:buSzPts val="1800"/>
              <a:buFont typeface="Calibri"/>
              <a:buChar char="•"/>
              <a:defRPr/>
            </a:lvl3pPr>
            <a:lvl4pPr marL="1828800" lvl="3" indent="-342900" algn="l">
              <a:lnSpc>
                <a:spcPct val="90000"/>
              </a:lnSpc>
              <a:spcBef>
                <a:spcPts val="500"/>
              </a:spcBef>
              <a:spcAft>
                <a:spcPts val="0"/>
              </a:spcAft>
              <a:buClr>
                <a:schemeClr val="dk1"/>
              </a:buClr>
              <a:buSzPts val="1800"/>
              <a:buFont typeface="Calibri"/>
              <a:buChar char="•"/>
              <a:defRPr/>
            </a:lvl4pPr>
            <a:lvl5pPr marL="2286000" lvl="4" indent="-342900" algn="l">
              <a:lnSpc>
                <a:spcPct val="90000"/>
              </a:lnSpc>
              <a:spcBef>
                <a:spcPts val="500"/>
              </a:spcBef>
              <a:spcAft>
                <a:spcPts val="0"/>
              </a:spcAft>
              <a:buClr>
                <a:schemeClr val="dk1"/>
              </a:buClr>
              <a:buSzPts val="1800"/>
              <a:buFont typeface="Calibri"/>
              <a:buChar char="•"/>
              <a:defRPr/>
            </a:lvl5pPr>
            <a:lvl6pPr marL="2743200" lvl="5" indent="-342900" algn="l">
              <a:lnSpc>
                <a:spcPct val="90000"/>
              </a:lnSpc>
              <a:spcBef>
                <a:spcPts val="500"/>
              </a:spcBef>
              <a:spcAft>
                <a:spcPts val="0"/>
              </a:spcAft>
              <a:buClr>
                <a:schemeClr val="dk1"/>
              </a:buClr>
              <a:buSzPts val="1800"/>
              <a:buFont typeface="Calibri"/>
              <a:buChar char="•"/>
              <a:defRPr/>
            </a:lvl6pPr>
            <a:lvl7pPr marL="3200400" lvl="6" indent="-342900" algn="l">
              <a:lnSpc>
                <a:spcPct val="90000"/>
              </a:lnSpc>
              <a:spcBef>
                <a:spcPts val="500"/>
              </a:spcBef>
              <a:spcAft>
                <a:spcPts val="0"/>
              </a:spcAft>
              <a:buClr>
                <a:schemeClr val="dk1"/>
              </a:buClr>
              <a:buSzPts val="1800"/>
              <a:buFont typeface="Calibri"/>
              <a:buChar char="•"/>
              <a:defRPr/>
            </a:lvl7pPr>
            <a:lvl8pPr marL="3657600" lvl="7" indent="-342900" algn="l">
              <a:lnSpc>
                <a:spcPct val="90000"/>
              </a:lnSpc>
              <a:spcBef>
                <a:spcPts val="500"/>
              </a:spcBef>
              <a:spcAft>
                <a:spcPts val="0"/>
              </a:spcAft>
              <a:buClr>
                <a:schemeClr val="dk1"/>
              </a:buClr>
              <a:buSzPts val="1800"/>
              <a:buFont typeface="Calibri"/>
              <a:buChar char="•"/>
              <a:defRPr/>
            </a:lvl8pPr>
            <a:lvl9pPr marL="4114800" lvl="8" indent="-342900" algn="l">
              <a:lnSpc>
                <a:spcPct val="90000"/>
              </a:lnSpc>
              <a:spcBef>
                <a:spcPts val="500"/>
              </a:spcBef>
              <a:spcAft>
                <a:spcPts val="0"/>
              </a:spcAft>
              <a:buClr>
                <a:schemeClr val="dk1"/>
              </a:buClr>
              <a:buSzPts val="1800"/>
              <a:buFont typeface="Calibri"/>
              <a:buChar char="•"/>
              <a:defRPr/>
            </a:lvl9pPr>
          </a:lstStyle>
          <a:p>
            <a:endParaRPr/>
          </a:p>
        </p:txBody>
      </p:sp>
      <p:sp>
        <p:nvSpPr>
          <p:cNvPr id="40" name="Google Shape;40;p28"/>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41" name="Google Shape;41;p28"/>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42" name="Google Shape;42;p28"/>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43"/>
        <p:cNvGrpSpPr/>
        <p:nvPr/>
      </p:nvGrpSpPr>
      <p:grpSpPr>
        <a:xfrm>
          <a:off x="0" y="0"/>
          <a:ext cx="0" cy="0"/>
          <a:chOff x="0" y="0"/>
          <a:chExt cx="0" cy="0"/>
        </a:xfrm>
      </p:grpSpPr>
      <p:sp>
        <p:nvSpPr>
          <p:cNvPr id="44" name="Google Shape;44;p29"/>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9" name="Google Shape;49;p29"/>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50" name="Google Shape;50;p29"/>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51" name="Google Shape;51;p29"/>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58" name="Google Shape;58;p30"/>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59" name="Google Shape;59;p30"/>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60" name="Google Shape;60;p30"/>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68" name="Google Shape;68;p31"/>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69" name="Google Shape;69;p31"/>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70" name="Google Shape;70;p31"/>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76" name="Google Shape;76;p32"/>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77" name="Google Shape;77;p32"/>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78" name="Google Shape;78;p32"/>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C769A-C18D-4697-DAAF-2223A98EC1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4EFFCC0-3372-3EBE-F2DE-57342FAEE1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FE6D83-D895-202F-EE6B-368958F1321B}"/>
              </a:ext>
            </a:extLst>
          </p:cNvPr>
          <p:cNvSpPr>
            <a:spLocks noGrp="1"/>
          </p:cNvSpPr>
          <p:nvPr>
            <p:ph type="dt" sz="half" idx="10"/>
          </p:nvPr>
        </p:nvSpPr>
        <p:spPr/>
        <p:txBody>
          <a:bodyPr/>
          <a:lstStyle/>
          <a:p>
            <a:fld id="{7FAB1C2F-660B-4FB2-9EDA-38B91744BDF7}" type="datetimeFigureOut">
              <a:rPr lang="es-ES" smtClean="0"/>
              <a:t>19/12/2022</a:t>
            </a:fld>
            <a:endParaRPr lang="es-ES"/>
          </a:p>
        </p:txBody>
      </p:sp>
      <p:sp>
        <p:nvSpPr>
          <p:cNvPr id="5" name="Marcador de pie de página 4">
            <a:extLst>
              <a:ext uri="{FF2B5EF4-FFF2-40B4-BE49-F238E27FC236}">
                <a16:creationId xmlns:a16="http://schemas.microsoft.com/office/drawing/2014/main" id="{0AEDBF6D-1B3B-5F59-6186-90A2031BE1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D0E295-74E4-F56B-520E-EAF07ADD0059}"/>
              </a:ext>
            </a:extLst>
          </p:cNvPr>
          <p:cNvSpPr>
            <a:spLocks noGrp="1"/>
          </p:cNvSpPr>
          <p:nvPr>
            <p:ph type="sldNum" sz="quarter" idx="12"/>
          </p:nvPr>
        </p:nvSpPr>
        <p:spPr/>
        <p:txBody>
          <a:bodyPr/>
          <a:lstStyle/>
          <a:p>
            <a:fld id="{F72B40EF-D53A-41AA-87B6-B9F74BA43E09}" type="slidenum">
              <a:rPr lang="es-ES" smtClean="0"/>
              <a:t>‹Nº›</a:t>
            </a:fld>
            <a:endParaRPr lang="es-ES"/>
          </a:p>
        </p:txBody>
      </p:sp>
    </p:spTree>
    <p:extLst>
      <p:ext uri="{BB962C8B-B14F-4D97-AF65-F5344CB8AC3E}">
        <p14:creationId xmlns:p14="http://schemas.microsoft.com/office/powerpoint/2010/main" val="266663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5"/>
          <p:cNvPicPr preferRelativeResize="0"/>
          <p:nvPr/>
        </p:nvPicPr>
        <p:blipFill rotWithShape="1">
          <a:blip r:embed="rId10">
            <a:alphaModFix/>
          </a:blip>
          <a:srcRect/>
          <a:stretch/>
        </p:blipFill>
        <p:spPr>
          <a:xfrm>
            <a:off x="0" y="0"/>
            <a:ext cx="9143999" cy="1079154"/>
          </a:xfrm>
          <a:prstGeom prst="rect">
            <a:avLst/>
          </a:prstGeom>
          <a:noFill/>
          <a:ln>
            <a:noFill/>
          </a:ln>
        </p:spPr>
      </p:pic>
      <p:sp>
        <p:nvSpPr>
          <p:cNvPr id="11" name="Google Shape;11;p25"/>
          <p:cNvSpPr/>
          <p:nvPr/>
        </p:nvSpPr>
        <p:spPr>
          <a:xfrm>
            <a:off x="3649362" y="0"/>
            <a:ext cx="3023870" cy="660400"/>
          </a:xfrm>
          <a:custGeom>
            <a:avLst/>
            <a:gdLst/>
            <a:ahLst/>
            <a:cxnLst/>
            <a:rect l="l" t="t" r="r" b="b"/>
            <a:pathLst>
              <a:path w="3023870" h="660400" extrusionOk="0">
                <a:moveTo>
                  <a:pt x="3023287" y="660399"/>
                </a:moveTo>
                <a:lnTo>
                  <a:pt x="0" y="660399"/>
                </a:lnTo>
                <a:lnTo>
                  <a:pt x="0" y="0"/>
                </a:lnTo>
                <a:lnTo>
                  <a:pt x="3023287" y="0"/>
                </a:lnTo>
                <a:lnTo>
                  <a:pt x="3023287" y="6603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25"/>
          <p:cNvSpPr/>
          <p:nvPr/>
        </p:nvSpPr>
        <p:spPr>
          <a:xfrm>
            <a:off x="3649362" y="0"/>
            <a:ext cx="3023870" cy="660400"/>
          </a:xfrm>
          <a:custGeom>
            <a:avLst/>
            <a:gdLst/>
            <a:ahLst/>
            <a:cxnLst/>
            <a:rect l="l" t="t" r="r" b="b"/>
            <a:pathLst>
              <a:path w="3023870" h="660400" extrusionOk="0">
                <a:moveTo>
                  <a:pt x="0" y="0"/>
                </a:moveTo>
                <a:lnTo>
                  <a:pt x="3023287" y="0"/>
                </a:lnTo>
                <a:lnTo>
                  <a:pt x="3023287" y="660399"/>
                </a:lnTo>
                <a:lnTo>
                  <a:pt x="0" y="660399"/>
                </a:lnTo>
                <a:lnTo>
                  <a:pt x="0" y="0"/>
                </a:lnTo>
                <a:close/>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25"/>
          <p:cNvSpPr/>
          <p:nvPr/>
        </p:nvSpPr>
        <p:spPr>
          <a:xfrm>
            <a:off x="0" y="660400"/>
            <a:ext cx="9144000" cy="419100"/>
          </a:xfrm>
          <a:custGeom>
            <a:avLst/>
            <a:gdLst/>
            <a:ahLst/>
            <a:cxnLst/>
            <a:rect l="l" t="t" r="r" b="b"/>
            <a:pathLst>
              <a:path w="9144000" h="419100" extrusionOk="0">
                <a:moveTo>
                  <a:pt x="0" y="418754"/>
                </a:moveTo>
                <a:lnTo>
                  <a:pt x="0" y="0"/>
                </a:lnTo>
                <a:lnTo>
                  <a:pt x="9143999" y="0"/>
                </a:lnTo>
                <a:lnTo>
                  <a:pt x="9143999" y="418754"/>
                </a:lnTo>
                <a:lnTo>
                  <a:pt x="0" y="418754"/>
                </a:lnTo>
                <a:close/>
              </a:path>
            </a:pathLst>
          </a:custGeom>
          <a:solidFill>
            <a:srgbClr val="006CA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 name="Google Shape;14;p25"/>
          <p:cNvPicPr preferRelativeResize="0"/>
          <p:nvPr/>
        </p:nvPicPr>
        <p:blipFill rotWithShape="1">
          <a:blip r:embed="rId11">
            <a:alphaModFix/>
          </a:blip>
          <a:srcRect/>
          <a:stretch/>
        </p:blipFill>
        <p:spPr>
          <a:xfrm>
            <a:off x="4768232" y="0"/>
            <a:ext cx="1923126" cy="1086920"/>
          </a:xfrm>
          <a:prstGeom prst="rect">
            <a:avLst/>
          </a:prstGeom>
          <a:noFill/>
          <a:ln>
            <a:noFill/>
          </a:ln>
        </p:spPr>
      </p:pic>
      <p:sp>
        <p:nvSpPr>
          <p:cNvPr id="15" name="Google Shape;15;p25"/>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2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5"/>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7" name="Google Shape;17;p2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5"/>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0" name="Google Shape;20;p25"/>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21" name="Google Shape;21;p25"/>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22" name="Google Shape;22;p25"/>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jandro.hernandez.matheus@up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gif"/></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github.com/marcjene/Mecatronic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mailto:alejandro.hernandez.matheus@upc.edu" TargetMode="External"/><Relationship Id="rId4" Type="http://schemas.openxmlformats.org/officeDocument/2006/relationships/hyperlink" Target="https://www.linkedin.com/in/alejandro-hernandez-matheu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p:nvPr/>
        </p:nvSpPr>
        <p:spPr>
          <a:xfrm>
            <a:off x="685800" y="4583109"/>
            <a:ext cx="7772400" cy="11749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smtClean="0">
                <a:solidFill>
                  <a:schemeClr val="dk1"/>
                </a:solidFill>
                <a:latin typeface="Calibri"/>
                <a:ea typeface="Calibri"/>
                <a:cs typeface="Calibri"/>
                <a:sym typeface="Calibri"/>
              </a:rPr>
              <a:t>Sesión</a:t>
            </a:r>
            <a:r>
              <a:rPr lang="en-US" sz="3200" dirty="0">
                <a:solidFill>
                  <a:schemeClr val="dk1"/>
                </a:solidFill>
                <a:latin typeface="Calibri"/>
                <a:ea typeface="Calibri"/>
                <a:cs typeface="Calibri"/>
                <a:sym typeface="Calibri"/>
              </a:rPr>
              <a:t>6</a:t>
            </a:r>
            <a:r>
              <a:rPr lang="en-US" sz="3200" dirty="0" smtClean="0">
                <a:solidFill>
                  <a:schemeClr val="dk1"/>
                </a:solidFill>
                <a:latin typeface="Calibri"/>
                <a:ea typeface="Calibri"/>
                <a:cs typeface="Calibri"/>
                <a:sym typeface="Calibri"/>
              </a:rPr>
              <a:t> – Image Recognition and Reinforcement Learning</a:t>
            </a:r>
            <a:endParaRPr sz="32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Alejandro Hernandez: </a:t>
            </a:r>
            <a:r>
              <a:rPr lang="en-US" sz="2000" b="0" i="0" u="sng" strike="noStrike" cap="none" dirty="0">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alejandro.hernandez.matheus@upc.edu</a:t>
            </a:r>
            <a:endParaRPr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sng"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Calibri"/>
              <a:buNone/>
            </a:pPr>
            <a:endParaRPr sz="2000" b="0" i="0" u="none"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84" name="Google Shape;84;p1"/>
          <p:cNvSpPr txBox="1">
            <a:spLocks noGrp="1"/>
          </p:cNvSpPr>
          <p:nvPr>
            <p:ph type="subTitle" idx="1"/>
          </p:nvPr>
        </p:nvSpPr>
        <p:spPr>
          <a:xfrm>
            <a:off x="1237268" y="3257229"/>
            <a:ext cx="6858000" cy="805205"/>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rgbClr val="7F7F7F"/>
              </a:buClr>
              <a:buSzPts val="3200"/>
              <a:buFont typeface="Calibri"/>
              <a:buNone/>
            </a:pPr>
            <a:r>
              <a:rPr lang="en-US" sz="2800" dirty="0"/>
              <a:t>Introducción a Big Data y Machine Learning </a:t>
            </a:r>
            <a:endParaRPr sz="2800" dirty="0"/>
          </a:p>
        </p:txBody>
      </p:sp>
      <p:sp>
        <p:nvSpPr>
          <p:cNvPr id="85" name="Google Shape;85;p1"/>
          <p:cNvSpPr/>
          <p:nvPr/>
        </p:nvSpPr>
        <p:spPr>
          <a:xfrm>
            <a:off x="1143000" y="2274891"/>
            <a:ext cx="7315199" cy="92327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Tecnologías Aplicadas a la Mecatrónica 4.0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2450" y="1828257"/>
            <a:ext cx="7886700" cy="4696368"/>
          </a:xfrm>
        </p:spPr>
        <p:txBody>
          <a:bodyPr>
            <a:normAutofit/>
          </a:bodyPr>
          <a:lstStyle/>
          <a:p>
            <a:r>
              <a:rPr lang="es-ES" dirty="0"/>
              <a:t>Vehículos autónomos: La visión por ordenador se utiliza para que los coches autónomos puedan navegar y circular con seguridad por la carretera.</a:t>
            </a:r>
          </a:p>
          <a:p>
            <a:r>
              <a:rPr lang="es-ES" dirty="0" smtClean="0"/>
              <a:t>Imágenes </a:t>
            </a:r>
            <a:r>
              <a:rPr lang="es-ES" dirty="0"/>
              <a:t>médicas: La visión por ordenador se utiliza en imágenes médicas para ayudar en el diagnóstico y tratamiento de enfermedades y lesiones.</a:t>
            </a:r>
          </a:p>
          <a:p>
            <a:r>
              <a:rPr lang="es-ES" dirty="0"/>
              <a:t>Robótica: La visión por ordenador se utiliza en robótica para permitir a los robots navegar e interactuar con su entorno</a:t>
            </a:r>
            <a:r>
              <a:rPr lang="es-ES" dirty="0" smtClean="0"/>
              <a:t>.</a:t>
            </a:r>
            <a:endParaRPr lang="es-ES" dirty="0"/>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Ejemplos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2050" name="Picture 2" descr="Computer Vision applications in Self-Driving Cars | by Jeremy Cohen |  Becoming Human: Artificial Intelligence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08" y="3944752"/>
            <a:ext cx="3873592" cy="25798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D Cardiac MRI Automatic Segmentation by RSIP V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557" y="3707261"/>
            <a:ext cx="2526535" cy="294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6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2450" y="1828257"/>
            <a:ext cx="7886700" cy="4696368"/>
          </a:xfrm>
        </p:spPr>
        <p:txBody>
          <a:bodyPr>
            <a:normAutofit/>
          </a:bodyPr>
          <a:lstStyle/>
          <a:p>
            <a:r>
              <a:rPr lang="es-ES" dirty="0"/>
              <a:t>Realidad aumentada: La visión por ordenador se utiliza en los sistemas de realidad aumentada para que los usuarios puedan ver e interactuar con contenidos digitales superpuestos en el mundo real.</a:t>
            </a:r>
          </a:p>
          <a:p>
            <a:r>
              <a:rPr lang="es-ES" dirty="0"/>
              <a:t>Inspección industrial: La visión por ordenador se utiliza en la inspección industrial para automatizar la inspección de productos y garantizar el control de calidad.</a:t>
            </a:r>
          </a:p>
          <a:p>
            <a:r>
              <a:rPr lang="es-ES" dirty="0" smtClean="0"/>
              <a:t>Agricultura</a:t>
            </a:r>
            <a:r>
              <a:rPr lang="es-ES" dirty="0"/>
              <a:t>: La visión por ordenador se utiliza en la agricultura para automatizar la supervisión y gestión de cultivos, animales y otros aspectos de la agricultura.</a:t>
            </a:r>
            <a:endParaRPr lang="en-US" dirty="0"/>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Ejemplos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5" name="Imagen 4"/>
          <p:cNvPicPr>
            <a:picLocks noChangeAspect="1"/>
          </p:cNvPicPr>
          <p:nvPr/>
        </p:nvPicPr>
        <p:blipFill rotWithShape="1">
          <a:blip r:embed="rId3"/>
          <a:srcRect b="28716"/>
          <a:stretch/>
        </p:blipFill>
        <p:spPr>
          <a:xfrm>
            <a:off x="5419725" y="4514850"/>
            <a:ext cx="2806407" cy="2009775"/>
          </a:xfrm>
          <a:prstGeom prst="rect">
            <a:avLst/>
          </a:prstGeom>
        </p:spPr>
      </p:pic>
    </p:spTree>
    <p:extLst>
      <p:ext uri="{BB962C8B-B14F-4D97-AF65-F5344CB8AC3E}">
        <p14:creationId xmlns:p14="http://schemas.microsoft.com/office/powerpoint/2010/main" val="3713771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11485" y="118568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ea typeface="Calibri"/>
                <a:cs typeface="Calibri"/>
                <a:sym typeface="Calibri"/>
              </a:rPr>
              <a:t>Ejemplo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práctico</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12</a:t>
            </a:fld>
            <a:endParaRPr sz="1200" b="0" i="0" u="none" strike="noStrike" cap="none">
              <a:solidFill>
                <a:srgbClr val="888888"/>
              </a:solidFill>
              <a:latin typeface="Calibri"/>
              <a:ea typeface="Calibri"/>
              <a:cs typeface="Calibri"/>
              <a:sym typeface="Calibri"/>
            </a:endParaRPr>
          </a:p>
        </p:txBody>
      </p:sp>
      <p:pic>
        <p:nvPicPr>
          <p:cNvPr id="10244" name="Picture 4" descr="Fashion MNIST spr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987" y="1855073"/>
            <a:ext cx="4810163" cy="463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4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40060" y="124240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13</a:t>
            </a:fld>
            <a:endParaRPr sz="1200" b="0" i="0" u="none" strike="noStrike" cap="none">
              <a:solidFill>
                <a:srgbClr val="888888"/>
              </a:solidFill>
              <a:latin typeface="Calibri"/>
              <a:ea typeface="Calibri"/>
              <a:cs typeface="Calibri"/>
              <a:sym typeface="Calibri"/>
            </a:endParaRPr>
          </a:p>
        </p:txBody>
      </p:sp>
      <p:sp>
        <p:nvSpPr>
          <p:cNvPr id="8" name="Marcador de texto 1"/>
          <p:cNvSpPr>
            <a:spLocks noGrp="1"/>
          </p:cNvSpPr>
          <p:nvPr>
            <p:ph type="body" idx="1"/>
          </p:nvPr>
        </p:nvSpPr>
        <p:spPr>
          <a:xfrm>
            <a:off x="512062" y="2115675"/>
            <a:ext cx="7886700" cy="4118838"/>
          </a:xfrm>
        </p:spPr>
        <p:txBody>
          <a:bodyPr>
            <a:normAutofit/>
          </a:bodyPr>
          <a:lstStyle/>
          <a:p>
            <a:pPr algn="just"/>
            <a:r>
              <a:rPr lang="es-ES" sz="1600" dirty="0"/>
              <a:t>El aprendizaje por refuerzo es un tipo de aprendizaje automático que implica el uso de algoritmos para que un agente aprenda a interactuar con su entorno con el fin de maximizar una recompensa. Se inspira en la forma en que los animales aprenden de su entorno y sus experiencias, y suele utilizarse para entrenar a agentes a tomar decisiones o emprender acciones en entornos complejos y dinámicos</a:t>
            </a:r>
            <a:r>
              <a:rPr lang="es-ES" sz="1600" dirty="0" smtClean="0"/>
              <a:t>.</a:t>
            </a:r>
            <a:endParaRPr lang="es-ES" sz="1600" dirty="0"/>
          </a:p>
          <a:p>
            <a:pPr algn="just"/>
            <a:r>
              <a:rPr lang="es-ES" sz="1600" dirty="0"/>
              <a:t>En el aprendizaje por refuerzo, un agente recibe información en forma de recompensas o castigos en función de sus acciones. El objetivo del agente es aprender una política que maximice la recompensa acumulada a lo largo del tiempo. En este proceso, el agente realiza acciones, recibe retroalimentación en forma de recompensas o castigos y actualiza su modelo interno del entorno basándose en esta retroalimentación.</a:t>
            </a:r>
          </a:p>
        </p:txBody>
      </p:sp>
      <p:pic>
        <p:nvPicPr>
          <p:cNvPr id="6146" name="Picture 2" descr="≡ Reinforcement Learning • Reinforcement Learning Applic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338" y="4822937"/>
            <a:ext cx="4624989" cy="189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12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1240060" y="124240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5122" name="Picture 2" descr="Reinforcement Learning 101. Learn the essentials of Reinforcement… | by  Shweta Bhatt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1" y="2548784"/>
            <a:ext cx="7497462" cy="288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4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normAutofit fontScale="85000" lnSpcReduction="20000"/>
          </a:bodyPr>
          <a:lstStyle/>
          <a:p>
            <a:r>
              <a:rPr lang="en-US" dirty="0"/>
              <a:t>Q-learning: Q-learning is a value-based reinforcement learning algorithm that involves the use of a Q-table to store the expected reward for each state-action pair. The Q-learning algorithm updates the Q-table using the Q-learning update rule, which compares the expected reward to the observed reward and adjusts the Q-value accordingly.</a:t>
            </a:r>
          </a:p>
          <a:p>
            <a:r>
              <a:rPr lang="en-US" dirty="0"/>
              <a:t>SARSA: SARSA (State-Action-Reward-State-Action) is a variant of Q-learning that involves updating the Q-table based on the reward received and the Q-value of the next state-action pair, rather than the maximum Q-value of the next state.</a:t>
            </a:r>
          </a:p>
          <a:p>
            <a:r>
              <a:rPr lang="en-US" dirty="0"/>
              <a:t>Policy gradient: Policy gradient algorithms involve the optimization of a policy function that maps states to actions, using gradient descent to update the policy based on the reward received.</a:t>
            </a:r>
          </a:p>
          <a:p>
            <a:r>
              <a:rPr lang="en-US" dirty="0"/>
              <a:t>Actor-critic: Actor-critic algorithms involve the use of two separate models: an actor model that determines the actions to take, and a critic model that evaluates the actions taken and provides feedback to the actor.</a:t>
            </a:r>
          </a:p>
          <a:p>
            <a:r>
              <a:rPr lang="en-US" dirty="0"/>
              <a:t>Monte Carlo methods: Monte Carlo methods involve the use of simulations to estimate the expected reward for a given state-action pair.</a:t>
            </a:r>
          </a:p>
          <a:p>
            <a:r>
              <a:rPr lang="en-US" dirty="0"/>
              <a:t>temporal difference (TD) learning: TD learning algorithms involve the use of the difference between the expected reward and the observed reward (the temporal difference) to update the value function.</a:t>
            </a:r>
          </a:p>
          <a:p>
            <a:endParaRPr lang="en-US" dirty="0"/>
          </a:p>
        </p:txBody>
      </p:sp>
      <p:sp>
        <p:nvSpPr>
          <p:cNvPr id="3" name="Google Shape;128;p4"/>
          <p:cNvSpPr txBox="1"/>
          <p:nvPr/>
        </p:nvSpPr>
        <p:spPr>
          <a:xfrm>
            <a:off x="628650" y="1309079"/>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main algorithms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57776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14350" y="2063009"/>
            <a:ext cx="7886700" cy="4118838"/>
          </a:xfrm>
        </p:spPr>
        <p:txBody>
          <a:bodyPr/>
          <a:lstStyle/>
          <a:p>
            <a:r>
              <a:rPr lang="es-ES" dirty="0"/>
              <a:t>El aprendizaje por refuerzo tiene una amplia gama de aplicaciones, como la robótica, el procesamiento del lenguaje natural y los juegos. Algunos ejemplos de aprendizaje por refuerzo </a:t>
            </a:r>
            <a:r>
              <a:rPr lang="es-ES" dirty="0" smtClean="0"/>
              <a:t>son:</a:t>
            </a:r>
          </a:p>
          <a:p>
            <a:pPr lvl="1"/>
            <a:r>
              <a:rPr lang="es-ES" dirty="0" smtClean="0"/>
              <a:t>Entrenar </a:t>
            </a:r>
            <a:r>
              <a:rPr lang="es-ES" dirty="0"/>
              <a:t>a un robot para que recorra un laberinto aprendiendo a evitar obstáculos y avanzar hacia un </a:t>
            </a:r>
            <a:r>
              <a:rPr lang="es-ES" dirty="0" smtClean="0"/>
              <a:t>objetivo.</a:t>
            </a:r>
          </a:p>
          <a:p>
            <a:pPr lvl="1"/>
            <a:r>
              <a:rPr lang="es-ES" dirty="0" smtClean="0"/>
              <a:t>Entrenar </a:t>
            </a:r>
            <a:r>
              <a:rPr lang="es-ES" dirty="0"/>
              <a:t>a un agente virtual para que juegue a un videojuego aprendiendo a tomar decisiones que le lleven al éxito en el </a:t>
            </a:r>
            <a:r>
              <a:rPr lang="es-ES" dirty="0" smtClean="0"/>
              <a:t>juego.</a:t>
            </a:r>
          </a:p>
          <a:p>
            <a:pPr lvl="1"/>
            <a:r>
              <a:rPr lang="es-ES" dirty="0" smtClean="0"/>
              <a:t>Entrenar </a:t>
            </a:r>
            <a:r>
              <a:rPr lang="es-ES" dirty="0"/>
              <a:t>un modelo de aprendizaje automático para que comprenda y genere lenguaje humano aprendiendo a maximizar la recompensa por generar texto coherente y significativo.</a:t>
            </a:r>
            <a:endParaRPr lang="en-US" dirty="0"/>
          </a:p>
        </p:txBody>
      </p:sp>
      <p:sp>
        <p:nvSpPr>
          <p:cNvPr id="3" name="Google Shape;128;p4"/>
          <p:cNvSpPr txBox="1"/>
          <p:nvPr/>
        </p:nvSpPr>
        <p:spPr>
          <a:xfrm>
            <a:off x="628650" y="1299554"/>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applications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7170" name="Picture 2" descr="AlphaGo — a Documentary About Artificial Intelligence | by Sandy Chiu |  DataDrivenInvestor"/>
          <p:cNvPicPr>
            <a:picLocks noChangeAspect="1" noChangeArrowheads="1"/>
          </p:cNvPicPr>
          <p:nvPr/>
        </p:nvPicPr>
        <p:blipFill rotWithShape="1">
          <a:blip r:embed="rId2">
            <a:extLst>
              <a:ext uri="{28A0092B-C50C-407E-A947-70E740481C1C}">
                <a14:useLocalDpi xmlns:a14="http://schemas.microsoft.com/office/drawing/2010/main" val="0"/>
              </a:ext>
            </a:extLst>
          </a:blip>
          <a:srcRect l="12323" t="17268" r="12479"/>
          <a:stretch/>
        </p:blipFill>
        <p:spPr bwMode="auto">
          <a:xfrm>
            <a:off x="5524500" y="4824055"/>
            <a:ext cx="3114675" cy="186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34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628649" y="1280175"/>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vs </a:t>
            </a:r>
            <a:r>
              <a:rPr lang="en-US" sz="2800" b="1" dirty="0" err="1" smtClean="0">
                <a:latin typeface="Calibri"/>
                <a:ea typeface="Calibri"/>
                <a:cs typeface="Calibri"/>
                <a:sym typeface="Calibri"/>
              </a:rPr>
              <a:t>Aprendizaje</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supervisado</a:t>
            </a:r>
            <a:endParaRPr sz="1400" b="0" i="0" u="none" strike="noStrike" cap="none" dirty="0">
              <a:solidFill>
                <a:srgbClr val="000000"/>
              </a:solidFill>
              <a:latin typeface="Arial"/>
              <a:ea typeface="Arial"/>
              <a:cs typeface="Arial"/>
              <a:sym typeface="Arial"/>
            </a:endParaRPr>
          </a:p>
        </p:txBody>
      </p:sp>
      <p:sp>
        <p:nvSpPr>
          <p:cNvPr id="4" name="Marcador de texto 3"/>
          <p:cNvSpPr>
            <a:spLocks noGrp="1"/>
          </p:cNvSpPr>
          <p:nvPr>
            <p:ph type="body" idx="1"/>
          </p:nvPr>
        </p:nvSpPr>
        <p:spPr/>
        <p:txBody>
          <a:bodyPr/>
          <a:lstStyle/>
          <a:p>
            <a:endParaRPr lang="en-US" dirty="0"/>
          </a:p>
        </p:txBody>
      </p:sp>
      <p:graphicFrame>
        <p:nvGraphicFramePr>
          <p:cNvPr id="5" name="Tabla 4"/>
          <p:cNvGraphicFramePr>
            <a:graphicFrameLocks noGrp="1"/>
          </p:cNvGraphicFramePr>
          <p:nvPr>
            <p:extLst>
              <p:ext uri="{D42A27DB-BD31-4B8C-83A1-F6EECF244321}">
                <p14:modId xmlns:p14="http://schemas.microsoft.com/office/powerpoint/2010/main" val="1522275854"/>
              </p:ext>
            </p:extLst>
          </p:nvPr>
        </p:nvGraphicFramePr>
        <p:xfrm>
          <a:off x="628649" y="2072534"/>
          <a:ext cx="8029575" cy="4396545"/>
        </p:xfrm>
        <a:graphic>
          <a:graphicData uri="http://schemas.openxmlformats.org/drawingml/2006/table">
            <a:tbl>
              <a:tblPr>
                <a:tableStyleId>{5C22544A-7EE6-4342-B048-85BDC9FD1C3A}</a:tableStyleId>
              </a:tblPr>
              <a:tblGrid>
                <a:gridCol w="1968604">
                  <a:extLst>
                    <a:ext uri="{9D8B030D-6E8A-4147-A177-3AD203B41FA5}">
                      <a16:colId xmlns:a16="http://schemas.microsoft.com/office/drawing/2014/main" val="964750674"/>
                    </a:ext>
                  </a:extLst>
                </a:gridCol>
                <a:gridCol w="2727222">
                  <a:extLst>
                    <a:ext uri="{9D8B030D-6E8A-4147-A177-3AD203B41FA5}">
                      <a16:colId xmlns:a16="http://schemas.microsoft.com/office/drawing/2014/main" val="1685349351"/>
                    </a:ext>
                  </a:extLst>
                </a:gridCol>
                <a:gridCol w="3333749">
                  <a:extLst>
                    <a:ext uri="{9D8B030D-6E8A-4147-A177-3AD203B41FA5}">
                      <a16:colId xmlns:a16="http://schemas.microsoft.com/office/drawing/2014/main" val="3463354384"/>
                    </a:ext>
                  </a:extLst>
                </a:gridCol>
              </a:tblGrid>
              <a:tr h="201487">
                <a:tc>
                  <a:txBody>
                    <a:bodyPr/>
                    <a:lstStyle/>
                    <a:p>
                      <a:pPr algn="ctr" fontAlgn="b"/>
                      <a:r>
                        <a:rPr lang="es-ES" sz="1400" b="1" u="none" strike="noStrike" dirty="0">
                          <a:effectLst/>
                        </a:rPr>
                        <a:t>Característica</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s-ES" sz="1400" b="1" u="none" strike="noStrike" dirty="0">
                          <a:effectLst/>
                        </a:rPr>
                        <a:t>Aprendizaje </a:t>
                      </a:r>
                      <a:r>
                        <a:rPr lang="es-ES" sz="1400" b="1" u="none" strike="noStrike" dirty="0" smtClean="0">
                          <a:effectLst/>
                        </a:rPr>
                        <a:t>supervisado</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s-ES" sz="1400" b="1" u="none" strike="noStrike" dirty="0" err="1">
                          <a:effectLst/>
                        </a:rPr>
                        <a:t>Reinforcement</a:t>
                      </a:r>
                      <a:r>
                        <a:rPr lang="es-ES" sz="1400" b="1" u="none" strike="noStrike" dirty="0">
                          <a:effectLst/>
                        </a:rPr>
                        <a:t> </a:t>
                      </a:r>
                      <a:r>
                        <a:rPr lang="es-ES" sz="1400" b="1" u="none" strike="noStrike" dirty="0" err="1">
                          <a:effectLst/>
                        </a:rPr>
                        <a:t>Learning</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760374412"/>
                  </a:ext>
                </a:extLst>
              </a:tr>
              <a:tr h="743954">
                <a:tc>
                  <a:txBody>
                    <a:bodyPr/>
                    <a:lstStyle/>
                    <a:p>
                      <a:pPr algn="l" fontAlgn="ctr"/>
                      <a:r>
                        <a:rPr lang="es-ES" sz="1200" u="none" strike="noStrike" dirty="0">
                          <a:effectLst/>
                        </a:rPr>
                        <a:t>Objetivo</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aprender una función que asigne entradas a salidas basándose en ejemplos etiquetados.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aprender una política que maximice la recompensa acumulada a lo largo del tiempo</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631584"/>
                  </a:ext>
                </a:extLst>
              </a:tr>
              <a:tr h="743954">
                <a:tc>
                  <a:txBody>
                    <a:bodyPr/>
                    <a:lstStyle/>
                    <a:p>
                      <a:pPr algn="l" fontAlgn="ctr"/>
                      <a:r>
                        <a:rPr lang="es-ES" sz="1200" u="none" strike="noStrike" dirty="0">
                          <a:effectLst/>
                        </a:rPr>
                        <a:t>Retroalimentación</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modelo recibe retroalimentación en forma de ejemplos etiquetados y sus salidas correctas.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agente recibe retroalimentación en forma de recompensas o castigos basados en sus acciones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80785"/>
                  </a:ext>
                </a:extLst>
              </a:tr>
              <a:tr h="557965">
                <a:tc>
                  <a:txBody>
                    <a:bodyPr/>
                    <a:lstStyle/>
                    <a:p>
                      <a:pPr algn="l" fontAlgn="ctr"/>
                      <a:r>
                        <a:rPr lang="es-ES" sz="1200" u="none" strike="noStrike">
                          <a:effectLst/>
                        </a:rPr>
                        <a:t>Datos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suelen proporcionarse en forma de ejemplos etiquetados.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agente puede interactuar con su entorno y recopilar datos mediante ensayo y error</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481514"/>
                  </a:ext>
                </a:extLst>
              </a:tr>
              <a:tr h="929942">
                <a:tc>
                  <a:txBody>
                    <a:bodyPr/>
                    <a:lstStyle/>
                    <a:p>
                      <a:pPr algn="l" fontAlgn="ctr"/>
                      <a:r>
                        <a:rPr lang="es-ES" sz="1200" u="none" strike="noStrike">
                          <a:effectLst/>
                        </a:rPr>
                        <a:t>Etiquetas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deben etiquetarse con la salida correcta para cada entrada.</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no están necesariamente etiquetados, ya que el agente aprende por ensayo y error y recibe retroalimentación en forma de recompensas o castigos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2035199"/>
                  </a:ext>
                </a:extLst>
              </a:tr>
              <a:tr h="1115930">
                <a:tc>
                  <a:txBody>
                    <a:bodyPr/>
                    <a:lstStyle/>
                    <a:p>
                      <a:pPr algn="l" fontAlgn="ctr"/>
                      <a:r>
                        <a:rPr lang="es-ES" sz="1200" u="none" strike="noStrike">
                          <a:effectLst/>
                        </a:rPr>
                        <a:t>Aplicaciones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a:effectLst/>
                        </a:rPr>
                        <a:t>más habitual en aplicaciones en las que la correspondencia entre entradas y salidas está bien definida y se dispone de una gran cantidad de datos etiquetados.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se utiliza a menudo en entornos complejos y dinámicos, como la robótica y los sistemas autónomos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257056"/>
                  </a:ext>
                </a:extLst>
              </a:tr>
            </a:tbl>
          </a:graphicData>
        </a:graphic>
      </p:graphicFrame>
    </p:spTree>
    <p:extLst>
      <p:ext uri="{BB962C8B-B14F-4D97-AF65-F5344CB8AC3E}">
        <p14:creationId xmlns:p14="http://schemas.microsoft.com/office/powerpoint/2010/main" val="479956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11485" y="118568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ea typeface="Calibri"/>
                <a:cs typeface="Calibri"/>
                <a:sym typeface="Calibri"/>
              </a:rPr>
              <a:t>Ejemplo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práctico</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18</a:t>
            </a:fld>
            <a:endParaRPr sz="1200" b="0" i="0" u="none" strike="noStrike" cap="none">
              <a:solidFill>
                <a:srgbClr val="888888"/>
              </a:solidFill>
              <a:latin typeface="Calibri"/>
              <a:ea typeface="Calibri"/>
              <a:cs typeface="Calibri"/>
              <a:sym typeface="Calibri"/>
            </a:endParaRPr>
          </a:p>
        </p:txBody>
      </p:sp>
      <p:pic>
        <p:nvPicPr>
          <p:cNvPr id="9218" name="Picture 2" descr="Bytepawn - Marton Trencseni – Solving the CartPole Reinforcement Learning  problem with Pytorch"/>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24421" y="203835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55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3" descr="What is Git and GitHub? And how to use GitHub? - DEV Community"/>
          <p:cNvPicPr preferRelativeResize="0"/>
          <p:nvPr/>
        </p:nvPicPr>
        <p:blipFill rotWithShape="1">
          <a:blip r:embed="rId3">
            <a:alphaModFix/>
          </a:blip>
          <a:srcRect/>
          <a:stretch/>
        </p:blipFill>
        <p:spPr>
          <a:xfrm>
            <a:off x="2655306" y="4038488"/>
            <a:ext cx="3613355" cy="2032512"/>
          </a:xfrm>
          <a:prstGeom prst="rect">
            <a:avLst/>
          </a:prstGeom>
          <a:noFill/>
          <a:ln>
            <a:noFill/>
          </a:ln>
        </p:spPr>
      </p:pic>
      <p:sp>
        <p:nvSpPr>
          <p:cNvPr id="158" name="Google Shape;158;p23"/>
          <p:cNvSpPr txBox="1">
            <a:spLocks noGrp="1"/>
          </p:cNvSpPr>
          <p:nvPr>
            <p:ph type="sldNum" idx="4294967295"/>
          </p:nvPr>
        </p:nvSpPr>
        <p:spPr>
          <a:xfrm>
            <a:off x="708660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19</a:t>
            </a:fld>
            <a:endParaRPr/>
          </a:p>
        </p:txBody>
      </p:sp>
      <p:sp>
        <p:nvSpPr>
          <p:cNvPr id="159" name="Google Shape;159;p23"/>
          <p:cNvSpPr/>
          <p:nvPr/>
        </p:nvSpPr>
        <p:spPr>
          <a:xfrm>
            <a:off x="1375682" y="3291473"/>
            <a:ext cx="643958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https://github.com/marcjene/Mecatronica4.0</a:t>
            </a:r>
            <a:endParaRPr sz="2400" b="0" i="0" u="none" strike="noStrike" cap="none">
              <a:solidFill>
                <a:schemeClr val="dk1"/>
              </a:solidFill>
              <a:latin typeface="Calibri"/>
              <a:ea typeface="Calibri"/>
              <a:cs typeface="Calibri"/>
              <a:sym typeface="Calibri"/>
            </a:endParaRPr>
          </a:p>
        </p:txBody>
      </p:sp>
      <p:sp>
        <p:nvSpPr>
          <p:cNvPr id="160" name="Google Shape;160;p23"/>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1" name="Google Shape;161;p23"/>
          <p:cNvPicPr preferRelativeResize="0"/>
          <p:nvPr/>
        </p:nvPicPr>
        <p:blipFill rotWithShape="1">
          <a:blip r:embed="rId5">
            <a:alphaModFix/>
          </a:blip>
          <a:srcRect/>
          <a:stretch/>
        </p:blipFill>
        <p:spPr>
          <a:xfrm>
            <a:off x="512062" y="1394183"/>
            <a:ext cx="346458" cy="346458"/>
          </a:xfrm>
          <a:prstGeom prst="rect">
            <a:avLst/>
          </a:prstGeom>
          <a:noFill/>
          <a:ln>
            <a:noFill/>
          </a:ln>
        </p:spPr>
      </p:pic>
      <p:cxnSp>
        <p:nvCxnSpPr>
          <p:cNvPr id="162" name="Google Shape;162;p23"/>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63" name="Google Shape;163;p23"/>
          <p:cNvSpPr txBox="1"/>
          <p:nvPr/>
        </p:nvSpPr>
        <p:spPr>
          <a:xfrm>
            <a:off x="1044392" y="1198152"/>
            <a:ext cx="7886700" cy="109251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Repositorio de GitHub del Módulo Big Data y Machine Learning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p:nvPr/>
        </p:nvSpPr>
        <p:spPr>
          <a:xfrm>
            <a:off x="269223" y="699314"/>
            <a:ext cx="1966500" cy="330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91" name="Google Shape;91;p7"/>
          <p:cNvSpPr txBox="1"/>
          <p:nvPr/>
        </p:nvSpPr>
        <p:spPr>
          <a:xfrm>
            <a:off x="6791200" y="192470"/>
            <a:ext cx="2101800" cy="238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92" name="Google Shape;92;p7"/>
          <p:cNvSpPr txBox="1"/>
          <p:nvPr/>
        </p:nvSpPr>
        <p:spPr>
          <a:xfrm>
            <a:off x="6803900" y="619190"/>
            <a:ext cx="2105100" cy="238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pic>
        <p:nvPicPr>
          <p:cNvPr id="93" name="Google Shape;93;p7"/>
          <p:cNvPicPr preferRelativeResize="0"/>
          <p:nvPr/>
        </p:nvPicPr>
        <p:blipFill rotWithShape="1">
          <a:blip r:embed="rId3">
            <a:alphaModFix/>
          </a:blip>
          <a:srcRect/>
          <a:stretch/>
        </p:blipFill>
        <p:spPr>
          <a:xfrm>
            <a:off x="1025595" y="2688821"/>
            <a:ext cx="545456" cy="545456"/>
          </a:xfrm>
          <a:prstGeom prst="rect">
            <a:avLst/>
          </a:prstGeom>
          <a:noFill/>
          <a:ln>
            <a:noFill/>
          </a:ln>
        </p:spPr>
      </p:pic>
      <p:sp>
        <p:nvSpPr>
          <p:cNvPr id="94" name="Google Shape;94;p7"/>
          <p:cNvSpPr txBox="1"/>
          <p:nvPr/>
        </p:nvSpPr>
        <p:spPr>
          <a:xfrm>
            <a:off x="796640" y="1156867"/>
            <a:ext cx="7917900" cy="4770000"/>
          </a:xfrm>
          <a:prstGeom prst="rect">
            <a:avLst/>
          </a:prstGeom>
          <a:noFill/>
          <a:ln>
            <a:noFill/>
          </a:ln>
        </p:spPr>
        <p:txBody>
          <a:bodyPr spcFirstLastPara="1" wrap="square" lIns="0" tIns="12700" rIns="0" bIns="0" anchor="t" anchorCtr="0">
            <a:spAutoFit/>
          </a:bodyPr>
          <a:lstStyle/>
          <a:p>
            <a:pPr marL="0" marR="366395"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Calibri"/>
                <a:ea typeface="Calibri"/>
                <a:cs typeface="Calibri"/>
                <a:sym typeface="Calibri"/>
              </a:rPr>
              <a:t>Información Personal</a:t>
            </a:r>
            <a:endParaRPr sz="4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2955"/>
              </a:spcBef>
              <a:spcAft>
                <a:spcPts val="0"/>
              </a:spcAft>
              <a:buClr>
                <a:schemeClr val="dk1"/>
              </a:buClr>
              <a:buSzPts val="1800"/>
              <a:buFont typeface="Arial"/>
              <a:buChar char="•"/>
            </a:pPr>
            <a:r>
              <a:rPr lang="en-US" sz="2000" b="1" i="0" u="none" strike="noStrike" cap="none" dirty="0" err="1">
                <a:solidFill>
                  <a:schemeClr val="dk1"/>
                </a:solidFill>
                <a:latin typeface="Calibri"/>
                <a:ea typeface="Calibri"/>
                <a:cs typeface="Calibri"/>
                <a:sym typeface="Calibri"/>
              </a:rPr>
              <a:t>Nombre</a:t>
            </a:r>
            <a:r>
              <a:rPr lang="en-US" sz="2000" b="0" i="0" u="none" strike="noStrike" cap="none" dirty="0">
                <a:solidFill>
                  <a:schemeClr val="dk1"/>
                </a:solidFill>
                <a:latin typeface="Calibri"/>
                <a:ea typeface="Calibri"/>
                <a:cs typeface="Calibri"/>
                <a:sym typeface="Calibri"/>
              </a:rPr>
              <a:t>: Alejandro Hernández </a:t>
            </a:r>
            <a:r>
              <a:rPr lang="en-US" sz="2000" b="0" i="0" u="none" strike="noStrike" cap="none" dirty="0" err="1">
                <a:solidFill>
                  <a:schemeClr val="dk1"/>
                </a:solidFill>
                <a:latin typeface="Calibri"/>
                <a:ea typeface="Calibri"/>
                <a:cs typeface="Calibri"/>
                <a:sym typeface="Calibri"/>
              </a:rPr>
              <a:t>Matheus</a:t>
            </a: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40"/>
              </a:spcBef>
              <a:spcAft>
                <a:spcPts val="0"/>
              </a:spcAft>
              <a:buClr>
                <a:srgbClr val="000000"/>
              </a:buClr>
              <a:buSzPts val="2200"/>
              <a:buFont typeface="Arial"/>
              <a:buNone/>
            </a:pPr>
            <a:endParaRPr sz="2200" b="0" i="0" u="none" strike="noStrike" cap="none" dirty="0">
              <a:solidFill>
                <a:schemeClr val="dk1"/>
              </a:solidFill>
              <a:latin typeface="Calibri"/>
              <a:ea typeface="Calibri"/>
              <a:cs typeface="Calibri"/>
              <a:sym typeface="Calibri"/>
            </a:endParaRPr>
          </a:p>
          <a:p>
            <a:pPr marL="859788" marR="0" lvl="0" indent="0" algn="l" rtl="0">
              <a:lnSpc>
                <a:spcPct val="100000"/>
              </a:lnSpc>
              <a:spcBef>
                <a:spcPts val="0"/>
              </a:spcBef>
              <a:spcAft>
                <a:spcPts val="0"/>
              </a:spcAft>
              <a:buClr>
                <a:srgbClr val="000000"/>
              </a:buClr>
              <a:buSzPts val="1800"/>
              <a:buFont typeface="Arial"/>
              <a:buNone/>
            </a:pPr>
            <a:r>
              <a:rPr lang="en-US" sz="1800" b="0" i="0" u="sng" strike="noStrike" cap="none" dirty="0">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https://www.linkedin.com/in/alejandro-hernandez-matheus/</a:t>
            </a:r>
            <a:endParaRPr sz="18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415"/>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Centro</a:t>
            </a:r>
            <a:r>
              <a:rPr lang="en-US" sz="2000" b="0" i="0" u="none" strike="noStrike" cap="none" dirty="0">
                <a:solidFill>
                  <a:schemeClr val="dk1"/>
                </a:solidFill>
                <a:latin typeface="Calibri"/>
                <a:ea typeface="Calibri"/>
                <a:cs typeface="Calibri"/>
                <a:sym typeface="Calibri"/>
              </a:rPr>
              <a:t>: CITCEA-UPC (ETSEIB)</a:t>
            </a:r>
            <a:endParaRPr sz="2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170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Email</a:t>
            </a:r>
            <a:r>
              <a:rPr lang="en-US" sz="2000" b="0" i="0" u="none" strike="noStrike" cap="none" dirty="0">
                <a:solidFill>
                  <a:schemeClr val="dk1"/>
                </a:solidFill>
                <a:latin typeface="Calibri"/>
                <a:ea typeface="Calibri"/>
                <a:cs typeface="Calibri"/>
                <a:sym typeface="Calibri"/>
              </a:rPr>
              <a:t>:</a:t>
            </a:r>
            <a:r>
              <a:rPr lang="en-US" sz="2000" b="0" i="0" u="none" strike="noStrike" cap="none" dirty="0">
                <a:solidFill>
                  <a:srgbClr val="0563C1"/>
                </a:solidFill>
                <a:latin typeface="Calibri"/>
                <a:ea typeface="Calibri"/>
                <a:cs typeface="Calibri"/>
                <a:sym typeface="Calibri"/>
              </a:rPr>
              <a:t> </a:t>
            </a:r>
            <a:r>
              <a:rPr lang="en-US" sz="2000" b="0" i="0" u="sng" strike="noStrike" cap="none" dirty="0">
                <a:solidFill>
                  <a:srgbClr val="0563C1"/>
                </a:solidFill>
                <a:latin typeface="Calibri"/>
                <a:ea typeface="Calibri"/>
                <a:cs typeface="Calibri"/>
                <a:sym typeface="Calibri"/>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alejandro.hernandez.matheus@upc.edu</a:t>
            </a:r>
            <a:endParaRPr sz="2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1700"/>
              </a:spcBef>
              <a:spcAft>
                <a:spcPts val="0"/>
              </a:spcAft>
              <a:buClr>
                <a:schemeClr val="dk1"/>
              </a:buClr>
              <a:buSzPts val="1800"/>
              <a:buFont typeface="Arial"/>
              <a:buChar char="•"/>
            </a:pPr>
            <a:r>
              <a:rPr lang="en-US" sz="2000" b="0" i="0" u="none" strike="noStrike" cap="none" dirty="0" err="1">
                <a:solidFill>
                  <a:schemeClr val="dk1"/>
                </a:solidFill>
                <a:latin typeface="Calibri"/>
                <a:ea typeface="Calibri"/>
                <a:cs typeface="Calibri"/>
                <a:sym typeface="Calibri"/>
              </a:rPr>
              <a:t>Oficina</a:t>
            </a:r>
            <a:r>
              <a:rPr lang="en-US" sz="2000" b="0" i="0" u="none" strike="noStrike" cap="none" dirty="0">
                <a:solidFill>
                  <a:schemeClr val="dk1"/>
                </a:solidFill>
                <a:latin typeface="Calibri"/>
                <a:ea typeface="Calibri"/>
                <a:cs typeface="Calibri"/>
                <a:sym typeface="Calibri"/>
              </a:rPr>
              <a:t> 23.08 </a:t>
            </a:r>
            <a:r>
              <a:rPr lang="en-US" sz="2000" b="0" i="0" u="none" strike="noStrike" cap="none" dirty="0" err="1">
                <a:solidFill>
                  <a:schemeClr val="dk1"/>
                </a:solidFill>
                <a:latin typeface="Calibri"/>
                <a:ea typeface="Calibri"/>
                <a:cs typeface="Calibri"/>
                <a:sym typeface="Calibri"/>
              </a:rPr>
              <a:t>Edificio</a:t>
            </a:r>
            <a:r>
              <a:rPr lang="en-US" sz="2000" b="0" i="0" u="none" strike="noStrike" cap="none" dirty="0">
                <a:solidFill>
                  <a:schemeClr val="dk1"/>
                </a:solidFill>
                <a:latin typeface="Calibri"/>
                <a:ea typeface="Calibri"/>
                <a:cs typeface="Calibri"/>
                <a:sym typeface="Calibri"/>
              </a:rPr>
              <a:t> G, ETSEIB – </a:t>
            </a:r>
            <a:r>
              <a:rPr lang="en-US" sz="2000" b="0" i="0" u="none" strike="noStrike" cap="none" dirty="0" err="1">
                <a:solidFill>
                  <a:schemeClr val="dk1"/>
                </a:solidFill>
                <a:latin typeface="Calibri"/>
                <a:ea typeface="Calibri"/>
                <a:cs typeface="Calibri"/>
                <a:sym typeface="Calibri"/>
              </a:rPr>
              <a:t>Departamento</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Ingeniería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Eléctrica</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a:p>
            <a:pPr marL="321310" marR="5080" lvl="0" indent="-309243" algn="just" rtl="0">
              <a:lnSpc>
                <a:spcPct val="150000"/>
              </a:lnSpc>
              <a:spcBef>
                <a:spcPts val="50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Campos de </a:t>
            </a:r>
            <a:r>
              <a:rPr lang="en-US" sz="2000" b="1" i="0" u="none" strike="noStrike" cap="none" dirty="0" err="1">
                <a:solidFill>
                  <a:schemeClr val="dk1"/>
                </a:solidFill>
                <a:latin typeface="Calibri"/>
                <a:ea typeface="Calibri"/>
                <a:cs typeface="Calibri"/>
                <a:sym typeface="Calibri"/>
              </a:rPr>
              <a:t>investigación</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Congestiones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en</a:t>
            </a:r>
            <a:r>
              <a:rPr lang="en-US" sz="2000" b="0" i="0" u="none" strike="noStrike" cap="none" dirty="0">
                <a:solidFill>
                  <a:schemeClr val="dk1"/>
                </a:solidFill>
                <a:latin typeface="Calibri"/>
                <a:ea typeface="Calibri"/>
                <a:cs typeface="Calibri"/>
                <a:sym typeface="Calibri"/>
              </a:rPr>
              <a:t> los </a:t>
            </a:r>
            <a:r>
              <a:rPr lang="en-US" sz="2000" b="0" i="0" u="none" strike="noStrike" cap="none" dirty="0" err="1">
                <a:solidFill>
                  <a:schemeClr val="dk1"/>
                </a:solidFill>
                <a:latin typeface="Calibri"/>
                <a:ea typeface="Calibri"/>
                <a:cs typeface="Calibri"/>
                <a:sym typeface="Calibri"/>
              </a:rPr>
              <a:t>sistemas</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potencia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comunidades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energéticas</a:t>
            </a:r>
            <a:r>
              <a:rPr lang="en-US" sz="2000" b="0" i="0" u="none" strike="noStrike" cap="none" dirty="0">
                <a:solidFill>
                  <a:schemeClr val="dk1"/>
                </a:solidFill>
                <a:latin typeface="Calibri"/>
                <a:ea typeface="Calibri"/>
                <a:cs typeface="Calibri"/>
                <a:sym typeface="Calibri"/>
              </a:rPr>
              <a:t> locales, </a:t>
            </a:r>
            <a:r>
              <a:rPr lang="en-US" sz="2000" b="0" i="0" u="none" strike="noStrike" cap="none" dirty="0" err="1">
                <a:solidFill>
                  <a:schemeClr val="dk1"/>
                </a:solidFill>
                <a:latin typeface="Calibri"/>
                <a:ea typeface="Calibri"/>
                <a:cs typeface="Calibri"/>
                <a:sym typeface="Calibri"/>
              </a:rPr>
              <a:t>optimización</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demanda</a:t>
            </a:r>
            <a:r>
              <a:rPr lang="en-US" sz="2000" b="0" i="0" u="none" strike="noStrike" cap="none" dirty="0">
                <a:solidFill>
                  <a:schemeClr val="dk1"/>
                </a:solidFill>
                <a:latin typeface="Calibri"/>
                <a:ea typeface="Calibri"/>
                <a:cs typeface="Calibri"/>
                <a:sym typeface="Calibri"/>
              </a:rPr>
              <a:t> y </a:t>
            </a:r>
            <a:r>
              <a:rPr lang="en-US" sz="2000" b="0" i="0" u="none" strike="noStrike" cap="none" dirty="0" err="1">
                <a:solidFill>
                  <a:schemeClr val="dk1"/>
                </a:solidFill>
                <a:latin typeface="Calibri"/>
                <a:ea typeface="Calibri"/>
                <a:cs typeface="Calibri"/>
                <a:sym typeface="Calibri"/>
              </a:rPr>
              <a:t>flexibilidad</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Aplicaciones</a:t>
            </a:r>
            <a:r>
              <a:rPr lang="en-US" sz="2000" b="0" i="0" u="none" strike="noStrike" cap="none" dirty="0">
                <a:solidFill>
                  <a:schemeClr val="dk1"/>
                </a:solidFill>
                <a:latin typeface="Calibri"/>
                <a:ea typeface="Calibri"/>
                <a:cs typeface="Calibri"/>
                <a:sym typeface="Calibri"/>
              </a:rPr>
              <a:t> de machine learning </a:t>
            </a:r>
            <a:r>
              <a:rPr lang="en-US" sz="2000" b="0" i="0" u="none" strike="noStrike" cap="none" dirty="0" err="1">
                <a:solidFill>
                  <a:schemeClr val="dk1"/>
                </a:solidFill>
                <a:latin typeface="Calibri"/>
                <a:ea typeface="Calibri"/>
                <a:cs typeface="Calibri"/>
                <a:sym typeface="Calibri"/>
              </a:rPr>
              <a:t>en</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redes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eléctricas</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p:txBody>
      </p:sp>
      <p:grpSp>
        <p:nvGrpSpPr>
          <p:cNvPr id="95" name="Google Shape;95;p7"/>
          <p:cNvGrpSpPr/>
          <p:nvPr/>
        </p:nvGrpSpPr>
        <p:grpSpPr>
          <a:xfrm>
            <a:off x="7249737" y="1308037"/>
            <a:ext cx="1133475" cy="1026160"/>
            <a:chOff x="7249737" y="1308037"/>
            <a:chExt cx="1133475" cy="1026160"/>
          </a:xfrm>
        </p:grpSpPr>
        <p:pic>
          <p:nvPicPr>
            <p:cNvPr id="96" name="Google Shape;96;p7"/>
            <p:cNvPicPr preferRelativeResize="0"/>
            <p:nvPr/>
          </p:nvPicPr>
          <p:blipFill rotWithShape="1">
            <a:blip r:embed="rId6">
              <a:alphaModFix/>
            </a:blip>
            <a:srcRect/>
            <a:stretch/>
          </p:blipFill>
          <p:spPr>
            <a:xfrm>
              <a:off x="7254499" y="1312800"/>
              <a:ext cx="1123500" cy="1016099"/>
            </a:xfrm>
            <a:prstGeom prst="rect">
              <a:avLst/>
            </a:prstGeom>
            <a:noFill/>
            <a:ln>
              <a:noFill/>
            </a:ln>
          </p:spPr>
        </p:pic>
        <p:sp>
          <p:nvSpPr>
            <p:cNvPr id="97" name="Google Shape;97;p7"/>
            <p:cNvSpPr/>
            <p:nvPr/>
          </p:nvSpPr>
          <p:spPr>
            <a:xfrm>
              <a:off x="7249737" y="1308037"/>
              <a:ext cx="1133475" cy="1026160"/>
            </a:xfrm>
            <a:custGeom>
              <a:avLst/>
              <a:gdLst/>
              <a:ahLst/>
              <a:cxnLst/>
              <a:rect l="l" t="t" r="r" b="b"/>
              <a:pathLst>
                <a:path w="1133475" h="1026160" extrusionOk="0">
                  <a:moveTo>
                    <a:pt x="0" y="512812"/>
                  </a:moveTo>
                  <a:lnTo>
                    <a:pt x="2315" y="466136"/>
                  </a:lnTo>
                  <a:lnTo>
                    <a:pt x="9127" y="420633"/>
                  </a:lnTo>
                  <a:lnTo>
                    <a:pt x="20236" y="376486"/>
                  </a:lnTo>
                  <a:lnTo>
                    <a:pt x="35442" y="333875"/>
                  </a:lnTo>
                  <a:lnTo>
                    <a:pt x="54545" y="292981"/>
                  </a:lnTo>
                  <a:lnTo>
                    <a:pt x="77345" y="253986"/>
                  </a:lnTo>
                  <a:lnTo>
                    <a:pt x="103642" y="217069"/>
                  </a:lnTo>
                  <a:lnTo>
                    <a:pt x="133236" y="182413"/>
                  </a:lnTo>
                  <a:lnTo>
                    <a:pt x="165927" y="150199"/>
                  </a:lnTo>
                  <a:lnTo>
                    <a:pt x="201515" y="120607"/>
                  </a:lnTo>
                  <a:lnTo>
                    <a:pt x="239800" y="93818"/>
                  </a:lnTo>
                  <a:lnTo>
                    <a:pt x="280582" y="70013"/>
                  </a:lnTo>
                  <a:lnTo>
                    <a:pt x="323661" y="49375"/>
                  </a:lnTo>
                  <a:lnTo>
                    <a:pt x="368837" y="32082"/>
                  </a:lnTo>
                  <a:lnTo>
                    <a:pt x="415910" y="18318"/>
                  </a:lnTo>
                  <a:lnTo>
                    <a:pt x="464681" y="8262"/>
                  </a:lnTo>
                  <a:lnTo>
                    <a:pt x="514948" y="2095"/>
                  </a:lnTo>
                  <a:lnTo>
                    <a:pt x="566512" y="0"/>
                  </a:lnTo>
                  <a:lnTo>
                    <a:pt x="618076" y="2095"/>
                  </a:lnTo>
                  <a:lnTo>
                    <a:pt x="668343" y="8262"/>
                  </a:lnTo>
                  <a:lnTo>
                    <a:pt x="717114" y="18318"/>
                  </a:lnTo>
                  <a:lnTo>
                    <a:pt x="764187" y="32082"/>
                  </a:lnTo>
                  <a:lnTo>
                    <a:pt x="809363" y="49375"/>
                  </a:lnTo>
                  <a:lnTo>
                    <a:pt x="852442" y="70013"/>
                  </a:lnTo>
                  <a:lnTo>
                    <a:pt x="893224" y="93818"/>
                  </a:lnTo>
                  <a:lnTo>
                    <a:pt x="931509" y="120607"/>
                  </a:lnTo>
                  <a:lnTo>
                    <a:pt x="967097" y="150199"/>
                  </a:lnTo>
                  <a:lnTo>
                    <a:pt x="999788" y="182413"/>
                  </a:lnTo>
                  <a:lnTo>
                    <a:pt x="1029382" y="217069"/>
                  </a:lnTo>
                  <a:lnTo>
                    <a:pt x="1055679" y="253986"/>
                  </a:lnTo>
                  <a:lnTo>
                    <a:pt x="1078479" y="292981"/>
                  </a:lnTo>
                  <a:lnTo>
                    <a:pt x="1097582" y="333875"/>
                  </a:lnTo>
                  <a:lnTo>
                    <a:pt x="1112788" y="376486"/>
                  </a:lnTo>
                  <a:lnTo>
                    <a:pt x="1123897" y="420633"/>
                  </a:lnTo>
                  <a:lnTo>
                    <a:pt x="1130709" y="466136"/>
                  </a:lnTo>
                  <a:lnTo>
                    <a:pt x="1133024" y="512812"/>
                  </a:lnTo>
                  <a:lnTo>
                    <a:pt x="1130709" y="559488"/>
                  </a:lnTo>
                  <a:lnTo>
                    <a:pt x="1123897" y="604991"/>
                  </a:lnTo>
                  <a:lnTo>
                    <a:pt x="1112788" y="649138"/>
                  </a:lnTo>
                  <a:lnTo>
                    <a:pt x="1097582" y="691749"/>
                  </a:lnTo>
                  <a:lnTo>
                    <a:pt x="1078479" y="732643"/>
                  </a:lnTo>
                  <a:lnTo>
                    <a:pt x="1055679" y="771638"/>
                  </a:lnTo>
                  <a:lnTo>
                    <a:pt x="1029382" y="808555"/>
                  </a:lnTo>
                  <a:lnTo>
                    <a:pt x="999788" y="843211"/>
                  </a:lnTo>
                  <a:lnTo>
                    <a:pt x="967097" y="875425"/>
                  </a:lnTo>
                  <a:lnTo>
                    <a:pt x="931509" y="905017"/>
                  </a:lnTo>
                  <a:lnTo>
                    <a:pt x="893224" y="931806"/>
                  </a:lnTo>
                  <a:lnTo>
                    <a:pt x="852442" y="955611"/>
                  </a:lnTo>
                  <a:lnTo>
                    <a:pt x="809363" y="976249"/>
                  </a:lnTo>
                  <a:lnTo>
                    <a:pt x="764187" y="993542"/>
                  </a:lnTo>
                  <a:lnTo>
                    <a:pt x="717114" y="1007306"/>
                  </a:lnTo>
                  <a:lnTo>
                    <a:pt x="668343" y="1017362"/>
                  </a:lnTo>
                  <a:lnTo>
                    <a:pt x="618076" y="1023529"/>
                  </a:lnTo>
                  <a:lnTo>
                    <a:pt x="566512" y="1025624"/>
                  </a:lnTo>
                  <a:lnTo>
                    <a:pt x="514948" y="1023529"/>
                  </a:lnTo>
                  <a:lnTo>
                    <a:pt x="464681" y="1017362"/>
                  </a:lnTo>
                  <a:lnTo>
                    <a:pt x="415910" y="1007306"/>
                  </a:lnTo>
                  <a:lnTo>
                    <a:pt x="368837" y="993542"/>
                  </a:lnTo>
                  <a:lnTo>
                    <a:pt x="323661" y="976249"/>
                  </a:lnTo>
                  <a:lnTo>
                    <a:pt x="280582" y="955611"/>
                  </a:lnTo>
                  <a:lnTo>
                    <a:pt x="239800" y="931806"/>
                  </a:lnTo>
                  <a:lnTo>
                    <a:pt x="201515" y="905017"/>
                  </a:lnTo>
                  <a:lnTo>
                    <a:pt x="165927" y="875425"/>
                  </a:lnTo>
                  <a:lnTo>
                    <a:pt x="133236" y="843211"/>
                  </a:lnTo>
                  <a:lnTo>
                    <a:pt x="103642" y="808555"/>
                  </a:lnTo>
                  <a:lnTo>
                    <a:pt x="77345" y="771638"/>
                  </a:lnTo>
                  <a:lnTo>
                    <a:pt x="54545" y="732643"/>
                  </a:lnTo>
                  <a:lnTo>
                    <a:pt x="35442" y="691749"/>
                  </a:lnTo>
                  <a:lnTo>
                    <a:pt x="20236" y="649138"/>
                  </a:lnTo>
                  <a:lnTo>
                    <a:pt x="9127" y="604991"/>
                  </a:lnTo>
                  <a:lnTo>
                    <a:pt x="2315" y="559488"/>
                  </a:lnTo>
                  <a:lnTo>
                    <a:pt x="0" y="51281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8" name="Google Shape;98;p7"/>
          <p:cNvSpPr txBox="1">
            <a:spLocks noGrp="1"/>
          </p:cNvSpPr>
          <p:nvPr>
            <p:ph type="sldNum" idx="12"/>
          </p:nvPr>
        </p:nvSpPr>
        <p:spPr>
          <a:xfrm>
            <a:off x="8314283" y="6466781"/>
            <a:ext cx="153600" cy="1779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Calibri"/>
                <a:ea typeface="Calibri"/>
                <a:cs typeface="Calibri"/>
                <a:sym typeface="Calibri"/>
              </a:rPr>
              <a:t>3</a:t>
            </a:fld>
            <a:endParaRPr sz="1200">
              <a:solidFill>
                <a:srgbClr val="000000"/>
              </a:solidFill>
              <a:latin typeface="Calibri"/>
              <a:ea typeface="Calibri"/>
              <a:cs typeface="Calibri"/>
              <a:sym typeface="Calibri"/>
            </a:endParaRPr>
          </a:p>
        </p:txBody>
      </p:sp>
      <p:graphicFrame>
        <p:nvGraphicFramePr>
          <p:cNvPr id="177" name="Google Shape;177;p12"/>
          <p:cNvGraphicFramePr/>
          <p:nvPr>
            <p:extLst/>
          </p:nvPr>
        </p:nvGraphicFramePr>
        <p:xfrm>
          <a:off x="667706" y="1676436"/>
          <a:ext cx="7920025" cy="4762511"/>
        </p:xfrm>
        <a:graphic>
          <a:graphicData uri="http://schemas.openxmlformats.org/drawingml/2006/table">
            <a:tbl>
              <a:tblPr>
                <a:noFill/>
              </a:tblPr>
              <a:tblGrid>
                <a:gridCol w="1093825">
                  <a:extLst>
                    <a:ext uri="{9D8B030D-6E8A-4147-A177-3AD203B41FA5}">
                      <a16:colId xmlns:a16="http://schemas.microsoft.com/office/drawing/2014/main" val="20000"/>
                    </a:ext>
                  </a:extLst>
                </a:gridCol>
                <a:gridCol w="2738725">
                  <a:extLst>
                    <a:ext uri="{9D8B030D-6E8A-4147-A177-3AD203B41FA5}">
                      <a16:colId xmlns:a16="http://schemas.microsoft.com/office/drawing/2014/main" val="20001"/>
                    </a:ext>
                  </a:extLst>
                </a:gridCol>
                <a:gridCol w="1277700">
                  <a:extLst>
                    <a:ext uri="{9D8B030D-6E8A-4147-A177-3AD203B41FA5}">
                      <a16:colId xmlns:a16="http://schemas.microsoft.com/office/drawing/2014/main" val="20002"/>
                    </a:ext>
                  </a:extLst>
                </a:gridCol>
                <a:gridCol w="2809775">
                  <a:extLst>
                    <a:ext uri="{9D8B030D-6E8A-4147-A177-3AD203B41FA5}">
                      <a16:colId xmlns:a16="http://schemas.microsoft.com/office/drawing/2014/main" val="20003"/>
                    </a:ext>
                  </a:extLst>
                </a:gridCol>
              </a:tblGrid>
              <a:tr h="604651">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Lunes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Martes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Miércoles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Jueves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24773">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28</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30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1"/>
                  </a:ext>
                </a:extLst>
              </a:tr>
              <a:tr h="355622">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5</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6</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7</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8</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2"/>
                  </a:ext>
                </a:extLst>
              </a:tr>
              <a:tr h="840611">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12</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13</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14</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15</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3"/>
                  </a:ext>
                </a:extLst>
              </a:tr>
              <a:tr h="805596">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22</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4"/>
                  </a:ext>
                </a:extLst>
              </a:tr>
              <a:tr h="355622">
                <a:tc gridSpan="4">
                  <a:txBody>
                    <a:bodyPr/>
                    <a:lstStyle/>
                    <a:p>
                      <a:pPr marL="0" marR="0" lvl="0" indent="0" algn="ctr"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VACACIONES</a:t>
                      </a:r>
                      <a:endParaRPr sz="16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E4D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75636">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dirty="0">
                          <a:latin typeface="Calibri"/>
                          <a:ea typeface="Calibri"/>
                          <a:cs typeface="Calibri"/>
                          <a:sym typeface="Calibri"/>
                        </a:rPr>
                        <a:t>12</a:t>
                      </a:r>
                      <a:endParaRPr sz="1400" b="1" u="none" strike="noStrike" cap="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6"/>
                  </a:ext>
                </a:extLst>
              </a:tr>
            </a:tbl>
          </a:graphicData>
        </a:graphic>
      </p:graphicFrame>
      <p:sp>
        <p:nvSpPr>
          <p:cNvPr id="178" name="Google Shape;178;p12"/>
          <p:cNvSpPr txBox="1">
            <a:spLocks noGrp="1"/>
          </p:cNvSpPr>
          <p:nvPr>
            <p:ph type="title"/>
          </p:nvPr>
        </p:nvSpPr>
        <p:spPr>
          <a:xfrm>
            <a:off x="885825" y="1122903"/>
            <a:ext cx="7886700" cy="7634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2800">
                <a:latin typeface="Calibri"/>
                <a:ea typeface="Calibri"/>
                <a:cs typeface="Calibri"/>
                <a:sym typeface="Calibri"/>
              </a:rPr>
              <a:t>Calendario</a:t>
            </a:r>
            <a:r>
              <a:rPr lang="en-US" sz="2800"/>
              <a:t> </a:t>
            </a:r>
            <a:endParaRPr sz="2800"/>
          </a:p>
        </p:txBody>
      </p:sp>
      <p:sp>
        <p:nvSpPr>
          <p:cNvPr id="179" name="Google Shape;179;p12"/>
          <p:cNvSpPr txBox="1"/>
          <p:nvPr/>
        </p:nvSpPr>
        <p:spPr>
          <a:xfrm>
            <a:off x="1804481" y="2544259"/>
            <a:ext cx="2627841" cy="584775"/>
          </a:xfrm>
          <a:prstGeom prst="rect">
            <a:avLst/>
          </a:prstGeom>
          <a:noFill/>
          <a:ln w="38100"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2F5496"/>
                </a:solidFill>
                <a:latin typeface="Calibri"/>
                <a:ea typeface="Calibri"/>
                <a:cs typeface="Calibri"/>
                <a:sym typeface="Calibri"/>
              </a:rPr>
              <a:t>S1 – Introducción a Big Data y Machine Learning  </a:t>
            </a:r>
            <a:endParaRPr dirty="0"/>
          </a:p>
        </p:txBody>
      </p:sp>
      <p:sp>
        <p:nvSpPr>
          <p:cNvPr id="180" name="Google Shape;180;p12"/>
          <p:cNvSpPr txBox="1"/>
          <p:nvPr/>
        </p:nvSpPr>
        <p:spPr>
          <a:xfrm>
            <a:off x="5871380" y="2603639"/>
            <a:ext cx="2627841" cy="54104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S2 – Introducción a Python</a:t>
            </a:r>
            <a:endParaRPr sz="1600" b="1" dirty="0">
              <a:solidFill>
                <a:srgbClr val="2F5496"/>
              </a:solidFill>
              <a:latin typeface="Calibri"/>
              <a:ea typeface="Calibri"/>
              <a:cs typeface="Calibri"/>
              <a:sym typeface="Calibri"/>
            </a:endParaRPr>
          </a:p>
        </p:txBody>
      </p:sp>
      <p:sp>
        <p:nvSpPr>
          <p:cNvPr id="181" name="Google Shape;181;p12"/>
          <p:cNvSpPr txBox="1"/>
          <p:nvPr/>
        </p:nvSpPr>
        <p:spPr>
          <a:xfrm>
            <a:off x="1804481" y="3889730"/>
            <a:ext cx="2627841" cy="365126"/>
          </a:xfrm>
          <a:prstGeom prst="rect">
            <a:avLst/>
          </a:prstGeom>
          <a:noFill/>
          <a:ln w="38100">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S3 – Estadística descriptiva</a:t>
            </a:r>
            <a:endParaRPr lang="es-ES" dirty="0"/>
          </a:p>
        </p:txBody>
      </p:sp>
      <p:sp>
        <p:nvSpPr>
          <p:cNvPr id="182" name="Google Shape;182;p12"/>
          <p:cNvSpPr txBox="1"/>
          <p:nvPr/>
        </p:nvSpPr>
        <p:spPr>
          <a:xfrm>
            <a:off x="5867187" y="3810128"/>
            <a:ext cx="2627841" cy="52433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S4 – Modelos de </a:t>
            </a:r>
            <a:r>
              <a:rPr lang="en-US" sz="1600" b="1" dirty="0" err="1">
                <a:solidFill>
                  <a:srgbClr val="2F5496"/>
                </a:solidFill>
                <a:latin typeface="Calibri"/>
                <a:ea typeface="Calibri"/>
                <a:cs typeface="Calibri"/>
                <a:sym typeface="Calibri"/>
              </a:rPr>
              <a:t>aprendizaje</a:t>
            </a:r>
            <a:endParaRPr dirty="0"/>
          </a:p>
          <a:p>
            <a:pPr marL="0" marR="0" lvl="0" indent="0" algn="l" rtl="0">
              <a:lnSpc>
                <a:spcPct val="80000"/>
              </a:lnSpc>
              <a:spcBef>
                <a:spcPts val="0"/>
              </a:spcBef>
              <a:spcAft>
                <a:spcPts val="0"/>
              </a:spcAft>
              <a:buNone/>
            </a:pPr>
            <a:r>
              <a:rPr lang="en-US" sz="1600" b="1" dirty="0" err="1">
                <a:solidFill>
                  <a:srgbClr val="2F5496"/>
                </a:solidFill>
                <a:latin typeface="Calibri"/>
                <a:ea typeface="Calibri"/>
                <a:cs typeface="Calibri"/>
                <a:sym typeface="Calibri"/>
              </a:rPr>
              <a:t>supervisado</a:t>
            </a:r>
            <a:r>
              <a:rPr lang="en-US" sz="1600" b="1" dirty="0">
                <a:solidFill>
                  <a:srgbClr val="2F5496"/>
                </a:solidFill>
                <a:latin typeface="Calibri"/>
                <a:ea typeface="Calibri"/>
                <a:cs typeface="Calibri"/>
                <a:sym typeface="Calibri"/>
              </a:rPr>
              <a:t> (I): Clasificación</a:t>
            </a:r>
            <a:endParaRPr dirty="0"/>
          </a:p>
        </p:txBody>
      </p:sp>
      <p:sp>
        <p:nvSpPr>
          <p:cNvPr id="183" name="Google Shape;183;p12"/>
          <p:cNvSpPr txBox="1"/>
          <p:nvPr/>
        </p:nvSpPr>
        <p:spPr>
          <a:xfrm>
            <a:off x="1804481" y="4657234"/>
            <a:ext cx="2627841" cy="524330"/>
          </a:xfrm>
          <a:prstGeom prst="rect">
            <a:avLst/>
          </a:prstGeom>
          <a:noFill/>
          <a:ln w="28575">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S5 – Modelos de aprendizaje</a:t>
            </a:r>
            <a:endParaRPr lang="es-ES" dirty="0" smtClean="0"/>
          </a:p>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supervisado (II): Regresión</a:t>
            </a:r>
            <a:endParaRPr lang="es-ES" dirty="0" smtClean="0"/>
          </a:p>
          <a:p>
            <a:pPr marL="0" marR="0" lvl="0" indent="0" algn="l" rtl="0">
              <a:lnSpc>
                <a:spcPct val="80000"/>
              </a:lnSpc>
              <a:spcBef>
                <a:spcPts val="0"/>
              </a:spcBef>
              <a:spcAft>
                <a:spcPts val="0"/>
              </a:spcAft>
              <a:buClr>
                <a:srgbClr val="2F5496"/>
              </a:buClr>
              <a:buSzPts val="1600"/>
              <a:buFont typeface="Calibri"/>
              <a:buNone/>
            </a:pPr>
            <a:endParaRPr sz="1600" b="1" dirty="0">
              <a:solidFill>
                <a:srgbClr val="2F5496"/>
              </a:solidFill>
              <a:latin typeface="Calibri"/>
              <a:ea typeface="Calibri"/>
              <a:cs typeface="Calibri"/>
              <a:sym typeface="Calibri"/>
            </a:endParaRPr>
          </a:p>
        </p:txBody>
      </p:sp>
      <p:sp>
        <p:nvSpPr>
          <p:cNvPr id="187" name="Google Shape;187;p12"/>
          <p:cNvSpPr txBox="1"/>
          <p:nvPr/>
        </p:nvSpPr>
        <p:spPr>
          <a:xfrm rot="-5400000">
            <a:off x="33385" y="2566079"/>
            <a:ext cx="899309" cy="369332"/>
          </a:xfrm>
          <a:prstGeom prst="rect">
            <a:avLst/>
          </a:prstGeom>
          <a:solidFill>
            <a:srgbClr val="A3E0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NOV</a:t>
            </a:r>
            <a:endParaRPr sz="1800" b="1">
              <a:solidFill>
                <a:schemeClr val="dk1"/>
              </a:solidFill>
              <a:latin typeface="Calibri"/>
              <a:ea typeface="Calibri"/>
              <a:cs typeface="Calibri"/>
              <a:sym typeface="Calibri"/>
            </a:endParaRPr>
          </a:p>
        </p:txBody>
      </p:sp>
      <p:sp>
        <p:nvSpPr>
          <p:cNvPr id="188" name="Google Shape;188;p12"/>
          <p:cNvSpPr txBox="1"/>
          <p:nvPr/>
        </p:nvSpPr>
        <p:spPr>
          <a:xfrm rot="-5400000">
            <a:off x="-523680" y="4022159"/>
            <a:ext cx="2013153" cy="369631"/>
          </a:xfrm>
          <a:prstGeom prst="rect">
            <a:avLst/>
          </a:prstGeom>
          <a:solidFill>
            <a:srgbClr val="B3FFB5"/>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DICIEMBRE</a:t>
            </a:r>
            <a:endParaRPr sz="1800" b="1">
              <a:solidFill>
                <a:schemeClr val="dk1"/>
              </a:solidFill>
              <a:latin typeface="Calibri"/>
              <a:ea typeface="Calibri"/>
              <a:cs typeface="Calibri"/>
              <a:sym typeface="Calibri"/>
            </a:endParaRPr>
          </a:p>
        </p:txBody>
      </p:sp>
      <p:sp>
        <p:nvSpPr>
          <p:cNvPr id="189" name="Google Shape;189;p12"/>
          <p:cNvSpPr txBox="1"/>
          <p:nvPr/>
        </p:nvSpPr>
        <p:spPr>
          <a:xfrm rot="-5400000">
            <a:off x="48803" y="5820339"/>
            <a:ext cx="867879" cy="369333"/>
          </a:xfrm>
          <a:prstGeom prst="rect">
            <a:avLst/>
          </a:prstGeom>
          <a:solidFill>
            <a:srgbClr val="A3E0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ENERO</a:t>
            </a:r>
            <a:endParaRPr sz="1800" b="1">
              <a:solidFill>
                <a:schemeClr val="dk1"/>
              </a:solidFill>
              <a:latin typeface="Calibri"/>
              <a:ea typeface="Calibri"/>
              <a:cs typeface="Calibri"/>
              <a:sym typeface="Calibri"/>
            </a:endParaRPr>
          </a:p>
        </p:txBody>
      </p:sp>
      <p:sp>
        <p:nvSpPr>
          <p:cNvPr id="16" name="Google Shape;186;p12">
            <a:extLst>
              <a:ext uri="{FF2B5EF4-FFF2-40B4-BE49-F238E27FC236}">
                <a16:creationId xmlns:a16="http://schemas.microsoft.com/office/drawing/2014/main" id="{FDB86DE6-5975-4326-9970-8CAD52BD87C3}"/>
              </a:ext>
            </a:extLst>
          </p:cNvPr>
          <p:cNvSpPr txBox="1"/>
          <p:nvPr/>
        </p:nvSpPr>
        <p:spPr>
          <a:xfrm>
            <a:off x="5882712" y="5839465"/>
            <a:ext cx="2352030" cy="36512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2F5496"/>
              </a:buClr>
              <a:buSzPts val="1600"/>
              <a:buFont typeface="Calibri"/>
              <a:buNone/>
            </a:pPr>
            <a:r>
              <a:rPr lang="en-US" sz="1600" b="1">
                <a:solidFill>
                  <a:srgbClr val="2F5496"/>
                </a:solidFill>
                <a:latin typeface="Calibri"/>
                <a:ea typeface="Calibri"/>
                <a:cs typeface="Calibri"/>
                <a:sym typeface="Calibri"/>
              </a:rPr>
              <a:t>S8 – Exámen</a:t>
            </a:r>
            <a:endParaRPr sz="1600" b="1">
              <a:solidFill>
                <a:srgbClr val="2F5496"/>
              </a:solidFill>
              <a:latin typeface="Calibri"/>
              <a:ea typeface="Calibri"/>
              <a:cs typeface="Calibri"/>
              <a:sym typeface="Calibri"/>
            </a:endParaRPr>
          </a:p>
        </p:txBody>
      </p:sp>
      <p:sp>
        <p:nvSpPr>
          <p:cNvPr id="17" name="Google Shape;184;p12">
            <a:extLst>
              <a:ext uri="{FF2B5EF4-FFF2-40B4-BE49-F238E27FC236}">
                <a16:creationId xmlns:a16="http://schemas.microsoft.com/office/drawing/2014/main" id="{E36D17A0-367C-4033-A5C8-CC00D77CB984}"/>
              </a:ext>
            </a:extLst>
          </p:cNvPr>
          <p:cNvSpPr txBox="1"/>
          <p:nvPr/>
        </p:nvSpPr>
        <p:spPr>
          <a:xfrm>
            <a:off x="1804481" y="5839465"/>
            <a:ext cx="2627842" cy="52433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S7 – Modelos de </a:t>
            </a:r>
            <a:r>
              <a:rPr lang="en-US" sz="1600" b="1" dirty="0" err="1">
                <a:solidFill>
                  <a:srgbClr val="2F5496"/>
                </a:solidFill>
                <a:latin typeface="Calibri"/>
                <a:ea typeface="Calibri"/>
                <a:cs typeface="Calibri"/>
                <a:sym typeface="Calibri"/>
              </a:rPr>
              <a:t>aprendizaje</a:t>
            </a:r>
            <a:r>
              <a:rPr lang="en-US" sz="1600" b="1" dirty="0">
                <a:solidFill>
                  <a:srgbClr val="2F5496"/>
                </a:solidFill>
                <a:latin typeface="Calibri"/>
                <a:ea typeface="Calibri"/>
                <a:cs typeface="Calibri"/>
                <a:sym typeface="Calibri"/>
              </a:rPr>
              <a:t> no </a:t>
            </a:r>
            <a:r>
              <a:rPr lang="en-US" sz="1600" b="1" dirty="0" err="1">
                <a:solidFill>
                  <a:srgbClr val="2F5496"/>
                </a:solidFill>
                <a:latin typeface="Calibri"/>
                <a:ea typeface="Calibri"/>
                <a:cs typeface="Calibri"/>
                <a:sym typeface="Calibri"/>
              </a:rPr>
              <a:t>supervisado</a:t>
            </a:r>
            <a:r>
              <a:rPr lang="en-US" sz="1600" b="1" dirty="0">
                <a:solidFill>
                  <a:srgbClr val="2F5496"/>
                </a:solidFill>
                <a:latin typeface="Calibri"/>
                <a:ea typeface="Calibri"/>
                <a:cs typeface="Calibri"/>
                <a:sym typeface="Calibri"/>
              </a:rPr>
              <a:t> y </a:t>
            </a:r>
            <a:r>
              <a:rPr lang="en-US" sz="1600" b="1" dirty="0" err="1">
                <a:solidFill>
                  <a:srgbClr val="2F5496"/>
                </a:solidFill>
                <a:latin typeface="Calibri"/>
                <a:ea typeface="Calibri"/>
                <a:cs typeface="Calibri"/>
                <a:sym typeface="Calibri"/>
              </a:rPr>
              <a:t>repaso</a:t>
            </a:r>
            <a:endParaRPr sz="1600" b="1" dirty="0">
              <a:solidFill>
                <a:srgbClr val="2F5496"/>
              </a:solidFill>
              <a:latin typeface="Calibri"/>
              <a:ea typeface="Calibri"/>
              <a:cs typeface="Calibri"/>
              <a:sym typeface="Calibri"/>
            </a:endParaRPr>
          </a:p>
        </p:txBody>
      </p:sp>
      <p:sp>
        <p:nvSpPr>
          <p:cNvPr id="18" name="Google Shape;185;p12">
            <a:extLst>
              <a:ext uri="{FF2B5EF4-FFF2-40B4-BE49-F238E27FC236}">
                <a16:creationId xmlns:a16="http://schemas.microsoft.com/office/drawing/2014/main" id="{475AC680-EB20-4480-B294-95010349C7BB}"/>
              </a:ext>
            </a:extLst>
          </p:cNvPr>
          <p:cNvSpPr txBox="1"/>
          <p:nvPr/>
        </p:nvSpPr>
        <p:spPr>
          <a:xfrm>
            <a:off x="5851663" y="4672505"/>
            <a:ext cx="2658891" cy="541047"/>
          </a:xfrm>
          <a:prstGeom prst="rect">
            <a:avLst/>
          </a:prstGeom>
          <a:noFill/>
          <a:ln w="28575">
            <a:solidFill>
              <a:srgbClr val="00B0F0"/>
            </a:solid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2F5496"/>
              </a:buClr>
              <a:buSzPts val="1600"/>
              <a:buFont typeface="Calibri"/>
              <a:buNone/>
            </a:pPr>
            <a:r>
              <a:rPr lang="en-US" sz="1600" b="1" dirty="0">
                <a:solidFill>
                  <a:srgbClr val="2F5496"/>
                </a:solidFill>
                <a:latin typeface="Calibri"/>
                <a:ea typeface="Calibri"/>
                <a:cs typeface="Calibri"/>
                <a:sym typeface="Calibri"/>
              </a:rPr>
              <a:t>S6 – Introducción a Image Recognition</a:t>
            </a:r>
            <a:endParaRPr sz="1600" b="1" dirty="0">
              <a:solidFill>
                <a:srgbClr val="2F5496"/>
              </a:solidFill>
              <a:latin typeface="Calibri"/>
              <a:ea typeface="Calibri"/>
              <a:cs typeface="Calibri"/>
              <a:sym typeface="Calibri"/>
            </a:endParaRPr>
          </a:p>
        </p:txBody>
      </p:sp>
    </p:spTree>
    <p:extLst>
      <p:ext uri="{BB962C8B-B14F-4D97-AF65-F5344CB8AC3E}">
        <p14:creationId xmlns:p14="http://schemas.microsoft.com/office/powerpoint/2010/main" val="90917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body" idx="1"/>
          </p:nvPr>
        </p:nvSpPr>
        <p:spPr>
          <a:xfrm>
            <a:off x="628650" y="2237517"/>
            <a:ext cx="7704189" cy="41188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493"/>
              <a:buFont typeface="Calibri"/>
              <a:buChar char="•"/>
            </a:pPr>
            <a:r>
              <a:rPr lang="es-ES" dirty="0" smtClean="0"/>
              <a:t>Conocer otras ramas de la ciencia de datos </a:t>
            </a:r>
            <a:endParaRPr dirty="0"/>
          </a:p>
          <a:p>
            <a:pPr marL="457200" lvl="0" indent="-342900" algn="just" rtl="0">
              <a:lnSpc>
                <a:spcPct val="90000"/>
              </a:lnSpc>
              <a:spcBef>
                <a:spcPts val="1000"/>
              </a:spcBef>
              <a:spcAft>
                <a:spcPts val="0"/>
              </a:spcAft>
              <a:buSzPts val="1493"/>
              <a:buFont typeface="Calibri"/>
              <a:buChar char="•"/>
            </a:pPr>
            <a:r>
              <a:rPr lang="es-ES" dirty="0" smtClean="0"/>
              <a:t>Conocer aplicaciones de reconocimiento de imágenes</a:t>
            </a:r>
          </a:p>
          <a:p>
            <a:pPr marL="457200" lvl="0" indent="-342900" algn="just" rtl="0">
              <a:lnSpc>
                <a:spcPct val="90000"/>
              </a:lnSpc>
              <a:spcBef>
                <a:spcPts val="1000"/>
              </a:spcBef>
              <a:spcAft>
                <a:spcPts val="0"/>
              </a:spcAft>
              <a:buSzPts val="1493"/>
              <a:buFont typeface="Calibri"/>
              <a:buChar char="•"/>
            </a:pPr>
            <a:r>
              <a:rPr lang="es-ES" dirty="0" smtClean="0"/>
              <a:t>Conocer el principio de aprendizaje reforzado y sus aplicaciones</a:t>
            </a:r>
            <a:endParaRPr lang="en-US" dirty="0"/>
          </a:p>
          <a:p>
            <a:pPr marL="114300" lvl="0" indent="0" algn="just" rtl="0">
              <a:lnSpc>
                <a:spcPct val="90000"/>
              </a:lnSpc>
              <a:spcBef>
                <a:spcPts val="1000"/>
              </a:spcBef>
              <a:spcAft>
                <a:spcPts val="0"/>
              </a:spcAft>
              <a:buSzPts val="1493"/>
              <a:buNone/>
            </a:pPr>
            <a:endParaRPr dirty="0"/>
          </a:p>
        </p:txBody>
      </p:sp>
      <p:sp>
        <p:nvSpPr>
          <p:cNvPr id="114" name="Google Shape;114;p3"/>
          <p:cNvSpPr txBox="1">
            <a:spLocks noGrp="1"/>
          </p:cNvSpPr>
          <p:nvPr>
            <p:ph type="sldNum" idx="4294967295"/>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a:t>
            </a:fld>
            <a:endParaRPr/>
          </a:p>
        </p:txBody>
      </p:sp>
      <p:sp>
        <p:nvSpPr>
          <p:cNvPr id="115" name="Google Shape;115;p3"/>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a:stretch/>
        </p:blipFill>
        <p:spPr>
          <a:xfrm>
            <a:off x="452607" y="1259257"/>
            <a:ext cx="553521" cy="553521"/>
          </a:xfrm>
          <a:prstGeom prst="rect">
            <a:avLst/>
          </a:prstGeom>
          <a:noFill/>
          <a:ln>
            <a:noFill/>
          </a:ln>
        </p:spPr>
      </p:pic>
      <p:sp>
        <p:nvSpPr>
          <p:cNvPr id="117" name="Google Shape;117;p3"/>
          <p:cNvSpPr txBox="1"/>
          <p:nvPr/>
        </p:nvSpPr>
        <p:spPr>
          <a:xfrm>
            <a:off x="1044392" y="1198152"/>
            <a:ext cx="4584605" cy="7634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Objetivos de la sesión</a:t>
            </a:r>
            <a:endParaRPr sz="1400" b="0" i="0" u="none" strike="noStrike" cap="none">
              <a:solidFill>
                <a:srgbClr val="000000"/>
              </a:solidFill>
              <a:latin typeface="Arial"/>
              <a:ea typeface="Arial"/>
              <a:cs typeface="Arial"/>
              <a:sym typeface="Arial"/>
            </a:endParaRPr>
          </a:p>
        </p:txBody>
      </p:sp>
      <p:cxnSp>
        <p:nvCxnSpPr>
          <p:cNvPr id="118" name="Google Shape;118;p3"/>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body" idx="1"/>
          </p:nvPr>
        </p:nvSpPr>
        <p:spPr>
          <a:xfrm>
            <a:off x="1044392" y="1961607"/>
            <a:ext cx="7886700" cy="4683078"/>
          </a:xfrm>
          <a:prstGeom prst="rect">
            <a:avLst/>
          </a:prstGeom>
          <a:noFill/>
          <a:ln>
            <a:noFill/>
          </a:ln>
        </p:spPr>
        <p:txBody>
          <a:bodyPr spcFirstLastPara="1" wrap="square" lIns="91425" tIns="45700" rIns="91425" bIns="45700" anchor="t" anchorCtr="0">
            <a:normAutofit/>
          </a:bodyPr>
          <a:lstStyle/>
          <a:p>
            <a:pPr marL="228593" lvl="0" indent="-228592" algn="l" rtl="0">
              <a:lnSpc>
                <a:spcPct val="110000"/>
              </a:lnSpc>
              <a:spcBef>
                <a:spcPts val="0"/>
              </a:spcBef>
              <a:spcAft>
                <a:spcPts val="0"/>
              </a:spcAft>
              <a:buSzPts val="1513"/>
              <a:buFont typeface="Calibri"/>
              <a:buChar char="•"/>
            </a:pPr>
            <a:r>
              <a:rPr lang="es-ES" sz="2000" dirty="0" err="1" smtClean="0"/>
              <a:t>Image</a:t>
            </a:r>
            <a:r>
              <a:rPr lang="es-ES" sz="2000" dirty="0" smtClean="0"/>
              <a:t> </a:t>
            </a:r>
            <a:r>
              <a:rPr lang="es-ES" sz="2000" dirty="0" err="1" smtClean="0"/>
              <a:t>recognition</a:t>
            </a:r>
            <a:r>
              <a:rPr lang="es-ES" sz="2000" dirty="0" smtClean="0"/>
              <a:t> y </a:t>
            </a:r>
            <a:r>
              <a:rPr lang="es-ES" sz="2000" dirty="0" err="1" smtClean="0"/>
              <a:t>computer</a:t>
            </a:r>
            <a:r>
              <a:rPr lang="es-ES" sz="2000" dirty="0" smtClean="0"/>
              <a:t> visión</a:t>
            </a:r>
          </a:p>
          <a:p>
            <a:pPr marL="228593" lvl="0" indent="-228592" algn="l" rtl="0">
              <a:lnSpc>
                <a:spcPct val="110000"/>
              </a:lnSpc>
              <a:spcBef>
                <a:spcPts val="0"/>
              </a:spcBef>
              <a:spcAft>
                <a:spcPts val="0"/>
              </a:spcAft>
              <a:buSzPts val="1513"/>
              <a:buFont typeface="Calibri"/>
              <a:buChar char="•"/>
            </a:pPr>
            <a:r>
              <a:rPr lang="es-ES" sz="2000" dirty="0" smtClean="0"/>
              <a:t>Aplicaciones de </a:t>
            </a:r>
            <a:r>
              <a:rPr lang="es-ES" sz="2000" dirty="0" err="1" smtClean="0"/>
              <a:t>computer</a:t>
            </a:r>
            <a:r>
              <a:rPr lang="es-ES" sz="2000" dirty="0" smtClean="0"/>
              <a:t> </a:t>
            </a:r>
            <a:r>
              <a:rPr lang="es-ES" sz="2000" dirty="0" err="1" smtClean="0"/>
              <a:t>vision</a:t>
            </a:r>
            <a:endParaRPr lang="es-ES" sz="2000" dirty="0"/>
          </a:p>
          <a:p>
            <a:pPr marL="228593" lvl="0" indent="-228592" algn="l" rtl="0">
              <a:lnSpc>
                <a:spcPct val="110000"/>
              </a:lnSpc>
              <a:spcBef>
                <a:spcPts val="0"/>
              </a:spcBef>
              <a:spcAft>
                <a:spcPts val="0"/>
              </a:spcAft>
              <a:buSzPts val="1513"/>
              <a:buFont typeface="Calibri"/>
              <a:buChar char="•"/>
            </a:pPr>
            <a:r>
              <a:rPr lang="es-ES" sz="2000" dirty="0" smtClean="0"/>
              <a:t>Aprendizaje reforzado</a:t>
            </a:r>
          </a:p>
          <a:p>
            <a:pPr marL="228593" lvl="0" indent="-228592" algn="l" rtl="0">
              <a:lnSpc>
                <a:spcPct val="110000"/>
              </a:lnSpc>
              <a:spcBef>
                <a:spcPts val="0"/>
              </a:spcBef>
              <a:spcAft>
                <a:spcPts val="0"/>
              </a:spcAft>
              <a:buSzPts val="1513"/>
              <a:buFont typeface="Calibri"/>
              <a:buChar char="•"/>
            </a:pPr>
            <a:r>
              <a:rPr lang="es-ES" sz="2000" dirty="0" smtClean="0"/>
              <a:t>Ejemplos y aplicaciones de aprendizaje reforzado</a:t>
            </a:r>
          </a:p>
          <a:p>
            <a:pPr marL="228593" lvl="0" indent="-228592" algn="l" rtl="0">
              <a:lnSpc>
                <a:spcPct val="110000"/>
              </a:lnSpc>
              <a:spcBef>
                <a:spcPts val="0"/>
              </a:spcBef>
              <a:spcAft>
                <a:spcPts val="0"/>
              </a:spcAft>
              <a:buSzPts val="1513"/>
              <a:buFont typeface="Calibri"/>
              <a:buChar char="•"/>
            </a:pPr>
            <a:r>
              <a:rPr lang="es-ES" sz="2000" dirty="0" smtClean="0"/>
              <a:t>Ejemplo práctico</a:t>
            </a:r>
          </a:p>
        </p:txBody>
      </p:sp>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4584605" cy="7634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dirty="0" err="1">
                <a:solidFill>
                  <a:schemeClr val="dk1"/>
                </a:solidFill>
                <a:latin typeface="Calibri"/>
                <a:ea typeface="Calibri"/>
                <a:cs typeface="Calibri"/>
                <a:sym typeface="Calibri"/>
              </a:rPr>
              <a:t>Contenidos</a:t>
            </a:r>
            <a:r>
              <a:rPr lang="en-US" sz="2800" b="1" i="0" u="none" strike="noStrike" cap="none" dirty="0">
                <a:solidFill>
                  <a:schemeClr val="dk1"/>
                </a:solidFill>
                <a:latin typeface="Calibri"/>
                <a:ea typeface="Calibri"/>
                <a:cs typeface="Calibri"/>
                <a:sym typeface="Calibri"/>
              </a:rPr>
              <a:t> de la </a:t>
            </a:r>
            <a:r>
              <a:rPr lang="en-US" sz="2800" b="1" i="0" u="none" strike="noStrike" cap="none" dirty="0" err="1">
                <a:solidFill>
                  <a:schemeClr val="dk1"/>
                </a:solidFill>
                <a:latin typeface="Calibri"/>
                <a:ea typeface="Calibri"/>
                <a:cs typeface="Calibri"/>
                <a:sym typeface="Calibri"/>
              </a:rPr>
              <a:t>sesión</a:t>
            </a: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Image Recognition y Computer Vision</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8" name="Google Shape;124;p4"/>
          <p:cNvSpPr txBox="1">
            <a:spLocks noGrp="1"/>
          </p:cNvSpPr>
          <p:nvPr>
            <p:ph type="body" idx="1"/>
          </p:nvPr>
        </p:nvSpPr>
        <p:spPr>
          <a:xfrm>
            <a:off x="858520" y="1893396"/>
            <a:ext cx="7886700" cy="4683078"/>
          </a:xfrm>
          <a:prstGeom prst="rect">
            <a:avLst/>
          </a:prstGeom>
          <a:noFill/>
          <a:ln>
            <a:noFill/>
          </a:ln>
        </p:spPr>
        <p:txBody>
          <a:bodyPr spcFirstLastPara="1" wrap="square" lIns="91425" tIns="45700" rIns="91425" bIns="45700" anchor="t" anchorCtr="0">
            <a:normAutofit/>
          </a:bodyPr>
          <a:lstStyle/>
          <a:p>
            <a:r>
              <a:rPr lang="en-US" dirty="0"/>
              <a:t>Computer vision </a:t>
            </a:r>
            <a:r>
              <a:rPr lang="es-ES" dirty="0"/>
              <a:t>es un campo de la inteligencia artificial que implica el uso de algoritmos y técnicas de aprendizaje automático para interpretar y comprender el mundo visual. El reconocimiento de imágenes es una aplicación específica de la visión por ordenador que implica la capacidad de un ordenador para reconocer y clasificar objetos, personas, escenas y otros elementos visuales dentro de una imagen o vídeo</a:t>
            </a:r>
            <a:r>
              <a:rPr lang="es-ES" dirty="0" smtClean="0"/>
              <a:t>.</a:t>
            </a:r>
          </a:p>
          <a:p>
            <a:r>
              <a:rPr lang="en-US" dirty="0" smtClean="0"/>
              <a:t>El objetivo de computer </a:t>
            </a:r>
            <a:r>
              <a:rPr lang="en-US" dirty="0"/>
              <a:t>vision and image recognition </a:t>
            </a:r>
            <a:r>
              <a:rPr lang="es-ES" dirty="0"/>
              <a:t>es permitir que los ordenadores interpreten y comprendan el mundo visual del mismo modo que lo hacen los humanos, utilizando una combinación de algoritmos de aprendizaje automático, técnicas de reconocimiento de patrones y métodos de procesamiento de imágenes</a:t>
            </a:r>
            <a:r>
              <a:rPr lang="es-ES" dirty="0" smtClean="0"/>
              <a:t>.</a:t>
            </a:r>
          </a:p>
          <a:p>
            <a:r>
              <a:rPr lang="es-ES" dirty="0"/>
              <a:t>Algunas de las técnicas clave de la visión por ordenador y el reconocimiento de imágenes son la extracción de características, la detección de objetos, la clasificación de imágenes y el seguimiento de objetos. Estas técnicas pueden aplicarse a una amplia gama de aplicaciones, como vehículos autónomos, sistemas de seguridad, imágenes médicas y </a:t>
            </a:r>
            <a:r>
              <a:rPr lang="es-ES" dirty="0" smtClean="0"/>
              <a:t>robótica</a:t>
            </a:r>
            <a:r>
              <a:rPr lang="es-ES" dirty="0"/>
              <a:t>.</a:t>
            </a:r>
            <a:endParaRPr lang="es-ES" dirty="0" smtClean="0"/>
          </a:p>
        </p:txBody>
      </p:sp>
    </p:spTree>
    <p:extLst>
      <p:ext uri="{BB962C8B-B14F-4D97-AF65-F5344CB8AC3E}">
        <p14:creationId xmlns:p14="http://schemas.microsoft.com/office/powerpoint/2010/main" val="1884397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628650" y="1990182"/>
            <a:ext cx="7886700" cy="4366173"/>
          </a:xfrm>
        </p:spPr>
        <p:txBody>
          <a:bodyPr>
            <a:normAutofit/>
          </a:bodyPr>
          <a:lstStyle/>
          <a:p>
            <a:r>
              <a:rPr lang="en-US" dirty="0"/>
              <a:t>Computer vision </a:t>
            </a:r>
            <a:r>
              <a:rPr lang="es-ES" dirty="0"/>
              <a:t>implica el uso de algoritmos y técnicas de aprendizaje automático para interpretar y comprender el mundo visual</a:t>
            </a:r>
            <a:r>
              <a:rPr lang="es-ES" dirty="0" smtClean="0"/>
              <a:t>.</a:t>
            </a:r>
          </a:p>
          <a:p>
            <a:r>
              <a:rPr lang="en-US" dirty="0" smtClean="0"/>
              <a:t>Image </a:t>
            </a:r>
            <a:r>
              <a:rPr lang="en-US" dirty="0"/>
              <a:t>recognition </a:t>
            </a:r>
            <a:r>
              <a:rPr lang="es-ES" dirty="0"/>
              <a:t>es una aplicación específica de la visión por ordenador que implica la capacidad de un ordenador para reconocer y clasificar objetos, personas, escenas y otros elementos visuales dentro de una imagen o vídeo</a:t>
            </a:r>
            <a:r>
              <a:rPr lang="es-ES" dirty="0" smtClean="0"/>
              <a:t>.</a:t>
            </a:r>
          </a:p>
          <a:p>
            <a:r>
              <a:rPr lang="es-ES" dirty="0"/>
              <a:t>Algunas de las técnicas clave de la visión por ordenador son la extracción de características, la detección de objetos, la clasificación de imágenes y el seguimiento de objetos</a:t>
            </a:r>
            <a:r>
              <a:rPr lang="es-ES" dirty="0" smtClean="0"/>
              <a:t>.</a:t>
            </a:r>
          </a:p>
          <a:p>
            <a:r>
              <a:rPr lang="es-ES" dirty="0" smtClean="0"/>
              <a:t>Los </a:t>
            </a:r>
            <a:r>
              <a:rPr lang="es-ES" dirty="0"/>
              <a:t>últimos avances en visión por ordenador incluyen el uso de algoritmos de aprendizaje profundo, el uso de conjuntos de datos a gran escala para el entrenamiento y la integración de la visión por ordenador con otras tecnologías como la realidad aumentada y la realidad virtual.</a:t>
            </a:r>
          </a:p>
          <a:p>
            <a:endParaRPr lang="en-US" dirty="0"/>
          </a:p>
        </p:txBody>
      </p:sp>
      <p:sp>
        <p:nvSpPr>
          <p:cNvPr id="3" name="Google Shape;128;p4"/>
          <p:cNvSpPr txBox="1"/>
          <p:nvPr/>
        </p:nvSpPr>
        <p:spPr>
          <a:xfrm>
            <a:off x="834842"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cs typeface="Calibri"/>
                <a:sym typeface="Calibri"/>
              </a:rPr>
              <a:t>Puntos</a:t>
            </a:r>
            <a:r>
              <a:rPr lang="en-US" sz="2800" b="1" dirty="0" smtClean="0">
                <a:latin typeface="Calibri"/>
                <a:cs typeface="Calibri"/>
                <a:sym typeface="Calibri"/>
              </a:rPr>
              <a:t> </a:t>
            </a:r>
            <a:r>
              <a:rPr lang="en-US" sz="2800" b="1" dirty="0" err="1" smtClean="0">
                <a:latin typeface="Calibri"/>
                <a:cs typeface="Calibri"/>
                <a:sym typeface="Calibri"/>
              </a:rPr>
              <a:t>importantes</a:t>
            </a:r>
            <a:endParaRPr lang="en-US" dirty="0"/>
          </a:p>
        </p:txBody>
      </p:sp>
    </p:spTree>
    <p:extLst>
      <p:ext uri="{BB962C8B-B14F-4D97-AF65-F5344CB8AC3E}">
        <p14:creationId xmlns:p14="http://schemas.microsoft.com/office/powerpoint/2010/main" val="233586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omputer Vision Applications in 10 Industries - Algorithm-X Lab"/>
          <p:cNvPicPr>
            <a:picLocks noChangeAspect="1" noChangeArrowheads="1"/>
          </p:cNvPicPr>
          <p:nvPr/>
        </p:nvPicPr>
        <p:blipFill rotWithShape="1">
          <a:blip r:embed="rId2">
            <a:extLst>
              <a:ext uri="{28A0092B-C50C-407E-A947-70E740481C1C}">
                <a14:useLocalDpi xmlns:a14="http://schemas.microsoft.com/office/drawing/2010/main" val="0"/>
              </a:ext>
            </a:extLst>
          </a:blip>
          <a:srcRect b="11229"/>
          <a:stretch/>
        </p:blipFill>
        <p:spPr bwMode="auto">
          <a:xfrm>
            <a:off x="908050" y="2094957"/>
            <a:ext cx="7207250" cy="389626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28;p4"/>
          <p:cNvSpPr txBox="1"/>
          <p:nvPr/>
        </p:nvSpPr>
        <p:spPr>
          <a:xfrm>
            <a:off x="1085850"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a:t>
            </a:r>
            <a:r>
              <a:rPr lang="en-US" sz="2800" b="1" dirty="0" err="1" smtClean="0">
                <a:latin typeface="Calibri"/>
                <a:ea typeface="Calibri"/>
                <a:cs typeface="Calibri"/>
                <a:sym typeface="Calibri"/>
              </a:rPr>
              <a:t>Cómo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funciona</a:t>
            </a:r>
            <a:r>
              <a:rPr lang="en-US" sz="2800" b="1" dirty="0" smtClean="0">
                <a:latin typeface="Calibri"/>
                <a:ea typeface="Calibri"/>
                <a:cs typeface="Calibri"/>
                <a:sym typeface="Calibri"/>
              </a:rPr>
              <a:t>?</a:t>
            </a:r>
            <a:endParaRPr lang="en-US" dirty="0" smtClean="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68100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1085850"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a:t>
            </a:r>
            <a:r>
              <a:rPr lang="en-US" sz="2800" b="1" dirty="0" err="1" smtClean="0">
                <a:latin typeface="Calibri"/>
                <a:ea typeface="Calibri"/>
                <a:cs typeface="Calibri"/>
                <a:sym typeface="Calibri"/>
              </a:rPr>
              <a:t>Cómo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funciona</a:t>
            </a:r>
            <a:r>
              <a:rPr lang="en-US" sz="2800" b="1" dirty="0" smtClean="0">
                <a:latin typeface="Calibri"/>
                <a:ea typeface="Calibri"/>
                <a:cs typeface="Calibri"/>
                <a:sym typeface="Calibri"/>
              </a:rPr>
              <a:t>?</a:t>
            </a:r>
            <a:endParaRPr lang="en-US" dirty="0" smtClean="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1028" name="Picture 4" descr="https://miro.medium.com/max/700/1*gzBFOLuEFZ9rU3bAZZFYi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200276"/>
            <a:ext cx="7487006"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1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catronic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1634</Words>
  <Application>Microsoft Office PowerPoint</Application>
  <PresentationFormat>Presentación en pantalla (4:3)</PresentationFormat>
  <Paragraphs>161</Paragraphs>
  <Slides>19</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Roboto</vt:lpstr>
      <vt:lpstr>Mecatronica</vt:lpstr>
      <vt:lpstr>Presentación de PowerPoint</vt:lpstr>
      <vt:lpstr>Presentación de PowerPoint</vt:lpstr>
      <vt:lpstr>Calendario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dc:creator>
  <cp:lastModifiedBy>Usuario</cp:lastModifiedBy>
  <cp:revision>29</cp:revision>
  <dcterms:created xsi:type="dcterms:W3CDTF">2019-10-15T08:45:43Z</dcterms:created>
  <dcterms:modified xsi:type="dcterms:W3CDTF">2022-12-19T16:58:18Z</dcterms:modified>
</cp:coreProperties>
</file>