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43_FC04E942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342" r:id="rId2"/>
    <p:sldId id="267" r:id="rId3"/>
    <p:sldId id="259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9" r:id="rId14"/>
    <p:sldId id="328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12" r:id="rId26"/>
  </p:sldIdLst>
  <p:sldSz cx="9144000" cy="6858000" type="screen4x3"/>
  <p:notesSz cx="7099300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301B88-D7D8-6DD5-4FEA-8551C423C795}" name="Antonio Saldana Gonzalez" initials="ASG" userId="47f61718c19dc9a4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ra Barja" initials="SB" lastIdx="2" clrIdx="0">
    <p:extLst>
      <p:ext uri="{19B8F6BF-5375-455C-9EA6-DF929625EA0E}">
        <p15:presenceInfo xmlns:p15="http://schemas.microsoft.com/office/powerpoint/2012/main" userId="da342cd9508bf5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3782B4"/>
    <a:srgbClr val="006DA5"/>
    <a:srgbClr val="5DFFA6"/>
    <a:srgbClr val="B3F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3883" autoAdjust="0"/>
  </p:normalViewPr>
  <p:slideViewPr>
    <p:cSldViewPr snapToGrid="0">
      <p:cViewPr varScale="1">
        <p:scale>
          <a:sx n="80" d="100"/>
          <a:sy n="80" d="100"/>
        </p:scale>
        <p:origin x="1507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modernComment_143_FC04E94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D8F6E9-1600-4DAB-97C0-57B0A25925E2}" authorId="{C1301B88-D7D8-6DD5-4FEA-8551C423C795}" created="2022-12-11T18:07:09.1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228180290" sldId="323"/>
      <ac:spMk id="11" creationId="{00000000-0000-0000-0000-000000000000}"/>
    </ac:deMkLst>
    <p188:txBody>
      <a:bodyPr/>
      <a:lstStyle/>
      <a:p>
        <a:r>
          <a:rPr lang="es-ES"/>
          <a:t>La característica medible de la población, como la media o la desviación estándar, se conoce como parámetro. La característica medible de la muestra se llama estadística.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3508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1296" y="1"/>
            <a:ext cx="3076363" cy="513508"/>
          </a:xfrm>
          <a:prstGeom prst="rect">
            <a:avLst/>
          </a:prstGeom>
        </p:spPr>
        <p:txBody>
          <a:bodyPr vert="horz" lIns="99041" tIns="49520" rIns="99041" bIns="49520" rtlCol="0"/>
          <a:lstStyle>
            <a:lvl1pPr algn="r">
              <a:defRPr sz="1200"/>
            </a:lvl1pPr>
          </a:lstStyle>
          <a:p>
            <a:fld id="{2A6BC019-1E72-4903-8B7A-00363907A5D3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20" rIns="99041" bIns="495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1" tIns="49520" rIns="99041" bIns="495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</p:spPr>
        <p:txBody>
          <a:bodyPr vert="horz" lIns="99041" tIns="49520" rIns="99041" bIns="49520" rtlCol="0" anchor="b"/>
          <a:lstStyle>
            <a:lvl1pPr algn="r">
              <a:defRPr sz="1200"/>
            </a:lvl1pPr>
          </a:lstStyle>
          <a:p>
            <a:fld id="{5BC05090-5C0E-45B5-BB81-37C4A9E475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764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719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73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294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523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528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613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329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203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55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476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5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 txBox="1">
            <a:spLocks noGrp="1"/>
          </p:cNvSpPr>
          <p:nvPr>
            <p:ph type="sldNum" idx="12"/>
          </p:nvPr>
        </p:nvSpPr>
        <p:spPr>
          <a:xfrm>
            <a:off x="4021296" y="9721108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8062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518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68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15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177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1153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468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416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5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544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05090-5C0E-45B5-BB81-37C4A9E4751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197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5BF35C-2E29-A24D-FBD7-FDB09957A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492BF9-46F0-E0FC-2FDA-A0E789487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C85917-DFCE-53AE-5240-E7B9A9A0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87B2-8191-4381-8384-6BD2051CDF1D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E2BFCA-3425-0CC8-3551-6A89AC70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5EB56-8D4B-6D55-D306-62A7A15B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09313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1EAF8-CEF6-EED5-1C87-B56D4BA1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247FB2F-D3B6-560B-457D-87EE18DA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7D194-9417-4160-5745-DA7976857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051-C02C-4F92-808C-6DDE8132874F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327344-422C-1F24-FAE7-38BBC19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DA6209-2396-0E09-D123-67545B208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6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83B0EC-9BA3-D003-C3A7-D1832FAFB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152DF0-6754-8767-0E47-465474311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D8ED1E-D061-6A5F-9557-E3E6EB10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C7301-4279-4E57-AC39-5416D71BBDA7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8FACA-195B-ABB4-E400-95DC4F46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1485E-8CE1-E37B-5582-3EEC8517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99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440348"/>
            <a:ext cx="6858000" cy="805205"/>
          </a:xfrm>
        </p:spPr>
        <p:txBody>
          <a:bodyPr>
            <a:noAutofit/>
          </a:bodyPr>
          <a:lstStyle>
            <a:lvl1pPr marL="0" indent="0" algn="ctr">
              <a:buNone/>
              <a:defRPr sz="32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Título módulo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6559-6F40-4FA9-AAE4-499CDB4C02D0}" type="datetime1">
              <a:rPr lang="es-ES" smtClean="0"/>
              <a:t>12/12/2022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Rectángulo 12"/>
          <p:cNvSpPr/>
          <p:nvPr userDrawn="1"/>
        </p:nvSpPr>
        <p:spPr>
          <a:xfrm>
            <a:off x="1827530" y="2323131"/>
            <a:ext cx="54889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sz="4400" b="0"/>
              <a:t>Posgrado </a:t>
            </a:r>
            <a:r>
              <a:rPr lang="es-ES" sz="4400" b="0" dirty="0"/>
              <a:t>Smart </a:t>
            </a:r>
            <a:r>
              <a:rPr lang="es-ES" sz="4400" b="0" dirty="0" err="1"/>
              <a:t>Energy</a:t>
            </a:r>
            <a:endParaRPr lang="es-ES" sz="4400" b="0" dirty="0"/>
          </a:p>
        </p:txBody>
      </p:sp>
    </p:spTree>
    <p:extLst>
      <p:ext uri="{BB962C8B-B14F-4D97-AF65-F5344CB8AC3E}">
        <p14:creationId xmlns:p14="http://schemas.microsoft.com/office/powerpoint/2010/main" val="108772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C769A-C18D-4697-DAAF-2223A98E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FFCC0-3372-3EBE-F2DE-57342FAE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E6D83-D895-202F-EE6B-368958F1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C2F-660B-4FB2-9EDA-38B91744BDF7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DBF6D-1B3B-5F59-6186-90A2031B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0E295-74E4-F56B-520E-EAF07ADD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23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E1FD4-BD7F-B5E0-592A-A28C8233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4EFCD-7842-B09C-C379-2C337D468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5AA110-448C-BE6B-28EE-FED96E2A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87B2-8191-4381-8384-6BD2051CDF1D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CFE77-7B3F-3C77-D628-16C2DA94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22EABC-D41D-1C69-1461-F423D51C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678469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7377F-3DC4-57D8-ABC5-26F7C126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22A37-C05D-73F7-76F5-2450A9875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E5CDED-E0FF-3B64-91E1-1896174DD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410FB-959D-B7BA-C4DC-F0197F00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A87B2-8191-4381-8384-6BD2051CDF1D}" type="datetime1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788A81-75A7-8E28-D87B-02C122DB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554A75-5871-2A04-3E36-6512F4A1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9130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58D94-7939-A267-F3E3-ECDB37B0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AA7208-33F5-0557-0307-5E4F4BBD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D8EBC8-24C6-679E-E3B5-67A838B63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C3F5F8-C0EA-C895-D808-86B24DBC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D5167C-B0F5-32DB-8AB2-D8604AEC3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209E72-936F-D67F-B53E-46E0E248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C2F-660B-4FB2-9EDA-38B91744BDF7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BB2B0B-EC74-2E33-7391-B8F36F59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9BF33E-3A00-C5EB-7D6A-D1E98D1E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25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3007B-C710-D24B-BBE6-FEF8F48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AA90E9-2385-2935-63F8-EB3B0B0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1C2F-660B-4FB2-9EDA-38B91744BDF7}" type="datetimeFigureOut">
              <a:rPr lang="es-ES" smtClean="0"/>
              <a:t>12/12/2022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1AD0FB-A4F7-94D1-873E-AEFE2CD6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263460-9453-438B-0A66-F189BB4E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7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8AEF7B-13CF-5882-C36A-8F22A66C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68E0-FAC8-4F30-AD52-604EBF9A7ACC}" type="datetime1">
              <a:rPr lang="es-ES" smtClean="0"/>
              <a:t>12/12/2022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4DECD-9993-0017-3CD3-01791468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680CBE-E5F7-7389-027F-07F67D3E9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861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A6330-CFDC-F74C-7174-C504FFB9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2FCF1-FEEA-4702-829A-80B13AAD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FF84C2-F071-2A29-5C66-317DA263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F0DE90-282D-16AA-2DF3-9054BABE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42D25-F51B-487B-8A91-2A3A438D2793}" type="datetime1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8A0D0-ACA7-364B-74DC-A06E4A36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69E8F0-8FC5-37E3-13C8-56C0CD63D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33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C0AE7-A1C7-10AD-D875-6504B029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AD3866-B33F-2E29-01BB-F30EBADB6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2C1810-E13C-AC2C-D329-2CE295B2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50057F-22F1-3A6D-54BC-73FAFADA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4BE6D-21B2-47ED-BEFD-2FA4906D2D91}" type="datetime1">
              <a:rPr lang="es-ES" smtClean="0"/>
              <a:t>12/12/2022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F66644-2204-DBCF-7313-452B1E1E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44E1F6-8A38-4462-460F-C5A6079E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97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0C2EAB-5740-64CA-3789-1570FB61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308510-1C7F-8615-A6BA-F7FDA1F6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F01414-6F42-88CC-A6A0-6D3CFDEC6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87B2-8191-4381-8384-6BD2051CDF1D}" type="datetime1">
              <a:rPr lang="es-ES" smtClean="0"/>
              <a:t>12/12/2022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99DC3-81CC-7E5A-3722-F9972C10F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6E572-AB81-8765-65F2-07B1662C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B40EF-D53A-41AA-87B6-B9F74BA43E09}" type="slidenum">
              <a:rPr lang="es-ES" smtClean="0"/>
              <a:t>‹Nº›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778333-6601-5718-C7B6-1F2FF5AB152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9150440" cy="107915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34A3503-D2D3-3C27-AC06-100E0B74F54D}"/>
              </a:ext>
            </a:extLst>
          </p:cNvPr>
          <p:cNvSpPr/>
          <p:nvPr userDrawn="1"/>
        </p:nvSpPr>
        <p:spPr>
          <a:xfrm>
            <a:off x="3649362" y="0"/>
            <a:ext cx="3023287" cy="66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28CDE9-79B3-2813-0F1D-529441821D22}"/>
              </a:ext>
            </a:extLst>
          </p:cNvPr>
          <p:cNvSpPr/>
          <p:nvPr userDrawn="1"/>
        </p:nvSpPr>
        <p:spPr>
          <a:xfrm>
            <a:off x="-6440" y="660400"/>
            <a:ext cx="9150440" cy="418755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noFill/>
              </a:ln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6D6FD1-844B-9F40-C74A-D087C38C5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4569"/>
          <a:stretch/>
        </p:blipFill>
        <p:spPr>
          <a:xfrm>
            <a:off x="4768233" y="-20733"/>
            <a:ext cx="1923126" cy="1098862"/>
          </a:xfrm>
          <a:prstGeom prst="rect">
            <a:avLst/>
          </a:prstGeom>
        </p:spPr>
      </p:pic>
      <p:sp>
        <p:nvSpPr>
          <p:cNvPr id="11" name="Marcador de fecha 3">
            <a:extLst>
              <a:ext uri="{FF2B5EF4-FFF2-40B4-BE49-F238E27FC236}">
                <a16:creationId xmlns:a16="http://schemas.microsoft.com/office/drawing/2014/main" id="{44B3910C-EE22-05F5-0CBD-B74605FF79C2}"/>
              </a:ext>
            </a:extLst>
          </p:cNvPr>
          <p:cNvSpPr txBox="1">
            <a:spLocks/>
          </p:cNvSpPr>
          <p:nvPr userDrawn="1"/>
        </p:nvSpPr>
        <p:spPr>
          <a:xfrm>
            <a:off x="183498" y="400620"/>
            <a:ext cx="2405449" cy="9479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b="1" dirty="0">
                <a:solidFill>
                  <a:schemeClr val="bg1"/>
                </a:solidFill>
              </a:rPr>
              <a:t>SMART ENERGY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20E50202-C5DF-6C2E-3D9D-D5850455BC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7799" y="88900"/>
            <a:ext cx="2211187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5782" tIns="47891" rIns="95782" bIns="47891" anchor="ctr" anchorCtr="1"/>
          <a:lstStyle/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Digital </a:t>
            </a:r>
            <a:r>
              <a:rPr lang="es-ES" sz="1600" b="1" dirty="0" err="1">
                <a:solidFill>
                  <a:prstClr val="white"/>
                </a:solidFill>
              </a:rPr>
              <a:t>Energy</a:t>
            </a:r>
            <a:endParaRPr lang="es-ES" sz="1600" b="1" dirty="0">
              <a:solidFill>
                <a:prstClr val="white"/>
              </a:solidFill>
            </a:endParaRPr>
          </a:p>
          <a:p>
            <a:pPr defTabSz="958850">
              <a:spcBef>
                <a:spcPct val="50000"/>
              </a:spcBef>
            </a:pPr>
            <a:r>
              <a:rPr lang="es-ES" sz="1600" b="1" dirty="0">
                <a:solidFill>
                  <a:prstClr val="white"/>
                </a:solidFill>
              </a:rPr>
              <a:t>Estadística Descriptiva y EDA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0F6331F-D7A4-E962-BD3B-53845EE79801}"/>
              </a:ext>
            </a:extLst>
          </p:cNvPr>
          <p:cNvSpPr/>
          <p:nvPr userDrawn="1"/>
        </p:nvSpPr>
        <p:spPr>
          <a:xfrm>
            <a:off x="248575" y="711763"/>
            <a:ext cx="2060577" cy="316144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FCE29D0-55CD-10F6-94C9-61D1B9E2C2F2}"/>
              </a:ext>
            </a:extLst>
          </p:cNvPr>
          <p:cNvSpPr/>
          <p:nvPr userDrawn="1"/>
        </p:nvSpPr>
        <p:spPr>
          <a:xfrm>
            <a:off x="6761231" y="28343"/>
            <a:ext cx="2211187" cy="999563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AAA0B9D-85DB-1466-4737-7B10FE9C933C}"/>
              </a:ext>
            </a:extLst>
          </p:cNvPr>
          <p:cNvSpPr txBox="1"/>
          <p:nvPr userDrawn="1"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B88C799-32C4-4367-2A26-A04D0E426F52}"/>
              </a:ext>
            </a:extLst>
          </p:cNvPr>
          <p:cNvSpPr txBox="1"/>
          <p:nvPr userDrawn="1"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322A49EC-F87A-2B89-3EEC-0A0BF4E1BFA3}"/>
              </a:ext>
            </a:extLst>
          </p:cNvPr>
          <p:cNvSpPr txBox="1"/>
          <p:nvPr userDrawn="1"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709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tonio.Emmanuel.saldana@up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xploratory-data-analysis-and-data-cleaning-practical-workout-2a20442b42fb" TargetMode="External"/><Relationship Id="rId2" Type="http://schemas.openxmlformats.org/officeDocument/2006/relationships/hyperlink" Target="https://towardsdatascience.com/exploratory-data-analysis-8fc1cb20fd1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.pydata.org/docs/reference/frame.html" TargetMode="External"/><Relationship Id="rId4" Type="http://schemas.openxmlformats.org/officeDocument/2006/relationships/hyperlink" Target="https://medium.com/@oluwabukunmige/pipeline-for-exploratory-data-analysis-and-data-cleaning-6adce7ac059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3_FC04E94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780068" y="4259259"/>
            <a:ext cx="7772400" cy="117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Sesión 3 – Estadística Descriptiva 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Análisis Exploratorio de Datos (EDA)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</a:rPr>
              <a:t>Antonio Saldaña: </a:t>
            </a:r>
            <a:r>
              <a:rPr lang="en-US" sz="2000" u="sng" dirty="0">
                <a:solidFill>
                  <a:srgbClr val="0070C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  <a:hlinkClick r:id="rId3"/>
              </a:rPr>
              <a:t>antonio.emmanuel.saldana</a:t>
            </a:r>
            <a:r>
              <a:rPr lang="en-US" sz="2000" b="0" i="0" u="sng" strike="noStrike" cap="none" dirty="0">
                <a:solidFill>
                  <a:srgbClr val="0070C0"/>
                </a:solidFill>
                <a:latin typeface="Calibri Light" panose="020F0302020204030204" pitchFamily="34" charset="0"/>
                <a:ea typeface="Calibri"/>
                <a:cs typeface="Calibri Light" panose="020F0302020204030204" pitchFamily="34" charset="0"/>
                <a:sym typeface="Calibri"/>
                <a:hlinkClick r:id="rId3"/>
              </a:rPr>
              <a:t>@upc.edu</a:t>
            </a:r>
            <a:endParaRPr lang="en-US" sz="2000" b="0" i="0" u="sng" strike="noStrike" cap="none" dirty="0">
              <a:solidFill>
                <a:srgbClr val="0070C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70C0"/>
              </a:solidFill>
              <a:latin typeface="Calibri Light" panose="020F0302020204030204" pitchFamily="34" charset="0"/>
              <a:ea typeface="Calibri"/>
              <a:cs typeface="Calibri Light" panose="020F0302020204030204" pitchFamily="34" charset="0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 txBox="1">
            <a:spLocks noGrp="1"/>
          </p:cNvSpPr>
          <p:nvPr>
            <p:ph type="subTitle" idx="1"/>
          </p:nvPr>
        </p:nvSpPr>
        <p:spPr>
          <a:xfrm>
            <a:off x="1237268" y="3257229"/>
            <a:ext cx="6858000" cy="80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s-MX" sz="2800" dirty="0"/>
              <a:t>Introducción a Big Data y Machine Learning </a:t>
            </a:r>
            <a:endParaRPr sz="28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B78F6CC-717A-8F92-4F9D-F3F1699D9A08}"/>
              </a:ext>
            </a:extLst>
          </p:cNvPr>
          <p:cNvSpPr/>
          <p:nvPr/>
        </p:nvSpPr>
        <p:spPr>
          <a:xfrm>
            <a:off x="1143000" y="2274891"/>
            <a:ext cx="7315199" cy="923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solidFill>
                  <a:schemeClr val="tx1"/>
                </a:solidFill>
              </a:rPr>
              <a:t>Tecnologías Aplicadas a la Mecatrónica 4.0</a:t>
            </a:r>
          </a:p>
          <a:p>
            <a:pPr algn="ctr"/>
            <a:endParaRPr lang="es-MX" sz="4400" dirty="0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ADDFC18-5A9D-FFD3-C630-E875ADBEB4F6}"/>
              </a:ext>
            </a:extLst>
          </p:cNvPr>
          <p:cNvSpPr/>
          <p:nvPr/>
        </p:nvSpPr>
        <p:spPr>
          <a:xfrm>
            <a:off x="209550" y="742950"/>
            <a:ext cx="2038350" cy="247650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BB2B3F-763D-A95D-21EE-792535BF334F}"/>
              </a:ext>
            </a:extLst>
          </p:cNvPr>
          <p:cNvSpPr/>
          <p:nvPr/>
        </p:nvSpPr>
        <p:spPr>
          <a:xfrm>
            <a:off x="6743700" y="95250"/>
            <a:ext cx="2190750" cy="895350"/>
          </a:xfrm>
          <a:prstGeom prst="rect">
            <a:avLst/>
          </a:prstGeom>
          <a:solidFill>
            <a:srgbClr val="006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17519F7-138F-D440-DA56-57E66BD4C61C}"/>
              </a:ext>
            </a:extLst>
          </p:cNvPr>
          <p:cNvSpPr txBox="1"/>
          <p:nvPr/>
        </p:nvSpPr>
        <p:spPr>
          <a:xfrm>
            <a:off x="269223" y="699314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MECATRÓNICA</a:t>
            </a:r>
            <a:r>
              <a:rPr sz="20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alibri"/>
                <a:cs typeface="Calibri"/>
              </a:rPr>
              <a:t>4.0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DB074AFE-DBFB-099D-5E6C-16EC30A76FCC}"/>
              </a:ext>
            </a:extLst>
          </p:cNvPr>
          <p:cNvSpPr txBox="1"/>
          <p:nvPr/>
        </p:nvSpPr>
        <p:spPr>
          <a:xfrm>
            <a:off x="6791200" y="192470"/>
            <a:ext cx="2101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Digitalización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la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Industria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0D3E3A6-9AF7-6CF8-3782-23B074184FB2}"/>
              </a:ext>
            </a:extLst>
          </p:cNvPr>
          <p:cNvSpPr txBox="1"/>
          <p:nvPr/>
        </p:nvSpPr>
        <p:spPr>
          <a:xfrm>
            <a:off x="6803900" y="619190"/>
            <a:ext cx="21050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10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924000" y="1620520"/>
            <a:ext cx="52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0">
            <a:extLst>
              <a:ext uri="{FF2B5EF4-FFF2-40B4-BE49-F238E27FC236}">
                <a16:creationId xmlns:a16="http://schemas.microsoft.com/office/drawing/2014/main" id="{EC5D9C39-05AC-4B17-8549-7F019A009A4F}"/>
              </a:ext>
            </a:extLst>
          </p:cNvPr>
          <p:cNvSpPr/>
          <p:nvPr/>
        </p:nvSpPr>
        <p:spPr>
          <a:xfrm>
            <a:off x="702448" y="2014284"/>
            <a:ext cx="7739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Desde luego, la limpieza de datos no es divertida y requiere mucho tiempo.</a:t>
            </a:r>
          </a:p>
        </p:txBody>
      </p:sp>
      <p:pic>
        <p:nvPicPr>
          <p:cNvPr id="1026" name="Picture 2" descr="big data - 🤔🤔🤔🤔🤔😓 - devRant">
            <a:extLst>
              <a:ext uri="{FF2B5EF4-FFF2-40B4-BE49-F238E27FC236}">
                <a16:creationId xmlns:a16="http://schemas.microsoft.com/office/drawing/2014/main" id="{00F0BE37-3AB1-F352-2BFD-C7E3DB3B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2682129"/>
            <a:ext cx="5445089" cy="318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4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11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924000" y="1620520"/>
            <a:ext cx="52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09546" y="2073777"/>
            <a:ext cx="82439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Un </a:t>
            </a:r>
            <a:r>
              <a:rPr lang="es-ES" i="1" dirty="0"/>
              <a:t>data </a:t>
            </a:r>
            <a:r>
              <a:rPr lang="es-ES" i="1" dirty="0" err="1"/>
              <a:t>scientist</a:t>
            </a:r>
            <a:r>
              <a:rPr lang="es-ES" dirty="0"/>
              <a:t> pasa el 80% de su tiempo en el trabajo limpiando datos desordenados en lugar de hacer un análisis de estos o preparar modelos de inteligencia artificial.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librería </a:t>
            </a:r>
            <a:r>
              <a:rPr lang="es-ES" i="1" dirty="0"/>
              <a:t>pandas</a:t>
            </a:r>
            <a:r>
              <a:rPr lang="es-ES" dirty="0"/>
              <a:t> nos ofrece varias opciones para obtener un resumen de los datos como el método </a:t>
            </a:r>
            <a:r>
              <a:rPr lang="es-ES" i="1" dirty="0"/>
              <a:t>describe, </a:t>
            </a:r>
            <a:r>
              <a:rPr lang="es-ES" dirty="0"/>
              <a:t>u otros como </a:t>
            </a:r>
            <a:r>
              <a:rPr lang="es-ES" i="1" dirty="0"/>
              <a:t>sum</a:t>
            </a:r>
            <a:r>
              <a:rPr lang="es-ES" dirty="0"/>
              <a:t>, </a:t>
            </a:r>
            <a:r>
              <a:rPr lang="es-ES" i="1" dirty="0" err="1"/>
              <a:t>count</a:t>
            </a:r>
            <a:r>
              <a:rPr lang="es-ES" i="1" dirty="0"/>
              <a:t>, min, </a:t>
            </a:r>
            <a:r>
              <a:rPr lang="es-ES" i="1" dirty="0" err="1"/>
              <a:t>max</a:t>
            </a:r>
            <a:r>
              <a:rPr lang="es-ES" i="1" dirty="0"/>
              <a:t>, mean…</a:t>
            </a:r>
            <a:endParaRPr lang="es-ES" dirty="0"/>
          </a:p>
          <a:p>
            <a:pPr algn="just"/>
            <a:r>
              <a:rPr lang="es-ES" dirty="0"/>
              <a:t>A parte, también son interesantes para obtener distribuciones de frecuencia los métodos </a:t>
            </a:r>
            <a:r>
              <a:rPr lang="es-ES" i="1" dirty="0" err="1"/>
              <a:t>value_counts</a:t>
            </a:r>
            <a:r>
              <a:rPr lang="es-ES" dirty="0"/>
              <a:t> i </a:t>
            </a:r>
            <a:r>
              <a:rPr lang="es-ES" i="1" dirty="0" err="1"/>
              <a:t>nunique</a:t>
            </a:r>
            <a:r>
              <a:rPr lang="es-ES" i="1" dirty="0"/>
              <a:t>.</a:t>
            </a:r>
            <a:endParaRPr lang="es-ES" dirty="0"/>
          </a:p>
        </p:txBody>
      </p:sp>
      <p:pic>
        <p:nvPicPr>
          <p:cNvPr id="2" name="Picture 4" descr="تويتر \ I-O Psych Memes على تويتر: &quot;Data cleaning is not my favorite part  of survey research, but it is my least favorite part. #survey #research  #science #iopsych #iopsychmemes #psychology #psychologymemes #psychmemes #">
            <a:extLst>
              <a:ext uri="{FF2B5EF4-FFF2-40B4-BE49-F238E27FC236}">
                <a16:creationId xmlns:a16="http://schemas.microsoft.com/office/drawing/2014/main" id="{0F1DFFF5-A7E7-C622-5088-945274C3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16" y="4382101"/>
            <a:ext cx="2057399" cy="205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02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12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924000" y="1620520"/>
            <a:ext cx="52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6" y="1891034"/>
            <a:ext cx="77391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/>
              <a:t>Hay varias opciones para tratar con valores vacíos, pero pandas nos ofrece algunas opciones rápidas e interesantes para ir rápido.</a:t>
            </a:r>
          </a:p>
        </p:txBody>
      </p:sp>
      <p:sp>
        <p:nvSpPr>
          <p:cNvPr id="14" name="Rectángulo 10">
            <a:extLst>
              <a:ext uri="{FF2B5EF4-FFF2-40B4-BE49-F238E27FC236}">
                <a16:creationId xmlns:a16="http://schemas.microsoft.com/office/drawing/2014/main" id="{3BDBA398-7790-4BB2-90BD-2C0FD15CA196}"/>
              </a:ext>
            </a:extLst>
          </p:cNvPr>
          <p:cNvSpPr/>
          <p:nvPr/>
        </p:nvSpPr>
        <p:spPr>
          <a:xfrm>
            <a:off x="702446" y="2633599"/>
            <a:ext cx="7739104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s-ES" sz="1600" b="1" dirty="0"/>
              <a:t>Funciones interesantes</a:t>
            </a:r>
          </a:p>
          <a:p>
            <a:pPr algn="just">
              <a:spcBef>
                <a:spcPts val="600"/>
              </a:spcBef>
            </a:pPr>
            <a:r>
              <a:rPr lang="es-ES" sz="1600" b="1" dirty="0" err="1"/>
              <a:t>df.isna</a:t>
            </a:r>
            <a:r>
              <a:rPr lang="es-ES" sz="1600" b="1" dirty="0"/>
              <a:t>() </a:t>
            </a:r>
            <a:r>
              <a:rPr lang="es-ES" sz="1600" dirty="0"/>
              <a:t>– Detecta los valores ausentes/nulos (NA).</a:t>
            </a:r>
            <a:endParaRPr lang="es-ES" sz="1600" b="1" dirty="0"/>
          </a:p>
          <a:p>
            <a:pPr algn="just">
              <a:spcBef>
                <a:spcPts val="600"/>
              </a:spcBef>
            </a:pPr>
            <a:r>
              <a:rPr lang="es-ES" sz="1600" b="1" dirty="0" err="1"/>
              <a:t>df.dropna</a:t>
            </a:r>
            <a:r>
              <a:rPr lang="es-ES" sz="1600" b="1" dirty="0"/>
              <a:t>() </a:t>
            </a:r>
            <a:r>
              <a:rPr lang="es-ES" sz="1600" dirty="0"/>
              <a:t>– Elimina las filas con cualquier columna que tenga datos NA.</a:t>
            </a:r>
            <a:endParaRPr lang="es-ES" sz="1600" b="1" dirty="0"/>
          </a:p>
          <a:p>
            <a:pPr algn="just">
              <a:spcBef>
                <a:spcPts val="600"/>
              </a:spcBef>
            </a:pPr>
            <a:r>
              <a:rPr lang="es-ES" sz="1600" b="1" dirty="0" err="1"/>
              <a:t>df.fillna</a:t>
            </a:r>
            <a:r>
              <a:rPr lang="es-ES" sz="1600" b="1" dirty="0"/>
              <a:t>()</a:t>
            </a:r>
            <a:r>
              <a:rPr lang="es-ES" sz="1600" dirty="0"/>
              <a:t> - Sustituye todos los datos NA por el valor deseado. Este método con los valores NA de tres maneras distintas.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/>
              <a:t>method</a:t>
            </a:r>
            <a:r>
              <a:rPr lang="es-ES" sz="1600" dirty="0"/>
              <a:t> = ‘</a:t>
            </a:r>
            <a:r>
              <a:rPr lang="es-ES" sz="1600" dirty="0" err="1"/>
              <a:t>bfill</a:t>
            </a:r>
            <a:r>
              <a:rPr lang="es-ES" sz="1600" dirty="0"/>
              <a:t>’: reemplaza por valor no nulo observado hacia delante de la serie de datos.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/>
              <a:t>method</a:t>
            </a:r>
            <a:r>
              <a:rPr lang="es-ES" sz="1600" dirty="0"/>
              <a:t> = ‘</a:t>
            </a:r>
            <a:r>
              <a:rPr lang="es-ES" sz="1600" dirty="0" err="1"/>
              <a:t>ffill</a:t>
            </a:r>
            <a:r>
              <a:rPr lang="es-ES" sz="1600" dirty="0"/>
              <a:t>’: reemplaza por valor no nulo observado hacia atrás de la serie de datos.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 err="1"/>
              <a:t>method</a:t>
            </a:r>
            <a:r>
              <a:rPr lang="es-ES" sz="1600" dirty="0"/>
              <a:t> = </a:t>
            </a:r>
            <a:r>
              <a:rPr lang="es-ES" sz="1600" dirty="0" err="1"/>
              <a:t>explicit</a:t>
            </a:r>
            <a:r>
              <a:rPr lang="es-ES" sz="1600" dirty="0"/>
              <a:t> </a:t>
            </a:r>
            <a:r>
              <a:rPr lang="es-ES" sz="1600" dirty="0" err="1"/>
              <a:t>value</a:t>
            </a:r>
            <a:r>
              <a:rPr lang="es-ES" sz="1600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es-ES" sz="1600" dirty="0"/>
              <a:t>También nos puede interesar el método </a:t>
            </a:r>
            <a:r>
              <a:rPr lang="es-ES" sz="1600" b="1" dirty="0" err="1"/>
              <a:t>df.interpolate</a:t>
            </a:r>
            <a:r>
              <a:rPr lang="es-ES" sz="1600" b="1" dirty="0"/>
              <a:t>()</a:t>
            </a:r>
            <a:r>
              <a:rPr lang="es-ES" sz="1600" dirty="0"/>
              <a:t>.</a:t>
            </a:r>
          </a:p>
        </p:txBody>
      </p:sp>
      <p:pic>
        <p:nvPicPr>
          <p:cNvPr id="15" name="Picture 2" descr="File:Jupyter logo.svg - Wikimedia Commons">
            <a:extLst>
              <a:ext uri="{FF2B5EF4-FFF2-40B4-BE49-F238E27FC236}">
                <a16:creationId xmlns:a16="http://schemas.microsoft.com/office/drawing/2014/main" id="{4675E043-F742-4011-AF02-43ED5B7E2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000" y="5418806"/>
            <a:ext cx="865679" cy="100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16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13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 – Pasos a seguir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5410986" y="1620520"/>
            <a:ext cx="373301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06364" y="1891034"/>
            <a:ext cx="84633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/>
              <a:t>Muestreo de datos.</a:t>
            </a:r>
            <a:r>
              <a:rPr lang="es-ES" sz="1600" dirty="0"/>
              <a:t> Si hay muchos datos y el tiempo de cómputo puede ser demasiado grande se trabaja primero con solo una muestra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/>
              <a:t>Valores ausentes. </a:t>
            </a:r>
            <a:r>
              <a:rPr lang="es-ES" sz="1600" dirty="0"/>
              <a:t>Es usual que muchos parámetros estén vacíos. Para pasar a pasos posteriores esto se debe arreglar. Si faltan valores, podemos: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Eliminar toda la fila.</a:t>
            </a:r>
          </a:p>
          <a:p>
            <a:pPr marL="7429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Inferir otro valor.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b="1" dirty="0"/>
              <a:t>Valores atípicos</a:t>
            </a:r>
            <a:r>
              <a:rPr lang="es-ES" sz="1600" dirty="0"/>
              <a:t>. Son valores inusuales en un conjunto de datos. Los valores atípicos son problemáticos para muchos análisis estadísticos porque pueden hacer que las pruebas no detecten resultados significativos o distorsionen los resultados reales. Dependiendo de cada caso, se deben considerar y tener en cuenta o pueden tratarse igual que los valores ausentes (se pueden eliminar o sustituir por valores típicos).</a:t>
            </a:r>
            <a:endParaRPr lang="es-ES" sz="1600" b="1" dirty="0"/>
          </a:p>
        </p:txBody>
      </p:sp>
      <p:pic>
        <p:nvPicPr>
          <p:cNvPr id="10242" name="Picture 2" descr="It's all about Outliers. An outlier is a data point in a data… | by Ritika  singh | Analytics Vidhya | Medium">
            <a:extLst>
              <a:ext uri="{FF2B5EF4-FFF2-40B4-BE49-F238E27FC236}">
                <a16:creationId xmlns:a16="http://schemas.microsoft.com/office/drawing/2014/main" id="{5CB0339A-6E92-45C8-8AED-1D5307D6E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57" y="5101275"/>
            <a:ext cx="2961243" cy="164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Outliers: Finding Them in Data, Formula, Examples. Easy Steps and Video -  Statistics How To">
            <a:extLst>
              <a:ext uri="{FF2B5EF4-FFF2-40B4-BE49-F238E27FC236}">
                <a16:creationId xmlns:a16="http://schemas.microsoft.com/office/drawing/2014/main" id="{00E048A4-1EAF-42A9-A0A1-512EB65F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56" y="5073335"/>
            <a:ext cx="2207117" cy="16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12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14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 – Siguientes pasos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5590095" y="1620520"/>
            <a:ext cx="355390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691716" y="2069751"/>
            <a:ext cx="8017943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Normalizar</a:t>
            </a:r>
            <a:r>
              <a:rPr lang="es-ES" sz="1600" dirty="0"/>
              <a:t>. Transformar los datos a distribuciones normalizadas.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Reducir dimensiones</a:t>
            </a:r>
            <a:r>
              <a:rPr lang="es-ES" sz="1600" dirty="0"/>
              <a:t>. Muchas variables nos pueden causar problemas en Machine Learning. Para eliminar variables podemos: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s-ES" sz="1600" dirty="0"/>
              <a:t>Eliminar variables irrelevantes.</a:t>
            </a:r>
          </a:p>
          <a:p>
            <a:pPr marL="800100" lvl="1" indent="-342900">
              <a:spcBef>
                <a:spcPts val="600"/>
              </a:spcBef>
              <a:buFont typeface="+mj-lt"/>
              <a:buAutoNum type="alphaLcParenR"/>
            </a:pPr>
            <a:r>
              <a:rPr lang="es-ES" sz="1600" dirty="0"/>
              <a:t>Eliminar variables redundantes.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Añadir dimensiones</a:t>
            </a:r>
            <a:r>
              <a:rPr lang="es-ES" sz="1600" dirty="0"/>
              <a:t>. En otros casos haremos lo contrario y transformaremos o añadiremos variables (Ejemplo: crear grupos).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Discretizar variables numéricas en categorías</a:t>
            </a:r>
            <a:r>
              <a:rPr lang="es-ES" sz="1600" dirty="0"/>
              <a:t>. Pasar de una variable continua a categórica (edad a tramos de edad).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b="1" dirty="0"/>
              <a:t>Binarizar categorías</a:t>
            </a:r>
            <a:r>
              <a:rPr lang="es-ES" sz="1600" dirty="0"/>
              <a:t>. En algunos casos de Machine Learning, tendremos que usar variables binarias.</a:t>
            </a:r>
          </a:p>
        </p:txBody>
      </p:sp>
      <p:pic>
        <p:nvPicPr>
          <p:cNvPr id="11270" name="Picture 6" descr="Stop One-Hot Encoding Your Categorical Variables. | by Andre Ye | Analytics  Vidhya | Medium">
            <a:extLst>
              <a:ext uri="{FF2B5EF4-FFF2-40B4-BE49-F238E27FC236}">
                <a16:creationId xmlns:a16="http://schemas.microsoft.com/office/drawing/2014/main" id="{4893A6D0-2435-416D-BFDF-D7DAA3AE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378" y="5399687"/>
            <a:ext cx="4025245" cy="127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6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15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b="1" dirty="0"/>
              <a:t>Tipos de variables</a:t>
            </a:r>
          </a:p>
          <a:p>
            <a:pPr algn="just">
              <a:spcAft>
                <a:spcPts val="600"/>
              </a:spcAft>
            </a:pPr>
            <a:r>
              <a:rPr lang="es-ES" dirty="0"/>
              <a:t>Las variables pueden ser nominales, ordinales, continuas o discretas.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BAD28817-5290-7742-18C4-D99F0DBF8A6B}"/>
              </a:ext>
            </a:extLst>
          </p:cNvPr>
          <p:cNvGrpSpPr/>
          <p:nvPr/>
        </p:nvGrpSpPr>
        <p:grpSpPr>
          <a:xfrm>
            <a:off x="406364" y="2906930"/>
            <a:ext cx="8106304" cy="3696062"/>
            <a:chOff x="335248" y="2906930"/>
            <a:chExt cx="8106304" cy="3696062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E1FE85A-13F3-808E-918C-544E959EA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5248" y="2906930"/>
              <a:ext cx="8106304" cy="3696062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0391F6B-EAF0-99C3-5BF8-4811C547DB72}"/>
                </a:ext>
              </a:extLst>
            </p:cNvPr>
            <p:cNvSpPr txBox="1"/>
            <p:nvPr/>
          </p:nvSpPr>
          <p:spPr>
            <a:xfrm>
              <a:off x="6451833" y="3259723"/>
              <a:ext cx="19711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solidFill>
                    <a:srgbClr val="3782B4"/>
                  </a:solidFill>
                </a:rPr>
                <a:t>(No tienen un orden)</a:t>
              </a:r>
              <a:endParaRPr lang="es-ES" sz="1600" b="1" dirty="0">
                <a:solidFill>
                  <a:srgbClr val="3782B4"/>
                </a:solidFill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D0765D8-0C9C-3EA2-9F36-4AD19EA49E5A}"/>
                </a:ext>
              </a:extLst>
            </p:cNvPr>
            <p:cNvSpPr txBox="1"/>
            <p:nvPr/>
          </p:nvSpPr>
          <p:spPr>
            <a:xfrm>
              <a:off x="6582477" y="4079341"/>
              <a:ext cx="1709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600" b="1" dirty="0">
                  <a:solidFill>
                    <a:srgbClr val="3782B4"/>
                  </a:solidFill>
                </a:rPr>
                <a:t>(Tienen un orden)</a:t>
              </a:r>
              <a:endParaRPr lang="es-ES" sz="1600" b="1" dirty="0">
                <a:solidFill>
                  <a:srgbClr val="3782B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2909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16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BFAC96-313E-4DD6-83E0-43B7A864F6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7" b="12668"/>
          <a:stretch/>
        </p:blipFill>
        <p:spPr>
          <a:xfrm>
            <a:off x="1480962" y="1905873"/>
            <a:ext cx="6182075" cy="42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60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17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b="1" dirty="0"/>
              <a:t>Media, mediana y moda</a:t>
            </a:r>
          </a:p>
          <a:p>
            <a:pPr>
              <a:spcAft>
                <a:spcPts val="600"/>
              </a:spcAft>
            </a:pPr>
            <a:r>
              <a:rPr lang="es-ES" dirty="0"/>
              <a:t>Una vez tenemos un resumen de los datos usados, unos parámetros que nos pueden ser muy útiles para conocer como se distribuyen ciertas características de nuestro </a:t>
            </a:r>
            <a:r>
              <a:rPr lang="es-ES" i="1" dirty="0"/>
              <a:t>dataset</a:t>
            </a:r>
            <a:r>
              <a:rPr lang="es-ES" dirty="0"/>
              <a:t> son: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Media aritmética: Valor promedio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Mediana: Posición intermediaria Ord. jerárquicamente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Moda: Valor que mas veces se frecuenta.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Media aritmética - Wikipedia, la enciclopedia libre">
            <a:extLst>
              <a:ext uri="{FF2B5EF4-FFF2-40B4-BE49-F238E27FC236}">
                <a16:creationId xmlns:a16="http://schemas.microsoft.com/office/drawing/2014/main" id="{E5A6986B-A4A5-4C8C-94F4-3B1F9A0D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146" y="3166671"/>
            <a:ext cx="1686722" cy="289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1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18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b="1" dirty="0"/>
              <a:t>Variabilidad</a:t>
            </a:r>
          </a:p>
          <a:p>
            <a:pPr>
              <a:spcAft>
                <a:spcPts val="600"/>
              </a:spcAft>
            </a:pPr>
            <a:r>
              <a:rPr lang="es-ES" dirty="0"/>
              <a:t>La variabilidad es una medida de la dispersión de los datos en una distribución, sea esta teórica o de una muestra; medidas de variabilidad son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Varianza: Es el cuadrado de la desviación de dicha variable respecto a su media.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Desviación estándar: es una medida que se utiliza para cuantificar la variación o la dispersión de un conjunto de datos numéricos.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Rango: Es la diferencia entre el valor máximo y mínimo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186B214-5454-2A83-C09B-E8EC2B195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73" y="4891435"/>
            <a:ext cx="2613887" cy="14555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C562D2B-3BD8-C90D-60B1-32B0F2333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1980" y="4874787"/>
            <a:ext cx="3124200" cy="14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9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19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18848" y="2078308"/>
            <a:ext cx="484491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b="1" dirty="0"/>
              <a:t>Tablas de frecuencia</a:t>
            </a:r>
          </a:p>
          <a:p>
            <a:pPr algn="just">
              <a:spcAft>
                <a:spcPts val="600"/>
              </a:spcAft>
            </a:pPr>
            <a:r>
              <a:rPr lang="es-ES" dirty="0"/>
              <a:t>Las tabla de frecuencias muestran de forma ordenada un conjunto de datos estadísticos y a cada uno de ellos le asigna una frecuencia (las veces que se repite un número o dato). Hay distintos tipos de frecuencias: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Frecuencia absoluta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Frecuencia absoluta acumulada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Frecuencia relativa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Frecuencia relativa acumulada</a:t>
            </a:r>
          </a:p>
          <a:p>
            <a:pPr>
              <a:spcAft>
                <a:spcPts val="600"/>
              </a:spcAft>
            </a:pPr>
            <a:r>
              <a:rPr lang="es-ES" dirty="0"/>
              <a:t>La mejor manera de comparar y evaluar distintas tablas de frecuencia es visualizarlas.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C17DAD-C73F-4EC0-AA2C-A04C3C541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643" y="2182245"/>
            <a:ext cx="3408706" cy="1835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8ADE4B-6D5A-4F80-8922-9B4FA07A8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932" y="4167276"/>
            <a:ext cx="3144127" cy="188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03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sldNum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12"/>
          <p:cNvGraphicFramePr/>
          <p:nvPr>
            <p:extLst>
              <p:ext uri="{D42A27DB-BD31-4B8C-83A1-F6EECF244321}">
                <p14:modId xmlns:p14="http://schemas.microsoft.com/office/powerpoint/2010/main" val="3899817042"/>
              </p:ext>
            </p:extLst>
          </p:nvPr>
        </p:nvGraphicFramePr>
        <p:xfrm>
          <a:off x="667706" y="1676436"/>
          <a:ext cx="7920025" cy="47625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2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Jueves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6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5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4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223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VACACIONES</a:t>
                      </a:r>
                      <a:endParaRPr sz="16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4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5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047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ca-E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ca-E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ca-E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ca-ES" sz="1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022674"/>
                  </a:ext>
                </a:extLst>
              </a:tr>
            </a:tbl>
          </a:graphicData>
        </a:graphic>
      </p:graphicFrame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885825" y="1122903"/>
            <a:ext cx="7886700" cy="763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Calendario</a:t>
            </a:r>
            <a:r>
              <a:rPr lang="en-US" sz="2800"/>
              <a:t> </a:t>
            </a:r>
            <a:endParaRPr sz="2800"/>
          </a:p>
        </p:txBody>
      </p:sp>
      <p:sp>
        <p:nvSpPr>
          <p:cNvPr id="179" name="Google Shape;179;p12"/>
          <p:cNvSpPr txBox="1"/>
          <p:nvPr/>
        </p:nvSpPr>
        <p:spPr>
          <a:xfrm>
            <a:off x="1804482" y="2351666"/>
            <a:ext cx="2627841" cy="584775"/>
          </a:xfrm>
          <a:prstGeom prst="rect">
            <a:avLst/>
          </a:prstGeom>
          <a:noFill/>
          <a:ln w="381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S1 – Introducción a Big Data y Machine Learning  </a:t>
            </a:r>
            <a:endParaRPr/>
          </a:p>
        </p:txBody>
      </p:sp>
      <p:sp>
        <p:nvSpPr>
          <p:cNvPr id="180" name="Google Shape;180;p12"/>
          <p:cNvSpPr txBox="1"/>
          <p:nvPr/>
        </p:nvSpPr>
        <p:spPr>
          <a:xfrm>
            <a:off x="5887509" y="2476675"/>
            <a:ext cx="2627841" cy="54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S2 – Introducción a Python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1804482" y="3538974"/>
            <a:ext cx="2627841" cy="365126"/>
          </a:xfrm>
          <a:prstGeom prst="rect">
            <a:avLst/>
          </a:prstGeom>
          <a:noFill/>
          <a:ln w="38100">
            <a:solidFill>
              <a:srgbClr val="66CCFF"/>
            </a:solidFill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S3 – Estadística descriptiva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5882713" y="3532626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S4 – Modelos de aprendizaje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 (I): Clasificación</a:t>
            </a:r>
            <a:endParaRPr/>
          </a:p>
        </p:txBody>
      </p:sp>
      <p:sp>
        <p:nvSpPr>
          <p:cNvPr id="183" name="Google Shape;183;p12"/>
          <p:cNvSpPr txBox="1"/>
          <p:nvPr/>
        </p:nvSpPr>
        <p:spPr>
          <a:xfrm>
            <a:off x="1804482" y="4237353"/>
            <a:ext cx="2627841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S5 – Modelos de aprendizaje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supervisado (II): Regresión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 rot="-5400000">
            <a:off x="95828" y="2418973"/>
            <a:ext cx="774423" cy="36933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 rot="-5400000">
            <a:off x="-366418" y="3655346"/>
            <a:ext cx="1698624" cy="369631"/>
          </a:xfrm>
          <a:prstGeom prst="rect">
            <a:avLst/>
          </a:prstGeom>
          <a:solidFill>
            <a:srgbClr val="B3FFB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DICIEMBRE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 rot="-5400000">
            <a:off x="-228480" y="5543058"/>
            <a:ext cx="1422446" cy="369332"/>
          </a:xfrm>
          <a:prstGeom prst="rect">
            <a:avLst/>
          </a:prstGeom>
          <a:solidFill>
            <a:srgbClr val="A3E0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ENERO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6;p12">
            <a:extLst>
              <a:ext uri="{FF2B5EF4-FFF2-40B4-BE49-F238E27FC236}">
                <a16:creationId xmlns:a16="http://schemas.microsoft.com/office/drawing/2014/main" id="{FDB86DE6-5975-4326-9970-8CAD52BD87C3}"/>
              </a:ext>
            </a:extLst>
          </p:cNvPr>
          <p:cNvSpPr txBox="1"/>
          <p:nvPr/>
        </p:nvSpPr>
        <p:spPr>
          <a:xfrm>
            <a:off x="1804482" y="6054485"/>
            <a:ext cx="2352030" cy="3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S8 – Exámen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4;p12">
            <a:extLst>
              <a:ext uri="{FF2B5EF4-FFF2-40B4-BE49-F238E27FC236}">
                <a16:creationId xmlns:a16="http://schemas.microsoft.com/office/drawing/2014/main" id="{E36D17A0-367C-4033-A5C8-CC00D77CB984}"/>
              </a:ext>
            </a:extLst>
          </p:cNvPr>
          <p:cNvSpPr txBox="1"/>
          <p:nvPr/>
        </p:nvSpPr>
        <p:spPr>
          <a:xfrm>
            <a:off x="5882712" y="5262845"/>
            <a:ext cx="2627842" cy="52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S7 – Modelos de aprendizaje no supervisado y repaso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5;p12">
            <a:extLst>
              <a:ext uri="{FF2B5EF4-FFF2-40B4-BE49-F238E27FC236}">
                <a16:creationId xmlns:a16="http://schemas.microsoft.com/office/drawing/2014/main" id="{475AC680-EB20-4480-B294-95010349C7BB}"/>
              </a:ext>
            </a:extLst>
          </p:cNvPr>
          <p:cNvSpPr txBox="1"/>
          <p:nvPr/>
        </p:nvSpPr>
        <p:spPr>
          <a:xfrm>
            <a:off x="1804482" y="5267055"/>
            <a:ext cx="2658891" cy="5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S6 – Introducción a Image Recognition</a:t>
            </a:r>
            <a:endParaRPr sz="1600" b="1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20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/>
          <p:cNvSpPr txBox="1">
            <a:spLocks/>
          </p:cNvSpPr>
          <p:nvPr/>
        </p:nvSpPr>
        <p:spPr>
          <a:xfrm>
            <a:off x="1080253" y="1238792"/>
            <a:ext cx="2181422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Estadística descriptiva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3261675" y="1620520"/>
            <a:ext cx="588232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b="1" dirty="0"/>
              <a:t>Asimetría: </a:t>
            </a:r>
            <a:r>
              <a:rPr lang="es-ES" dirty="0"/>
              <a:t>Se refiere a una distorsión o asimetría que se desvía de la curva de campana simétrica, o distribución normal, en un conjunto de datos. Si la curva se desplaza hacia la izquierda o hacia la derecha, se dice que está sesgada.</a:t>
            </a:r>
          </a:p>
        </p:txBody>
      </p:sp>
      <p:pic>
        <p:nvPicPr>
          <p:cNvPr id="13316" name="Picture 4" descr="descriptive statistics Icon - Download descriptive statistics Icon 3061229  | Noun Project">
            <a:extLst>
              <a:ext uri="{FF2B5EF4-FFF2-40B4-BE49-F238E27FC236}">
                <a16:creationId xmlns:a16="http://schemas.microsoft.com/office/drawing/2014/main" id="{48573120-7B38-449E-AB44-4FF10FE5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8" y="1436919"/>
            <a:ext cx="367200" cy="3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GitHub - manvendra7/Skewness-and-kurtosis: Transformations to reduce  skewness and kurtosis">
            <a:extLst>
              <a:ext uri="{FF2B5EF4-FFF2-40B4-BE49-F238E27FC236}">
                <a16:creationId xmlns:a16="http://schemas.microsoft.com/office/drawing/2014/main" id="{DDE7128E-C934-4054-A9A2-91399514F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3" b="6002"/>
          <a:stretch/>
        </p:blipFill>
        <p:spPr bwMode="auto">
          <a:xfrm>
            <a:off x="1830064" y="4348671"/>
            <a:ext cx="5483871" cy="224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37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21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1510547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Probabilidad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2590799" y="1620520"/>
            <a:ext cx="65532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Aunque hay muchas veces que somos capaces de predecir el resultado de una operación, en muchas ocasiones solo podremos trabajar con probabilidades. Por ejemplo, para una moneda tenemos: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159B9E-614B-405F-BA82-162537C9239D}"/>
              </a:ext>
            </a:extLst>
          </p:cNvPr>
          <p:cNvGrpSpPr/>
          <p:nvPr/>
        </p:nvGrpSpPr>
        <p:grpSpPr>
          <a:xfrm>
            <a:off x="2749841" y="3217284"/>
            <a:ext cx="3644318" cy="2967114"/>
            <a:chOff x="1827923" y="3217284"/>
            <a:chExt cx="3644318" cy="29671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C631548-36B4-4DF7-B169-3D21DF414228}"/>
                    </a:ext>
                  </a:extLst>
                </p:cNvPr>
                <p:cNvSpPr txBox="1"/>
                <p:nvPr/>
              </p:nvSpPr>
              <p:spPr>
                <a:xfrm>
                  <a:off x="3840609" y="3504888"/>
                  <a:ext cx="14627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𝑐𝑟𝑢𝑧</m:t>
                            </m:r>
                          </m:e>
                        </m:d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lang="ca-ES" b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C631548-36B4-4DF7-B169-3D21DF414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0609" y="3504888"/>
                  <a:ext cx="146277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" r="-375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3BD95F-7DD5-4FE9-A20B-328F826C749B}"/>
                    </a:ext>
                  </a:extLst>
                </p:cNvPr>
                <p:cNvSpPr txBox="1"/>
                <p:nvPr/>
              </p:nvSpPr>
              <p:spPr>
                <a:xfrm>
                  <a:off x="3671748" y="4587326"/>
                  <a:ext cx="18004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ú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𝑚𝑒𝑟𝑜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</m:d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ca-ES" b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33BD95F-7DD5-4FE9-A20B-328F826C7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748" y="4587326"/>
                  <a:ext cx="180049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12" t="-2222" r="-2712" b="-888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0482" name="Picture 2" descr="Free Heads Or Tails Icon, Symbol. PNG, SVG Download.">
              <a:extLst>
                <a:ext uri="{FF2B5EF4-FFF2-40B4-BE49-F238E27FC236}">
                  <a16:creationId xmlns:a16="http://schemas.microsoft.com/office/drawing/2014/main" id="{1B35C37A-6169-41FB-B504-1800FEAE69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3525" y="3217284"/>
              <a:ext cx="853381" cy="853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4" name="Picture 4" descr="Dice Icon Vector #168409 - Free Icons Library">
              <a:extLst>
                <a:ext uri="{FF2B5EF4-FFF2-40B4-BE49-F238E27FC236}">
                  <a16:creationId xmlns:a16="http://schemas.microsoft.com/office/drawing/2014/main" id="{DFD56F2C-CC13-4102-979C-550C4458F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037" y="4299134"/>
              <a:ext cx="853382" cy="853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Dice Icon Vector #168409 - Free Icons Library">
              <a:extLst>
                <a:ext uri="{FF2B5EF4-FFF2-40B4-BE49-F238E27FC236}">
                  <a16:creationId xmlns:a16="http://schemas.microsoft.com/office/drawing/2014/main" id="{0363A8F1-2AC6-41C0-B9B4-AF98D5970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7923" y="5331016"/>
              <a:ext cx="853382" cy="853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Dice Icon Vector #168409 - Free Icons Library">
              <a:extLst>
                <a:ext uri="{FF2B5EF4-FFF2-40B4-BE49-F238E27FC236}">
                  <a16:creationId xmlns:a16="http://schemas.microsoft.com/office/drawing/2014/main" id="{25F3EFC9-7526-44B4-AC66-D251911A2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731" y="5331016"/>
              <a:ext cx="853382" cy="853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628ACC-063F-43B3-BBC0-A4B8263BBFF9}"/>
                    </a:ext>
                  </a:extLst>
                </p:cNvPr>
                <p:cNvSpPr txBox="1"/>
                <p:nvPr/>
              </p:nvSpPr>
              <p:spPr>
                <a:xfrm>
                  <a:off x="2630216" y="5619208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a-ES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ca-ES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1628ACC-063F-43B3-BBC0-A4B8263BB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0216" y="5619208"/>
                  <a:ext cx="22602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D7DCA8-9649-4EF4-9CB2-9FF057CAEFB1}"/>
                    </a:ext>
                  </a:extLst>
                </p:cNvPr>
                <p:cNvSpPr txBox="1"/>
                <p:nvPr/>
              </p:nvSpPr>
              <p:spPr>
                <a:xfrm>
                  <a:off x="3691396" y="5619207"/>
                  <a:ext cx="12192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ca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ca-ES" b="0" i="1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</m:d>
                        <m:r>
                          <a:rPr lang="ca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 ?</m:t>
                        </m:r>
                      </m:oMath>
                    </m:oMathPara>
                  </a14:m>
                  <a:endParaRPr lang="ca-ES" b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D7DCA8-9649-4EF4-9CB2-9FF057CAE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1396" y="5619207"/>
                  <a:ext cx="12192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500" r="-4000" b="-8889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8851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22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1510547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Probabilidad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2590799" y="1620520"/>
            <a:ext cx="65532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0">
            <a:extLst>
              <a:ext uri="{FF2B5EF4-FFF2-40B4-BE49-F238E27FC236}">
                <a16:creationId xmlns:a16="http://schemas.microsoft.com/office/drawing/2014/main" id="{64D02508-8F45-469A-8225-8247DBDADAC2}"/>
              </a:ext>
            </a:extLst>
          </p:cNvPr>
          <p:cNvSpPr/>
          <p:nvPr/>
        </p:nvSpPr>
        <p:spPr>
          <a:xfrm>
            <a:off x="702448" y="2014284"/>
            <a:ext cx="77391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Hay dos normas básicas para calcular probabilidades combinado dos posibles eventos.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O introduciendo una nueva notación: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Otra norma importante es: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73AF5-87BF-41C6-8CE0-D234F2027B6D}"/>
                  </a:ext>
                </a:extLst>
              </p:cNvPr>
              <p:cNvSpPr txBox="1"/>
              <p:nvPr/>
            </p:nvSpPr>
            <p:spPr>
              <a:xfrm>
                <a:off x="3349999" y="2637324"/>
                <a:ext cx="2444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73AF5-87BF-41C6-8CE0-D234F2027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999" y="2637324"/>
                <a:ext cx="2444002" cy="276999"/>
              </a:xfrm>
              <a:prstGeom prst="rect">
                <a:avLst/>
              </a:prstGeom>
              <a:blipFill>
                <a:blip r:embed="rId4"/>
                <a:stretch>
                  <a:fillRect l="-2000" t="-4444" r="-325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FBF72F-40B6-4BA2-BA43-49DCF9B87040}"/>
                  </a:ext>
                </a:extLst>
              </p:cNvPr>
              <p:cNvSpPr txBox="1"/>
              <p:nvPr/>
            </p:nvSpPr>
            <p:spPr>
              <a:xfrm>
                <a:off x="2583731" y="3139571"/>
                <a:ext cx="3976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5FBF72F-40B6-4BA2-BA43-49DCF9B87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31" y="3139571"/>
                <a:ext cx="3976538" cy="276999"/>
              </a:xfrm>
              <a:prstGeom prst="rect">
                <a:avLst/>
              </a:prstGeom>
              <a:blipFill>
                <a:blip r:embed="rId5"/>
                <a:stretch>
                  <a:fillRect l="-1074" t="-2222" r="-168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F4AC8C-9124-42AE-BBBA-40721D260DC1}"/>
                  </a:ext>
                </a:extLst>
              </p:cNvPr>
              <p:cNvSpPr txBox="1"/>
              <p:nvPr/>
            </p:nvSpPr>
            <p:spPr>
              <a:xfrm>
                <a:off x="2472451" y="4179093"/>
                <a:ext cx="4199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F4AC8C-9124-42AE-BBBA-40721D26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51" y="4179093"/>
                <a:ext cx="4199098" cy="276999"/>
              </a:xfrm>
              <a:prstGeom prst="rect">
                <a:avLst/>
              </a:prstGeom>
              <a:blipFill>
                <a:blip r:embed="rId6"/>
                <a:stretch>
                  <a:fillRect t="-4444" r="-43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C48925-EA42-4743-A7EF-0544E7501281}"/>
                  </a:ext>
                </a:extLst>
              </p:cNvPr>
              <p:cNvSpPr txBox="1"/>
              <p:nvPr/>
            </p:nvSpPr>
            <p:spPr>
              <a:xfrm>
                <a:off x="2472451" y="5304380"/>
                <a:ext cx="3659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C48925-EA42-4743-A7EF-0544E750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451" y="5304380"/>
                <a:ext cx="3659720" cy="276999"/>
              </a:xfrm>
              <a:prstGeom prst="rect">
                <a:avLst/>
              </a:prstGeom>
              <a:blipFill>
                <a:blip r:embed="rId7"/>
                <a:stretch>
                  <a:fillRect l="-500" r="-33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343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23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1510547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Probabilidad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2590799" y="1620520"/>
            <a:ext cx="65532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0">
            <a:extLst>
              <a:ext uri="{FF2B5EF4-FFF2-40B4-BE49-F238E27FC236}">
                <a16:creationId xmlns:a16="http://schemas.microsoft.com/office/drawing/2014/main" id="{64D02508-8F45-469A-8225-8247DBDADAC2}"/>
              </a:ext>
            </a:extLst>
          </p:cNvPr>
          <p:cNvSpPr/>
          <p:nvPr/>
        </p:nvSpPr>
        <p:spPr>
          <a:xfrm>
            <a:off x="702448" y="2014284"/>
            <a:ext cx="77391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Eventos independientes</a:t>
            </a:r>
          </a:p>
          <a:p>
            <a:pPr algn="just"/>
            <a:r>
              <a:rPr lang="es-ES" dirty="0"/>
              <a:t>Cuando los eventos son independientes es cuando podemos usar la fórmula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Por ejemplo, la probabilidad de sacar 4 veces una cruz: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Pero si los eventos no son independientes, </a:t>
            </a:r>
            <a:r>
              <a:rPr lang="es-ES" b="1" dirty="0"/>
              <a:t>no podemos </a:t>
            </a:r>
            <a:r>
              <a:rPr lang="es-ES" dirty="0"/>
              <a:t>usarla directamente. Por ejemplo: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73AF5-87BF-41C6-8CE0-D234F2027B6D}"/>
                  </a:ext>
                </a:extLst>
              </p:cNvPr>
              <p:cNvSpPr txBox="1"/>
              <p:nvPr/>
            </p:nvSpPr>
            <p:spPr>
              <a:xfrm>
                <a:off x="2732201" y="2850416"/>
                <a:ext cx="3754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F73AF5-87BF-41C6-8CE0-D234F2027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201" y="2850416"/>
                <a:ext cx="3754169" cy="276999"/>
              </a:xfrm>
              <a:prstGeom prst="rect">
                <a:avLst/>
              </a:prstGeom>
              <a:blipFill>
                <a:blip r:embed="rId4"/>
                <a:stretch>
                  <a:fillRect l="-325" t="-4444" r="-1136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F4AC8C-9124-42AE-BBBA-40721D260DC1}"/>
                  </a:ext>
                </a:extLst>
              </p:cNvPr>
              <p:cNvSpPr txBox="1"/>
              <p:nvPr/>
            </p:nvSpPr>
            <p:spPr>
              <a:xfrm>
                <a:off x="1626033" y="3963547"/>
                <a:ext cx="589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𝐶𝑟𝑢𝑧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4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𝑣𝑒𝑐𝑒𝑠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𝐶𝑟𝑢𝑧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𝐶𝑟𝑢𝑧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𝐶𝑟𝑢𝑧</m:t>
                          </m:r>
                        </m:e>
                      </m:d>
                      <m:r>
                        <a:rPr lang="ca-ES" b="0" i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i="1">
                              <a:latin typeface="Cambria Math" panose="02040503050406030204" pitchFamily="18" charset="0"/>
                            </a:rPr>
                            <m:t>𝐶𝑟𝑢𝑧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CF4AC8C-9124-42AE-BBBA-40721D260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033" y="3963547"/>
                <a:ext cx="5891934" cy="276999"/>
              </a:xfrm>
              <a:prstGeom prst="rect">
                <a:avLst/>
              </a:prstGeom>
              <a:blipFill>
                <a:blip r:embed="rId5"/>
                <a:stretch>
                  <a:fillRect l="-51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C48925-EA42-4743-A7EF-0544E7501281}"/>
                  </a:ext>
                </a:extLst>
              </p:cNvPr>
              <p:cNvSpPr txBox="1"/>
              <p:nvPr/>
            </p:nvSpPr>
            <p:spPr>
              <a:xfrm>
                <a:off x="779447" y="5144478"/>
                <a:ext cx="292676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𝑝𝑎𝑟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3C48925-EA42-4743-A7EF-0544E750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7" y="5144478"/>
                <a:ext cx="2926763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EC99CC-4B9F-4B5D-927C-4CCD56CDE8D4}"/>
                  </a:ext>
                </a:extLst>
              </p:cNvPr>
              <p:cNvSpPr txBox="1"/>
              <p:nvPr/>
            </p:nvSpPr>
            <p:spPr>
              <a:xfrm>
                <a:off x="768717" y="5962002"/>
                <a:ext cx="360964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ca-E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ca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ú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𝑚𝑒𝑟𝑜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𝑚𝑒𝑛𝑜𝑟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 4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EC99CC-4B9F-4B5D-927C-4CCD56CDE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717" y="5962002"/>
                <a:ext cx="3609643" cy="5203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BAE3F9-7454-4F24-B084-363F8DD2C1E2}"/>
                  </a:ext>
                </a:extLst>
              </p:cNvPr>
              <p:cNvSpPr txBox="1"/>
              <p:nvPr/>
            </p:nvSpPr>
            <p:spPr>
              <a:xfrm>
                <a:off x="5354463" y="5674940"/>
                <a:ext cx="26125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ca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ca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ca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ca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𝐼𝑛𝑡𝑒𝑟𝑠𝑒𝑐𝑐𝑖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BAE3F9-7454-4F24-B084-363F8DD2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63" y="5674940"/>
                <a:ext cx="2612575" cy="276999"/>
              </a:xfrm>
              <a:prstGeom prst="rect">
                <a:avLst/>
              </a:prstGeom>
              <a:blipFill>
                <a:blip r:embed="rId8"/>
                <a:stretch>
                  <a:fillRect l="-1632" t="-2222" r="-1865" b="-888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037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24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1510547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Probabilidad</a:t>
            </a:r>
          </a:p>
        </p:txBody>
      </p:sp>
      <p:cxnSp>
        <p:nvCxnSpPr>
          <p:cNvPr id="10" name="Conector recto 9"/>
          <p:cNvCxnSpPr>
            <a:cxnSpLocks/>
            <a:stCxn id="9" idx="3"/>
          </p:cNvCxnSpPr>
          <p:nvPr/>
        </p:nvCxnSpPr>
        <p:spPr>
          <a:xfrm>
            <a:off x="2590799" y="1620520"/>
            <a:ext cx="65532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0">
            <a:extLst>
              <a:ext uri="{FF2B5EF4-FFF2-40B4-BE49-F238E27FC236}">
                <a16:creationId xmlns:a16="http://schemas.microsoft.com/office/drawing/2014/main" id="{64D02508-8F45-469A-8225-8247DBDADAC2}"/>
              </a:ext>
            </a:extLst>
          </p:cNvPr>
          <p:cNvSpPr/>
          <p:nvPr/>
        </p:nvSpPr>
        <p:spPr>
          <a:xfrm>
            <a:off x="702448" y="2014284"/>
            <a:ext cx="77391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Combinatorias y permutaciones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DC828-A8BD-4565-9C60-BE57A99DC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41" y="2464900"/>
            <a:ext cx="6140917" cy="359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17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1250952"/>
            <a:ext cx="7886700" cy="701674"/>
          </a:xfrm>
        </p:spPr>
        <p:txBody>
          <a:bodyPr/>
          <a:lstStyle/>
          <a:p>
            <a:pPr algn="ctr"/>
            <a:r>
              <a:rPr lang="gl-ES" dirty="0"/>
              <a:t>Bibliografía recomendada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14375" y="2276476"/>
            <a:ext cx="7886700" cy="3462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000" dirty="0"/>
              <a:t>EDA </a:t>
            </a:r>
            <a:r>
              <a:rPr lang="es-ES" sz="2000" dirty="0">
                <a:hlinkClick r:id="rId2"/>
              </a:rPr>
              <a:t>https://towardsdatascience.com/exploratory-data-analysis-8fc1cb20fd15</a:t>
            </a:r>
            <a:r>
              <a:rPr lang="es-E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EDA y limpieza de datos </a:t>
            </a:r>
            <a:r>
              <a:rPr lang="es-ES" sz="2000" dirty="0">
                <a:hlinkClick r:id="rId3"/>
              </a:rPr>
              <a:t>https://towardsdatascience.com/exploratory-data-analysis-and-data-cleaning-practical-workout-2a20442b42fb</a:t>
            </a:r>
            <a:endParaRPr lang="es-ES" sz="2000" dirty="0"/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Pipeline de EDA y limpieza de datos </a:t>
            </a:r>
            <a:r>
              <a:rPr lang="es-ES" sz="2000" dirty="0">
                <a:hlinkClick r:id="rId4"/>
              </a:rPr>
              <a:t>https://medium.com/@oluwabukunmige/pipeline-for-exploratory-data-analysis-and-data-cleaning-6adce7ac0594</a:t>
            </a:r>
            <a:r>
              <a:rPr lang="es-E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000" dirty="0"/>
              <a:t>Funciones pandas </a:t>
            </a:r>
            <a:r>
              <a:rPr lang="es-ES" sz="2000" dirty="0">
                <a:hlinkClick r:id="rId5"/>
              </a:rPr>
              <a:t>https://pandas.pydata.org/docs/reference/frame.html</a:t>
            </a:r>
            <a:r>
              <a:rPr lang="es-E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79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7982" y="1401318"/>
            <a:ext cx="8186680" cy="681544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Objetivos del módulo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B40EF-D53A-41AA-87B6-B9F74BA43E09}" type="slidenum">
              <a:rPr lang="es-ES" smtClean="0"/>
              <a:t>3</a:t>
            </a:fld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727982" y="2422187"/>
            <a:ext cx="7688036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Aprender a limpiar set de datos mediante la librería pandas.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Diferenciar tipos de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Conocer los conceptos de muestras y población.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Conocer parámetros básicos de estadística descriptiva: la media, la mediana, la moda, la variabilidad, entre otras.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82" y="1285164"/>
            <a:ext cx="797698" cy="79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044392" y="1248952"/>
            <a:ext cx="4584605" cy="763455"/>
          </a:xfrm>
        </p:spPr>
        <p:txBody>
          <a:bodyPr>
            <a:normAutofit/>
          </a:bodyPr>
          <a:lstStyle/>
          <a:p>
            <a:pPr algn="l"/>
            <a:r>
              <a:rPr lang="es-ES" sz="1800" b="1" dirty="0"/>
              <a:t>Análisis Exploratorio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4</a:t>
            </a:fld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91717" y="1995525"/>
            <a:ext cx="79057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¿Qué es el análisis exploratorio de datos?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 una forma de analizar datos, un proceso crítico que consiste en realizar </a:t>
            </a:r>
            <a:r>
              <a:rPr lang="es-ES" b="1" dirty="0"/>
              <a:t>investigaciones iniciales</a:t>
            </a:r>
            <a:r>
              <a:rPr lang="es-ES" dirty="0"/>
              <a:t> sobre los datos para descubrir patrones, detectar anomalías, probar hipótesis y comprobar supuestos con la ayuda de estadísticas de resumen y representaciones gráficas.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Es una buena práctica </a:t>
            </a:r>
            <a:r>
              <a:rPr lang="es-ES" b="1" dirty="0"/>
              <a:t>entender primero los datos</a:t>
            </a:r>
            <a:r>
              <a:rPr lang="es-ES" dirty="0"/>
              <a:t> y tratar de obtener la mayor cantidad de información posible de ellos. El análisis exploratorio de datos consiste en dar sentido a los datos que se tienen a mano,</a:t>
            </a:r>
            <a:r>
              <a:rPr lang="es-ES" b="1" dirty="0"/>
              <a:t> antes de empezar a tratarlos </a:t>
            </a:r>
            <a:r>
              <a:rPr lang="es-ES" dirty="0"/>
              <a:t>y ensuciarlos.</a:t>
            </a:r>
          </a:p>
        </p:txBody>
      </p:sp>
      <p:sp>
        <p:nvSpPr>
          <p:cNvPr id="12" name="Elipse 5">
            <a:extLst>
              <a:ext uri="{FF2B5EF4-FFF2-40B4-BE49-F238E27FC236}">
                <a16:creationId xmlns:a16="http://schemas.microsoft.com/office/drawing/2014/main" id="{D546E08F-FD41-4BFD-8A13-2C5FFF6F455D}"/>
              </a:ext>
            </a:extLst>
          </p:cNvPr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ector recto 6">
            <a:extLst>
              <a:ext uri="{FF2B5EF4-FFF2-40B4-BE49-F238E27FC236}">
                <a16:creationId xmlns:a16="http://schemas.microsoft.com/office/drawing/2014/main" id="{1CB49A28-1DC7-4572-976F-3A5EA70EEDA4}"/>
              </a:ext>
            </a:extLst>
          </p:cNvPr>
          <p:cNvCxnSpPr/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9">
            <a:extLst>
              <a:ext uri="{FF2B5EF4-FFF2-40B4-BE49-F238E27FC236}">
                <a16:creationId xmlns:a16="http://schemas.microsoft.com/office/drawing/2014/main" id="{26022B91-5E45-44F1-8A16-B3ECBC67FE4F}"/>
              </a:ext>
            </a:extLst>
          </p:cNvPr>
          <p:cNvCxnSpPr>
            <a:cxnSpLocks/>
          </p:cNvCxnSpPr>
          <p:nvPr/>
        </p:nvCxnSpPr>
        <p:spPr>
          <a:xfrm>
            <a:off x="3952240" y="1622238"/>
            <a:ext cx="51917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44456"/>
            <a:ext cx="365928" cy="3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2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5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Muestra vs. Población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263317" y="1620520"/>
            <a:ext cx="5880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Normalmente nos encontraremos en una situación donde deseamos responder preguntas sobre una </a:t>
            </a:r>
            <a:r>
              <a:rPr lang="es-ES" i="1" dirty="0"/>
              <a:t>población</a:t>
            </a:r>
            <a:r>
              <a:rPr lang="es-ES" dirty="0"/>
              <a:t> pero solo tenemos acceso a una </a:t>
            </a:r>
            <a:r>
              <a:rPr lang="es-ES" i="1" dirty="0"/>
              <a:t>muestra</a:t>
            </a:r>
            <a:r>
              <a:rPr lang="es-ES" dirty="0"/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24964F-AFB2-4BEE-B9CD-904DB8206B9E}"/>
              </a:ext>
            </a:extLst>
          </p:cNvPr>
          <p:cNvGrpSpPr/>
          <p:nvPr/>
        </p:nvGrpSpPr>
        <p:grpSpPr>
          <a:xfrm>
            <a:off x="1191274" y="2773170"/>
            <a:ext cx="6761452" cy="3899475"/>
            <a:chOff x="1308114" y="2773170"/>
            <a:chExt cx="6761452" cy="3899475"/>
          </a:xfrm>
        </p:grpSpPr>
        <p:pic>
          <p:nvPicPr>
            <p:cNvPr id="1028" name="Picture 4" descr="Difference between Population and Sample in Inferential Statistics | by  Vaidehi Bharti | Medium">
              <a:extLst>
                <a:ext uri="{FF2B5EF4-FFF2-40B4-BE49-F238E27FC236}">
                  <a16:creationId xmlns:a16="http://schemas.microsoft.com/office/drawing/2014/main" id="{991E419E-4309-4E80-8F5D-85C9D7A0A7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704" b="4041"/>
            <a:stretch/>
          </p:blipFill>
          <p:spPr bwMode="auto">
            <a:xfrm>
              <a:off x="1308114" y="3719469"/>
              <a:ext cx="6527772" cy="2953176"/>
            </a:xfrm>
            <a:prstGeom prst="corner">
              <a:avLst>
                <a:gd name="adj1" fmla="val 92958"/>
                <a:gd name="adj2" fmla="val 12903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2E4D2E-D3D3-46F2-B7B3-6C3A1C9303C5}"/>
                </a:ext>
              </a:extLst>
            </p:cNvPr>
            <p:cNvSpPr txBox="1"/>
            <p:nvPr/>
          </p:nvSpPr>
          <p:spPr>
            <a:xfrm>
              <a:off x="2153262" y="3376338"/>
              <a:ext cx="1434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 dirty="0"/>
                <a:t>Población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4BBE18-3B9E-487A-95E0-1C8C236DB011}"/>
                </a:ext>
              </a:extLst>
            </p:cNvPr>
            <p:cNvSpPr txBox="1"/>
            <p:nvPr/>
          </p:nvSpPr>
          <p:spPr>
            <a:xfrm>
              <a:off x="6142939" y="3562312"/>
              <a:ext cx="1434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b="1"/>
                <a:t>Muestra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F5D5C4C-9C81-4C97-9F43-23B795770484}"/>
                </a:ext>
              </a:extLst>
            </p:cNvPr>
            <p:cNvSpPr txBox="1"/>
            <p:nvPr/>
          </p:nvSpPr>
          <p:spPr>
            <a:xfrm>
              <a:off x="1661151" y="2773170"/>
              <a:ext cx="2418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Para responder preguntas sobre una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80E467-DA6E-4AF7-B871-B3B63FAE1697}"/>
                </a:ext>
              </a:extLst>
            </p:cNvPr>
            <p:cNvSpPr txBox="1"/>
            <p:nvPr/>
          </p:nvSpPr>
          <p:spPr>
            <a:xfrm>
              <a:off x="5650828" y="2964227"/>
              <a:ext cx="24187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Tenemos que aprender a trabajar con una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505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6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Muestra vs. Población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263317" y="1620520"/>
            <a:ext cx="5880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284422"/>
            <a:ext cx="77391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 </a:t>
            </a:r>
            <a:r>
              <a:rPr lang="es-ES" i="1" dirty="0"/>
              <a:t>población</a:t>
            </a:r>
            <a:r>
              <a:rPr lang="es-ES" dirty="0"/>
              <a:t> se refiere a todos los individuos que son relevantes para una pregunta en concreto, mientras que una </a:t>
            </a:r>
            <a:r>
              <a:rPr lang="es-ES" i="1" dirty="0"/>
              <a:t>muestra</a:t>
            </a:r>
            <a:r>
              <a:rPr lang="es-ES" dirty="0"/>
              <a:t> será solo un </a:t>
            </a:r>
            <a:r>
              <a:rPr lang="es-ES" dirty="0" err="1"/>
              <a:t>subset</a:t>
            </a:r>
            <a:r>
              <a:rPr lang="es-ES" dirty="0"/>
              <a:t> de estos. Por ejemplo, todos los clientes de una compañía de distribución serán la población, mientras que para hacer un estudio a lo mejor solo usamos una muestra de ellos. </a:t>
            </a:r>
          </a:p>
        </p:txBody>
      </p:sp>
      <p:pic>
        <p:nvPicPr>
          <p:cNvPr id="2050" name="Picture 2" descr="Appendix B.1 Population Sampling">
            <a:extLst>
              <a:ext uri="{FF2B5EF4-FFF2-40B4-BE49-F238E27FC236}">
                <a16:creationId xmlns:a16="http://schemas.microsoft.com/office/drawing/2014/main" id="{38B6ACFA-5864-4C67-A82B-CFE6F9AC3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802390"/>
            <a:ext cx="5715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23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7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Muestra vs. Población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263317" y="1620520"/>
            <a:ext cx="588068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509546" y="2261036"/>
            <a:ext cx="47420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Las poblaciones y las muestras están formadas por varias observaciones, individuos, elementos, etc.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Siempre que se pueda, será mejor usar la población para responder a nuestras preguntas, pero a veces esto no es posible (no se tienen todos los datos, recopilar todos los datos en una misma fuente es difícil, etc.). En estos casos usaremos una muestra.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604AE5A-EB16-462A-A82F-217081655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3814" y="2053185"/>
            <a:ext cx="3416083" cy="30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8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Muestra vs. Población - Resumen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4287520" y="1620520"/>
            <a:ext cx="485648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457904" y="2055402"/>
            <a:ext cx="8228192" cy="41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/>
              <a:t>Población</a:t>
            </a:r>
            <a:r>
              <a:rPr lang="es-ES" dirty="0"/>
              <a:t>: Todos los individuos que son relevantes para una pregunta en concreto. </a:t>
            </a:r>
          </a:p>
          <a:p>
            <a:pPr algn="just">
              <a:lnSpc>
                <a:spcPct val="150000"/>
              </a:lnSpc>
            </a:pPr>
            <a:r>
              <a:rPr lang="es-ES" b="1" dirty="0"/>
              <a:t>Muestra</a:t>
            </a:r>
            <a:r>
              <a:rPr lang="es-ES" dirty="0"/>
              <a:t>: Subset de la población.</a:t>
            </a:r>
          </a:p>
          <a:p>
            <a:pPr algn="just">
              <a:lnSpc>
                <a:spcPct val="150000"/>
              </a:lnSpc>
            </a:pPr>
            <a:r>
              <a:rPr lang="es-ES" b="1" dirty="0"/>
              <a:t>Muestreo</a:t>
            </a:r>
            <a:r>
              <a:rPr lang="es-ES" dirty="0"/>
              <a:t>: Obtener muestra de población.</a:t>
            </a:r>
          </a:p>
          <a:p>
            <a:pPr algn="just">
              <a:lnSpc>
                <a:spcPct val="150000"/>
              </a:lnSpc>
            </a:pPr>
            <a:r>
              <a:rPr lang="es-ES" b="1" dirty="0"/>
              <a:t>Inferencia</a:t>
            </a:r>
            <a:r>
              <a:rPr lang="es-ES" dirty="0"/>
              <a:t>: Obtener conclusiones para una población partiendo de una muestra.</a:t>
            </a:r>
          </a:p>
          <a:p>
            <a:pPr algn="ctr">
              <a:lnSpc>
                <a:spcPct val="150000"/>
              </a:lnSpc>
            </a:pPr>
            <a:endParaRPr lang="es-ES" sz="800" b="1" dirty="0"/>
          </a:p>
          <a:p>
            <a:pPr algn="ctr">
              <a:lnSpc>
                <a:spcPct val="150000"/>
              </a:lnSpc>
            </a:pPr>
            <a:r>
              <a:rPr lang="es-ES" b="1" dirty="0"/>
              <a:t>error de estimación = parámetro </a:t>
            </a:r>
            <a:r>
              <a:rPr lang="es-ES" dirty="0"/>
              <a:t>(población)</a:t>
            </a:r>
            <a:r>
              <a:rPr lang="es-ES" b="1" dirty="0"/>
              <a:t> – estadística </a:t>
            </a:r>
            <a:r>
              <a:rPr lang="es-ES" dirty="0"/>
              <a:t>(muestra)</a:t>
            </a:r>
          </a:p>
          <a:p>
            <a:pPr algn="just">
              <a:lnSpc>
                <a:spcPct val="150000"/>
              </a:lnSpc>
            </a:pPr>
            <a:endParaRPr lang="es-ES" sz="800" dirty="0"/>
          </a:p>
          <a:p>
            <a:pPr algn="just">
              <a:lnSpc>
                <a:spcPct val="150000"/>
              </a:lnSpc>
            </a:pPr>
            <a:r>
              <a:rPr lang="es-ES" dirty="0"/>
              <a:t>Para mejorar el muestreo: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Varias muestras y trabajar con promedios.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Intentar acercarnos al máximo a toda la población (más observaciones).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Muestreo estratificado (</a:t>
            </a:r>
            <a:r>
              <a:rPr lang="es-ES" i="1" dirty="0" err="1"/>
              <a:t>stratified</a:t>
            </a:r>
            <a:r>
              <a:rPr lang="es-ES" i="1" dirty="0"/>
              <a:t> </a:t>
            </a:r>
            <a:r>
              <a:rPr lang="es-ES" i="1" dirty="0" err="1"/>
              <a:t>sampling</a:t>
            </a:r>
            <a:r>
              <a:rPr lang="es-ES" dirty="0"/>
              <a:t>), para que sea significativo.</a:t>
            </a:r>
          </a:p>
        </p:txBody>
      </p:sp>
    </p:spTree>
    <p:extLst>
      <p:ext uri="{BB962C8B-B14F-4D97-AF65-F5344CB8AC3E}">
        <p14:creationId xmlns:p14="http://schemas.microsoft.com/office/powerpoint/2010/main" val="42281802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095307" y="6057097"/>
            <a:ext cx="2057400" cy="365125"/>
          </a:xfrm>
        </p:spPr>
        <p:txBody>
          <a:bodyPr/>
          <a:lstStyle/>
          <a:p>
            <a:fld id="{F72B40EF-D53A-41AA-87B6-B9F74BA43E09}" type="slidenum">
              <a:rPr lang="es-ES" smtClean="0"/>
              <a:t>9</a:t>
            </a:fld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406364" y="1335167"/>
            <a:ext cx="570706" cy="5707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ector recto 6"/>
          <p:cNvCxnSpPr>
            <a:endCxn id="6" idx="2"/>
          </p:cNvCxnSpPr>
          <p:nvPr/>
        </p:nvCxnSpPr>
        <p:spPr>
          <a:xfrm flipV="1">
            <a:off x="-37" y="1620520"/>
            <a:ext cx="406401" cy="34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6" y="1434296"/>
            <a:ext cx="365928" cy="365928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1080252" y="1238792"/>
            <a:ext cx="5015055" cy="763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b="1" dirty="0"/>
              <a:t>Limpieza y resumen de datos</a:t>
            </a:r>
          </a:p>
        </p:txBody>
      </p:sp>
      <p:cxnSp>
        <p:nvCxnSpPr>
          <p:cNvPr id="10" name="Conector recto 9"/>
          <p:cNvCxnSpPr>
            <a:cxnSpLocks/>
          </p:cNvCxnSpPr>
          <p:nvPr/>
        </p:nvCxnSpPr>
        <p:spPr>
          <a:xfrm>
            <a:off x="3924000" y="1620520"/>
            <a:ext cx="522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/>
          <p:cNvSpPr/>
          <p:nvPr/>
        </p:nvSpPr>
        <p:spPr>
          <a:xfrm>
            <a:off x="702448" y="2014284"/>
            <a:ext cx="77391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/>
              <a:t>Antes de ajustar un modelo de ML, </a:t>
            </a:r>
            <a:r>
              <a:rPr lang="es-ES" b="1" dirty="0"/>
              <a:t>siempre tenemos que limpiar los datos. </a:t>
            </a:r>
            <a:r>
              <a:rPr lang="es-ES" dirty="0"/>
              <a:t>Ningún análisis crea resultados significativos con datos confusos.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 limpieza de datos (</a:t>
            </a:r>
            <a:r>
              <a:rPr lang="es-ES" i="1" dirty="0"/>
              <a:t>data cleaning</a:t>
            </a:r>
            <a:r>
              <a:rPr lang="es-ES" dirty="0"/>
              <a:t>) o depuración de datos (</a:t>
            </a:r>
            <a:r>
              <a:rPr lang="es-ES" i="1" dirty="0"/>
              <a:t>data </a:t>
            </a:r>
            <a:r>
              <a:rPr lang="es-ES" dirty="0"/>
              <a:t>cleansing) es el proceso de detectar y corregir (o eliminar) los datos corruptos o inexactos de un set de datos.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Consta de dos procesos básicos: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Identificación de las partes incompletas, incorrectas, inexactas o irrelevantes de los 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Sustitución, modificación o eliminación de los datos inadecuados.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A la práctica, los datos brutos son casi siempre desordenados. Si utilizas esos datos para el análisis, por ejemplo, alimentando un modelo de aprendizaje automático, obtendrás conocimientos inútiles o erróneos la mayoría de las veces.</a:t>
            </a:r>
          </a:p>
        </p:txBody>
      </p:sp>
    </p:spTree>
    <p:extLst>
      <p:ext uri="{BB962C8B-B14F-4D97-AF65-F5344CB8AC3E}">
        <p14:creationId xmlns:p14="http://schemas.microsoft.com/office/powerpoint/2010/main" val="301608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30097</TotalTime>
  <Words>1779</Words>
  <Application>Microsoft Office PowerPoint</Application>
  <PresentationFormat>Presentación en pantalla (4:3)</PresentationFormat>
  <Paragraphs>246</Paragraphs>
  <Slides>25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Calendario </vt:lpstr>
      <vt:lpstr>Objetivos del módulo</vt:lpstr>
      <vt:lpstr>Análisis Exploratorio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Bibliografía recomendada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Domin</dc:creator>
  <cp:lastModifiedBy>Antonio Saldana Gonzalez</cp:lastModifiedBy>
  <cp:revision>463</cp:revision>
  <cp:lastPrinted>2020-06-29T14:52:55Z</cp:lastPrinted>
  <dcterms:created xsi:type="dcterms:W3CDTF">2019-10-15T08:45:43Z</dcterms:created>
  <dcterms:modified xsi:type="dcterms:W3CDTF">2022-12-12T17:25:26Z</dcterms:modified>
</cp:coreProperties>
</file>