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HP96RMP5m7U/togKpZKdNwAcJ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D618B9-0E55-4278-BBDB-FBD00A5C33E8}">
  <a:tblStyle styleId="{64D618B9-0E55-4278-BBDB-FBD00A5C33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1"/>
            <a:ext cx="3076363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296" y="1"/>
            <a:ext cx="3076363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721108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296" y="9721108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2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2:notes"/>
          <p:cNvSpPr txBox="1">
            <a:spLocks noGrp="1"/>
          </p:cNvSpPr>
          <p:nvPr>
            <p:ph type="sldNum" idx="12"/>
          </p:nvPr>
        </p:nvSpPr>
        <p:spPr>
          <a:xfrm>
            <a:off x="4021296" y="9721108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subTitle" idx="1"/>
          </p:nvPr>
        </p:nvSpPr>
        <p:spPr>
          <a:xfrm>
            <a:off x="1143000" y="3712909"/>
            <a:ext cx="6858000" cy="99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18"/>
          <p:cNvSpPr/>
          <p:nvPr/>
        </p:nvSpPr>
        <p:spPr>
          <a:xfrm>
            <a:off x="1443890" y="2060438"/>
            <a:ext cx="6256220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aplicadas a la Mecatrónica 4.0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628650" y="1131248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628650" y="2237517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>
            <a:spLocks noGrp="1"/>
          </p:cNvSpPr>
          <p:nvPr>
            <p:ph type="title"/>
          </p:nvPr>
        </p:nvSpPr>
        <p:spPr>
          <a:xfrm>
            <a:off x="629841" y="1235674"/>
            <a:ext cx="7886700" cy="578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body" idx="1"/>
          </p:nvPr>
        </p:nvSpPr>
        <p:spPr>
          <a:xfrm>
            <a:off x="629842" y="2002441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body" idx="2"/>
          </p:nvPr>
        </p:nvSpPr>
        <p:spPr>
          <a:xfrm>
            <a:off x="629842" y="2826353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3"/>
          </p:nvPr>
        </p:nvSpPr>
        <p:spPr>
          <a:xfrm>
            <a:off x="4629152" y="2002441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4"/>
          </p:nvPr>
        </p:nvSpPr>
        <p:spPr>
          <a:xfrm>
            <a:off x="4629152" y="2826353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title"/>
          </p:nvPr>
        </p:nvSpPr>
        <p:spPr>
          <a:xfrm>
            <a:off x="628650" y="1213627"/>
            <a:ext cx="7886700" cy="738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body" idx="1"/>
          </p:nvPr>
        </p:nvSpPr>
        <p:spPr>
          <a:xfrm>
            <a:off x="3887391" y="987430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>
            <a:spLocks noGrp="1"/>
          </p:cNvSpPr>
          <p:nvPr>
            <p:ph type="pic" idx="2"/>
          </p:nvPr>
        </p:nvSpPr>
        <p:spPr>
          <a:xfrm>
            <a:off x="3887391" y="987430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2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5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 rot="5400000">
            <a:off x="4623595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body" idx="1"/>
          </p:nvPr>
        </p:nvSpPr>
        <p:spPr>
          <a:xfrm rot="5400000">
            <a:off x="623096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-2"/>
            <a:ext cx="9150440" cy="107915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7"/>
          <p:cNvSpPr/>
          <p:nvPr/>
        </p:nvSpPr>
        <p:spPr>
          <a:xfrm>
            <a:off x="3649362" y="0"/>
            <a:ext cx="3023287" cy="660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7"/>
          <p:cNvSpPr/>
          <p:nvPr/>
        </p:nvSpPr>
        <p:spPr>
          <a:xfrm>
            <a:off x="-6440" y="660400"/>
            <a:ext cx="9150440" cy="418755"/>
          </a:xfrm>
          <a:prstGeom prst="rect">
            <a:avLst/>
          </a:prstGeom>
          <a:solidFill>
            <a:srgbClr val="006DA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7"/>
          <p:cNvPicPr preferRelativeResize="0"/>
          <p:nvPr/>
        </p:nvPicPr>
        <p:blipFill rotWithShape="1">
          <a:blip r:embed="rId12">
            <a:alphaModFix/>
          </a:blip>
          <a:srcRect b="14569"/>
          <a:stretch/>
        </p:blipFill>
        <p:spPr>
          <a:xfrm>
            <a:off x="4768233" y="-11941"/>
            <a:ext cx="1923126" cy="109886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7"/>
          <p:cNvSpPr txBox="1"/>
          <p:nvPr/>
        </p:nvSpPr>
        <p:spPr>
          <a:xfrm>
            <a:off x="183498" y="400620"/>
            <a:ext cx="2405449" cy="947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MECATRÓNICA 4.0</a:t>
            </a:r>
            <a:endParaRPr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7"/>
          <p:cNvSpPr txBox="1"/>
          <p:nvPr/>
        </p:nvSpPr>
        <p:spPr>
          <a:xfrm>
            <a:off x="6718175" y="58368"/>
            <a:ext cx="2405449" cy="947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Digitalización en la Industria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Big Data y Machine Learning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marc.jene@upc.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linkedin.com/in/marcjen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lejandro.hernandez.matheus@upc.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hyperlink" Target="https://www.linkedin.com/in/alejandro-hernandez-matheu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linkedin.com/in/antonio-salda%C3%B1a-070b79197/" TargetMode="External"/><Relationship Id="rId4" Type="http://schemas.openxmlformats.org/officeDocument/2006/relationships/hyperlink" Target="mailto:antonio.emmanuel.saldana@upc.edu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/>
        </p:nvSpPr>
        <p:spPr>
          <a:xfrm>
            <a:off x="1247361" y="4850296"/>
            <a:ext cx="6649278" cy="164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curso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"/>
          <p:cNvSpPr txBox="1">
            <a:spLocks noGrp="1"/>
          </p:cNvSpPr>
          <p:nvPr>
            <p:ph type="subTitle" idx="1"/>
          </p:nvPr>
        </p:nvSpPr>
        <p:spPr>
          <a:xfrm>
            <a:off x="1143000" y="3712909"/>
            <a:ext cx="6858000" cy="99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rPr lang="en-US"/>
              <a:t>Posgrado de Técnicas para la Digitalización en la Industria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61" name="Google Shape;161;p10"/>
          <p:cNvSpPr/>
          <p:nvPr/>
        </p:nvSpPr>
        <p:spPr>
          <a:xfrm>
            <a:off x="467139" y="1968564"/>
            <a:ext cx="8290362" cy="3503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Entender los principales conceptos en torno a Big Data y Machine Learning.</a:t>
            </a:r>
            <a:endParaRPr/>
          </a:p>
          <a:p>
            <a:pPr marL="5715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Comprender las posibles aplicaciones de Machine Learning en el sector industrial.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Aprender a desarrollar un modelo de Machine Learning.</a:t>
            </a:r>
            <a:endParaRPr/>
          </a:p>
          <a:p>
            <a:pPr marL="5715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Explorar los principales tipos de Machine Learning (Supervisado y No Supervisado).</a:t>
            </a:r>
            <a:endParaRPr/>
          </a:p>
          <a:p>
            <a:pPr marL="5715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Aprender Python para aplicaciones de Machine Learning.</a:t>
            </a:r>
            <a:endParaRPr/>
          </a:p>
          <a:p>
            <a:pPr marL="5715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modelos de Machine Learning para problemas relacionados con la industria.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0"/>
          <p:cNvSpPr txBox="1">
            <a:spLocks noGrp="1"/>
          </p:cNvSpPr>
          <p:nvPr>
            <p:ph type="title"/>
          </p:nvPr>
        </p:nvSpPr>
        <p:spPr>
          <a:xfrm>
            <a:off x="628650" y="1131248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b="1"/>
              <a:t>Objetivos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68" name="Google Shape;168;p11"/>
          <p:cNvSpPr txBox="1">
            <a:spLocks noGrp="1"/>
          </p:cNvSpPr>
          <p:nvPr>
            <p:ph type="title"/>
          </p:nvPr>
        </p:nvSpPr>
        <p:spPr>
          <a:xfrm>
            <a:off x="628650" y="1131248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b="1"/>
              <a:t>Introducción al curso</a:t>
            </a:r>
            <a:endParaRPr b="1"/>
          </a:p>
        </p:txBody>
      </p:sp>
      <p:sp>
        <p:nvSpPr>
          <p:cNvPr id="169" name="Google Shape;169;p11"/>
          <p:cNvSpPr txBox="1"/>
          <p:nvPr/>
        </p:nvSpPr>
        <p:spPr>
          <a:xfrm>
            <a:off x="628650" y="2254245"/>
            <a:ext cx="7886700" cy="2784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Información del profesorado y de CITCEA-UPC</a:t>
            </a:r>
            <a:endParaRPr/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 b="1">
                <a:solidFill>
                  <a:srgbClr val="006DA5"/>
                </a:solidFill>
                <a:latin typeface="Calibri"/>
                <a:ea typeface="Calibri"/>
                <a:cs typeface="Calibri"/>
                <a:sym typeface="Calibri"/>
              </a:rPr>
              <a:t>Contenidos</a:t>
            </a:r>
            <a:endParaRPr sz="2800" b="1">
              <a:solidFill>
                <a:srgbClr val="006D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Evaluación</a:t>
            </a:r>
            <a:endParaRPr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Referencias</a:t>
            </a:r>
            <a:endParaRPr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6" name="Google Shape;176;p12"/>
          <p:cNvGraphicFramePr/>
          <p:nvPr>
            <p:extLst>
              <p:ext uri="{D42A27DB-BD31-4B8C-83A1-F6EECF244321}">
                <p14:modId xmlns:p14="http://schemas.microsoft.com/office/powerpoint/2010/main" val="2268683039"/>
              </p:ext>
            </p:extLst>
          </p:nvPr>
        </p:nvGraphicFramePr>
        <p:xfrm>
          <a:off x="667706" y="1676435"/>
          <a:ext cx="7920025" cy="4893335"/>
        </p:xfrm>
        <a:graphic>
          <a:graphicData uri="http://schemas.openxmlformats.org/drawingml/2006/table">
            <a:tbl>
              <a:tblPr>
                <a:noFill/>
                <a:tableStyleId>{64D618B9-0E55-4278-BBDB-FBD00A5C33E8}</a:tableStyleId>
              </a:tblPr>
              <a:tblGrid>
                <a:gridCol w="109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9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6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Lunes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Martes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Miércoles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Jueves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0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4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VACACIONES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7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7" name="Google Shape;177;p12"/>
          <p:cNvSpPr txBox="1">
            <a:spLocks noGrp="1"/>
          </p:cNvSpPr>
          <p:nvPr>
            <p:ph type="title"/>
          </p:nvPr>
        </p:nvSpPr>
        <p:spPr>
          <a:xfrm>
            <a:off x="885825" y="1122903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Calendario</a:t>
            </a:r>
            <a:r>
              <a:rPr lang="en-US" sz="2800"/>
              <a:t> </a:t>
            </a:r>
            <a:endParaRPr sz="2800"/>
          </a:p>
        </p:txBody>
      </p:sp>
      <p:sp>
        <p:nvSpPr>
          <p:cNvPr id="178" name="Google Shape;178;p12"/>
          <p:cNvSpPr txBox="1"/>
          <p:nvPr/>
        </p:nvSpPr>
        <p:spPr>
          <a:xfrm>
            <a:off x="1808923" y="2478951"/>
            <a:ext cx="2627841" cy="584775"/>
          </a:xfrm>
          <a:prstGeom prst="rect">
            <a:avLst/>
          </a:prstGeom>
          <a:noFill/>
          <a:ln w="38100" cap="flat" cmpd="sng">
            <a:solidFill>
              <a:srgbClr val="66CC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S1 – Introducción a Big Data y Machine Learning  </a:t>
            </a:r>
            <a:endParaRPr/>
          </a:p>
        </p:txBody>
      </p:sp>
      <p:sp>
        <p:nvSpPr>
          <p:cNvPr id="179" name="Google Shape;179;p12"/>
          <p:cNvSpPr txBox="1"/>
          <p:nvPr/>
        </p:nvSpPr>
        <p:spPr>
          <a:xfrm>
            <a:off x="5887509" y="2476675"/>
            <a:ext cx="2627841" cy="54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S2 – Introducción a Python</a:t>
            </a:r>
            <a:endParaRPr sz="16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2"/>
          <p:cNvSpPr txBox="1"/>
          <p:nvPr/>
        </p:nvSpPr>
        <p:spPr>
          <a:xfrm>
            <a:off x="1804482" y="4080638"/>
            <a:ext cx="2627841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Calibri"/>
              <a:buNone/>
            </a:pPr>
            <a:r>
              <a:rPr lang="en-US" sz="1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S3 – Estadística descriptiva</a:t>
            </a:r>
            <a:endParaRPr/>
          </a:p>
        </p:txBody>
      </p:sp>
      <p:sp>
        <p:nvSpPr>
          <p:cNvPr id="181" name="Google Shape;181;p12"/>
          <p:cNvSpPr txBox="1"/>
          <p:nvPr/>
        </p:nvSpPr>
        <p:spPr>
          <a:xfrm>
            <a:off x="5887509" y="3971934"/>
            <a:ext cx="2627841" cy="52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S4 – Modelos de aprendizaje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supervisado (I): Clasificación</a:t>
            </a:r>
            <a:endParaRPr/>
          </a:p>
        </p:txBody>
      </p:sp>
      <p:sp>
        <p:nvSpPr>
          <p:cNvPr id="182" name="Google Shape;182;p12"/>
          <p:cNvSpPr txBox="1"/>
          <p:nvPr/>
        </p:nvSpPr>
        <p:spPr>
          <a:xfrm>
            <a:off x="1804482" y="4814009"/>
            <a:ext cx="2627841" cy="52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Calibri"/>
              <a:buNone/>
            </a:pPr>
            <a:r>
              <a:rPr lang="en-US" sz="1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S5 – Modelos de aprendizaje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Calibri"/>
              <a:buNone/>
            </a:pPr>
            <a:r>
              <a:rPr lang="en-US" sz="1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supervisado (II): Regresión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Calibri"/>
              <a:buNone/>
            </a:pPr>
            <a:endParaRPr sz="16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2"/>
          <p:cNvSpPr txBox="1"/>
          <p:nvPr/>
        </p:nvSpPr>
        <p:spPr>
          <a:xfrm>
            <a:off x="1804482" y="5891481"/>
            <a:ext cx="2627842" cy="52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S7 – Modelos de aprendizaje no supervisado y repaso</a:t>
            </a:r>
            <a:endParaRPr sz="16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2"/>
          <p:cNvSpPr txBox="1"/>
          <p:nvPr/>
        </p:nvSpPr>
        <p:spPr>
          <a:xfrm>
            <a:off x="5887509" y="4805651"/>
            <a:ext cx="2658891" cy="541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Calibri"/>
              <a:buNone/>
            </a:pPr>
            <a:r>
              <a:rPr lang="en-US" sz="1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S6 – Introducción a Image Recognition</a:t>
            </a:r>
            <a:endParaRPr sz="16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2"/>
          <p:cNvSpPr txBox="1"/>
          <p:nvPr/>
        </p:nvSpPr>
        <p:spPr>
          <a:xfrm>
            <a:off x="5887509" y="5917053"/>
            <a:ext cx="2352030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Calibri"/>
              <a:buNone/>
            </a:pPr>
            <a:r>
              <a:rPr lang="en-US" sz="1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S8 – Exámen</a:t>
            </a:r>
            <a:endParaRPr sz="16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2"/>
          <p:cNvSpPr txBox="1"/>
          <p:nvPr/>
        </p:nvSpPr>
        <p:spPr>
          <a:xfrm rot="-5400000">
            <a:off x="19628" y="2495172"/>
            <a:ext cx="926824" cy="369332"/>
          </a:xfrm>
          <a:prstGeom prst="rect">
            <a:avLst/>
          </a:prstGeom>
          <a:solidFill>
            <a:srgbClr val="A3E0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2"/>
          <p:cNvSpPr txBox="1"/>
          <p:nvPr/>
        </p:nvSpPr>
        <p:spPr>
          <a:xfrm rot="-5400000">
            <a:off x="-618683" y="4060309"/>
            <a:ext cx="2203450" cy="369332"/>
          </a:xfrm>
          <a:prstGeom prst="rect">
            <a:avLst/>
          </a:prstGeom>
          <a:solidFill>
            <a:srgbClr val="B3FFB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DICIEMBRE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2"/>
          <p:cNvSpPr txBox="1"/>
          <p:nvPr/>
        </p:nvSpPr>
        <p:spPr>
          <a:xfrm rot="-5400000">
            <a:off x="41557" y="5938193"/>
            <a:ext cx="882372" cy="369332"/>
          </a:xfrm>
          <a:prstGeom prst="rect">
            <a:avLst/>
          </a:prstGeom>
          <a:solidFill>
            <a:srgbClr val="A3E0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ENERO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/>
          </p:nvPr>
        </p:nvSpPr>
        <p:spPr>
          <a:xfrm>
            <a:off x="628650" y="1131248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b="1"/>
              <a:t>Introducción al curso</a:t>
            </a:r>
            <a:endParaRPr b="1"/>
          </a:p>
        </p:txBody>
      </p:sp>
      <p:sp>
        <p:nvSpPr>
          <p:cNvPr id="195" name="Google Shape;195;p13"/>
          <p:cNvSpPr txBox="1"/>
          <p:nvPr/>
        </p:nvSpPr>
        <p:spPr>
          <a:xfrm>
            <a:off x="628650" y="2254245"/>
            <a:ext cx="7886700" cy="2784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Información del profesorado y de CITCEA-UPC</a:t>
            </a:r>
            <a:endParaRPr/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Contenidos</a:t>
            </a:r>
            <a:endParaRPr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 b="1">
                <a:solidFill>
                  <a:srgbClr val="006DA5"/>
                </a:solidFill>
                <a:latin typeface="Calibri"/>
                <a:ea typeface="Calibri"/>
                <a:cs typeface="Calibri"/>
                <a:sym typeface="Calibri"/>
              </a:rPr>
              <a:t>Evaluación</a:t>
            </a:r>
            <a:endParaRPr sz="2800" b="1">
              <a:solidFill>
                <a:srgbClr val="006D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Referencias</a:t>
            </a:r>
            <a:endParaRPr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title"/>
          </p:nvPr>
        </p:nvSpPr>
        <p:spPr>
          <a:xfrm>
            <a:off x="628650" y="1131248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b="1"/>
              <a:t>Evaluación</a:t>
            </a:r>
            <a:endParaRPr b="1"/>
          </a:p>
        </p:txBody>
      </p:sp>
      <p:sp>
        <p:nvSpPr>
          <p:cNvPr id="202" name="Google Shape;202;p14"/>
          <p:cNvSpPr txBox="1"/>
          <p:nvPr/>
        </p:nvSpPr>
        <p:spPr>
          <a:xfrm>
            <a:off x="628650" y="2560319"/>
            <a:ext cx="8129270" cy="3796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 = 0,4·NEP + 0,3·NET + 0,3·A</a:t>
            </a:r>
            <a:endParaRPr/>
          </a:p>
          <a:p>
            <a: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NF: Nota Final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NEP: Nota Examen Práctico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NET: Nota Examen Teórico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A: Asistencia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08" name="Google Shape;208;p15"/>
          <p:cNvSpPr txBox="1">
            <a:spLocks noGrp="1"/>
          </p:cNvSpPr>
          <p:nvPr>
            <p:ph type="title"/>
          </p:nvPr>
        </p:nvSpPr>
        <p:spPr>
          <a:xfrm>
            <a:off x="628650" y="1131248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b="1"/>
              <a:t>Introducción al curso</a:t>
            </a:r>
            <a:endParaRPr b="1"/>
          </a:p>
        </p:txBody>
      </p:sp>
      <p:sp>
        <p:nvSpPr>
          <p:cNvPr id="209" name="Google Shape;209;p15"/>
          <p:cNvSpPr txBox="1"/>
          <p:nvPr/>
        </p:nvSpPr>
        <p:spPr>
          <a:xfrm>
            <a:off x="628650" y="2254245"/>
            <a:ext cx="7886700" cy="2784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Información del profesorado y de CITCEA-UPC</a:t>
            </a:r>
            <a:endParaRPr/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Contenidos</a:t>
            </a:r>
            <a:endParaRPr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Evaluación</a:t>
            </a:r>
            <a:endParaRPr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 b="1">
                <a:solidFill>
                  <a:srgbClr val="006DA5"/>
                </a:solidFill>
                <a:latin typeface="Calibri"/>
                <a:ea typeface="Calibri"/>
                <a:cs typeface="Calibri"/>
                <a:sym typeface="Calibri"/>
              </a:rPr>
              <a:t>Referencias</a:t>
            </a:r>
            <a:endParaRPr sz="2800" b="1">
              <a:solidFill>
                <a:srgbClr val="006D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15" name="Google Shape;215;p16"/>
          <p:cNvSpPr txBox="1"/>
          <p:nvPr/>
        </p:nvSpPr>
        <p:spPr>
          <a:xfrm>
            <a:off x="628649" y="2237517"/>
            <a:ext cx="8039489" cy="411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286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Jason Brownlee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“Machine Learning Mastery with Python: Understand Your Data, Create Accurate Models and Work Projects End-to-end”, Machine Learning Mastery, 2016</a:t>
            </a:r>
            <a:endParaRPr/>
          </a:p>
          <a:p>
            <a:pPr marL="6286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Laura Igual &amp; Santi Seguí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“Introduction to Data Science: A Python Approach to Concepts, Techniques and Applications “, Springer, 2017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8650" marR="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Morteza Nazari-Heris et al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“Application of Machine Learning and Deep Learning Methods to Power System Problems”, Springer, 2021</a:t>
            </a:r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628650" y="1131248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b="1"/>
              <a:t>Referencias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title"/>
          </p:nvPr>
        </p:nvSpPr>
        <p:spPr>
          <a:xfrm>
            <a:off x="628650" y="1131248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b="1"/>
              <a:t>Introducción al curso</a:t>
            </a:r>
            <a:endParaRPr b="1"/>
          </a:p>
        </p:txBody>
      </p:sp>
      <p:sp>
        <p:nvSpPr>
          <p:cNvPr id="83" name="Google Shape;83;p2"/>
          <p:cNvSpPr txBox="1"/>
          <p:nvPr/>
        </p:nvSpPr>
        <p:spPr>
          <a:xfrm>
            <a:off x="628650" y="2254245"/>
            <a:ext cx="7886700" cy="2784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 del profesorado y de CITCEA-UPC</a:t>
            </a:r>
            <a:endParaRPr/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Contenidos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Evaluación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Referencias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628650" y="1131248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b="1"/>
              <a:t>Introducción al curso</a:t>
            </a:r>
            <a:endParaRPr b="1"/>
          </a:p>
        </p:txBody>
      </p:sp>
      <p:sp>
        <p:nvSpPr>
          <p:cNvPr id="90" name="Google Shape;90;p3"/>
          <p:cNvSpPr txBox="1"/>
          <p:nvPr/>
        </p:nvSpPr>
        <p:spPr>
          <a:xfrm>
            <a:off x="628650" y="2254245"/>
            <a:ext cx="7886700" cy="2784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 b="1" i="0" u="none" strike="noStrike" cap="none">
                <a:solidFill>
                  <a:srgbClr val="006DA5"/>
                </a:solidFill>
                <a:latin typeface="Calibri"/>
                <a:ea typeface="Calibri"/>
                <a:cs typeface="Calibri"/>
                <a:sym typeface="Calibri"/>
              </a:rPr>
              <a:t>Información del profesorado y de CITCEA-UPC</a:t>
            </a:r>
            <a:endParaRPr/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sz="28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Contenidos</a:t>
            </a:r>
            <a:endParaRPr sz="28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Evaluación</a:t>
            </a:r>
            <a:endParaRPr sz="28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Referencias</a:t>
            </a:r>
            <a:endParaRPr sz="28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96" name="Google Shape;96;p4"/>
          <p:cNvSpPr txBox="1"/>
          <p:nvPr/>
        </p:nvSpPr>
        <p:spPr>
          <a:xfrm>
            <a:off x="117848" y="2126975"/>
            <a:ext cx="8702624" cy="4246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marR="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Marc Jené Vinuesa</a:t>
            </a:r>
            <a:b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Centro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CITCEA-UPC (ETSEIB)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marc.jene@upc.edu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Oficina 23.08 Edificio G, ETSEIB – Departamento de Ingeniería Eléctrica.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Campos de investigación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Inteligencia artificial aplicada a los sistemas energéticos, detección de fraude en redes de distribución, mantenimiento predictivo, gestión de la demanda.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1571052" y="2776883"/>
            <a:ext cx="41019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https://www.linkedin.com/in/marcjene/</a:t>
            </a:r>
            <a:r>
              <a:rPr lang="en-US"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4" descr="Logotipo de LinkedIn 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25595" y="2688821"/>
            <a:ext cx="545457" cy="54545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628650" y="1131248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b="1"/>
              <a:t>Información Personal</a:t>
            </a:r>
            <a:endParaRPr b="1"/>
          </a:p>
        </p:txBody>
      </p:sp>
      <p:pic>
        <p:nvPicPr>
          <p:cNvPr id="100" name="Google Shape;100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11111" y="1355216"/>
            <a:ext cx="1080000" cy="1078974"/>
          </a:xfrm>
          <a:prstGeom prst="ellipse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06" name="Google Shape;106;p5"/>
          <p:cNvSpPr txBox="1"/>
          <p:nvPr/>
        </p:nvSpPr>
        <p:spPr>
          <a:xfrm>
            <a:off x="117848" y="2126975"/>
            <a:ext cx="8702700" cy="42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marR="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Alejandro Hernández Matheus</a:t>
            </a:r>
            <a:b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Centro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CITCEA-UPC (ETSEIB)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alejandro.hernandez.matheus@upc.edu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Oficina 23.08 Edificio G, ETSEIB – Departamento de Ingeniería Eléctrica.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Campos de investigación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Congestiones en los sistemas de potencia, comunidades energéticas locales, optimización de demanda y flexibilidad. Aplicaciones de machine learning en redes eléctricas.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1571052" y="2776883"/>
            <a:ext cx="62759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https://www.linkedin.com/in/alejandro-hernandez-matheus/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5" descr="Logotipo de LinkedIn 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25595" y="2688821"/>
            <a:ext cx="545457" cy="54545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628650" y="1131248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b="1"/>
              <a:t>Información Personal</a:t>
            </a:r>
            <a:endParaRPr b="1"/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6">
            <a:alphaModFix/>
          </a:blip>
          <a:srcRect l="19196" t="26123" r="21990" b="49926"/>
          <a:stretch/>
        </p:blipFill>
        <p:spPr>
          <a:xfrm>
            <a:off x="7254500" y="1312800"/>
            <a:ext cx="1123500" cy="1016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0325" y="1247600"/>
            <a:ext cx="1080000" cy="10800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16" name="Google Shape;116;p6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17" name="Google Shape;117;p6"/>
          <p:cNvSpPr txBox="1"/>
          <p:nvPr/>
        </p:nvSpPr>
        <p:spPr>
          <a:xfrm>
            <a:off x="52134" y="2148071"/>
            <a:ext cx="8702700" cy="42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marR="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Antonio Emmanuel Saldaña González</a:t>
            </a:r>
            <a:b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Centro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CITCEA-UPC (ETSEIB)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antonio.emmanuel.saldana@upc.edu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Oficina 23.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Edificio G, ETSEIB – Departamento de Ingeniería Eléctrica.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Campos de investigación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Planificación de redes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activas de distribución, Gestión de la flexibilidad energética, Inteligencia artificial aplicada a los sistemas energéticos y calidad de energía.  </a:t>
            </a:r>
            <a:endParaRPr sz="2800" b="0" i="0" u="none" strike="noStrike" cap="non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1506987" y="2781883"/>
            <a:ext cx="646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https://www.linkedin.com/in/antonio-salda%C3%B1a-070b79197/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6" descr="Logotipo de LinkedIn 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61533" y="2693829"/>
            <a:ext cx="545457" cy="54545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6"/>
          <p:cNvSpPr txBox="1">
            <a:spLocks noGrp="1"/>
          </p:cNvSpPr>
          <p:nvPr>
            <p:ph type="title"/>
          </p:nvPr>
        </p:nvSpPr>
        <p:spPr>
          <a:xfrm>
            <a:off x="628650" y="1119573"/>
            <a:ext cx="7886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b="1"/>
              <a:t>Información Personal</a:t>
            </a:r>
            <a:endParaRPr b="1"/>
          </a:p>
        </p:txBody>
      </p:sp>
      <p:pic>
        <p:nvPicPr>
          <p:cNvPr id="121" name="Google Shape;121;p6"/>
          <p:cNvPicPr preferRelativeResize="0"/>
          <p:nvPr/>
        </p:nvPicPr>
        <p:blipFill rotWithShape="1">
          <a:blip r:embed="rId7">
            <a:alphaModFix/>
          </a:blip>
          <a:srcRect l="-24840" t="-100000" r="24839" b="100000"/>
          <a:stretch/>
        </p:blipFill>
        <p:spPr>
          <a:xfrm>
            <a:off x="7230336" y="1248041"/>
            <a:ext cx="1080000" cy="1079100"/>
          </a:xfrm>
          <a:prstGeom prst="ellipse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>
            <a:spLocks noGrp="1"/>
          </p:cNvSpPr>
          <p:nvPr>
            <p:ph type="title"/>
          </p:nvPr>
        </p:nvSpPr>
        <p:spPr>
          <a:xfrm>
            <a:off x="628650" y="1131248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body" idx="1"/>
          </p:nvPr>
        </p:nvSpPr>
        <p:spPr>
          <a:xfrm>
            <a:off x="628650" y="2237517"/>
            <a:ext cx="7886700" cy="411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28" name="Google Shape;128;p7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29" name="Google Shape;129;p7" descr="http://www.webs.cetit.cat/cetiblog/wp-content/uploads/2015/01/ID-100205691.jpg"/>
          <p:cNvPicPr preferRelativeResize="0"/>
          <p:nvPr/>
        </p:nvPicPr>
        <p:blipFill rotWithShape="1">
          <a:blip r:embed="rId3">
            <a:alphaModFix/>
          </a:blip>
          <a:srcRect l="11288" t="269" r="55" b="439"/>
          <a:stretch/>
        </p:blipFill>
        <p:spPr>
          <a:xfrm>
            <a:off x="-53964" y="0"/>
            <a:ext cx="9197964" cy="685051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 txBox="1"/>
          <p:nvPr/>
        </p:nvSpPr>
        <p:spPr>
          <a:xfrm>
            <a:off x="2870704" y="5943599"/>
            <a:ext cx="6218915" cy="733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b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www.citcea.upc.edu </a:t>
            </a:r>
            <a:br>
              <a:rPr lang="en-US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Technology and knowledge transferred from the University to Industry</a:t>
            </a:r>
            <a:endParaRPr sz="1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221063" y="914401"/>
            <a:ext cx="5936513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-US"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CITCEA-UPC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Innov@action for industrial competitiveness</a:t>
            </a:r>
            <a:b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b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energy sustainability</a:t>
            </a:r>
            <a:b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37" name="Google Shape;137;p8"/>
          <p:cNvSpPr/>
          <p:nvPr/>
        </p:nvSpPr>
        <p:spPr>
          <a:xfrm>
            <a:off x="667519" y="2253056"/>
            <a:ext cx="5073398" cy="343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</a:pPr>
            <a:r>
              <a:rPr lang="en-US" sz="176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 TECNIO (ACC1Ó)</a:t>
            </a:r>
            <a:endParaRPr/>
          </a:p>
          <a:p>
            <a:pPr marL="285750" marR="0" lvl="0" indent="-285750" algn="l" rtl="0">
              <a:spcBef>
                <a:spcPts val="66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</a:pPr>
            <a:r>
              <a:rPr lang="en-US" sz="176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Centro SGR (AGAUR)</a:t>
            </a:r>
            <a:endParaRPr sz="176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66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</a:pPr>
            <a:r>
              <a:rPr lang="en-US" sz="176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70+ personas (profesores, ingenieros, administrativos, doctorandos, estudiantes de grado y master)</a:t>
            </a:r>
            <a:endParaRPr/>
          </a:p>
          <a:p>
            <a:pPr marL="285750" marR="0" lvl="0" indent="-285750" algn="l" rtl="0">
              <a:spcBef>
                <a:spcPts val="66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</a:pPr>
            <a:r>
              <a:rPr lang="en-US" sz="176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Más de 150 clientes</a:t>
            </a:r>
            <a:endParaRPr sz="176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66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</a:pPr>
            <a:r>
              <a:rPr lang="en-US" sz="176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patentes</a:t>
            </a:r>
            <a:endParaRPr sz="176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66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</a:pPr>
            <a:r>
              <a:rPr lang="en-US" sz="176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Más de 600 publicaciones en conferencias</a:t>
            </a:r>
            <a:endParaRPr sz="176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66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</a:pPr>
            <a:r>
              <a:rPr lang="en-US" sz="176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Más de 400 publicaciones en revistas científicas</a:t>
            </a:r>
            <a:endParaRPr sz="176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66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Char char="•"/>
            </a:pPr>
            <a:r>
              <a:rPr lang="en-US" sz="176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spin-off: TeknoCEA y Eroots.</a:t>
            </a:r>
            <a:endParaRPr/>
          </a:p>
        </p:txBody>
      </p:sp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628650" y="1131248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b="1"/>
              <a:t>CITCEA</a:t>
            </a:r>
            <a:endParaRPr b="1"/>
          </a:p>
        </p:txBody>
      </p:sp>
      <p:grpSp>
        <p:nvGrpSpPr>
          <p:cNvPr id="139" name="Google Shape;139;p8"/>
          <p:cNvGrpSpPr/>
          <p:nvPr/>
        </p:nvGrpSpPr>
        <p:grpSpPr>
          <a:xfrm>
            <a:off x="5399157" y="2648931"/>
            <a:ext cx="3116193" cy="2762055"/>
            <a:chOff x="118332" y="117945"/>
            <a:chExt cx="4926546" cy="4616598"/>
          </a:xfrm>
        </p:grpSpPr>
        <p:grpSp>
          <p:nvGrpSpPr>
            <p:cNvPr id="140" name="Google Shape;140;p8"/>
            <p:cNvGrpSpPr/>
            <p:nvPr/>
          </p:nvGrpSpPr>
          <p:grpSpPr>
            <a:xfrm>
              <a:off x="118332" y="117945"/>
              <a:ext cx="4926546" cy="4603997"/>
              <a:chOff x="118332" y="117945"/>
              <a:chExt cx="4926546" cy="4603997"/>
            </a:xfrm>
          </p:grpSpPr>
          <p:sp>
            <p:nvSpPr>
              <p:cNvPr id="141" name="Google Shape;141;p8"/>
              <p:cNvSpPr/>
              <p:nvPr/>
            </p:nvSpPr>
            <p:spPr>
              <a:xfrm>
                <a:off x="118332" y="117945"/>
                <a:ext cx="4926546" cy="4603997"/>
              </a:xfrm>
              <a:prstGeom prst="pie">
                <a:avLst>
                  <a:gd name="adj1" fmla="val 16200000"/>
                  <a:gd name="adj2" fmla="val 1800000"/>
                </a:avLst>
              </a:prstGeom>
              <a:solidFill>
                <a:srgbClr val="2E75B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8"/>
              <p:cNvSpPr txBox="1"/>
              <p:nvPr/>
            </p:nvSpPr>
            <p:spPr>
              <a:xfrm>
                <a:off x="2796848" y="967492"/>
                <a:ext cx="1671506" cy="1534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9375" tIns="29375" rIns="29375" bIns="293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Electrical power conversion and AC/DC grids</a:t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" name="Google Shape;143;p8"/>
            <p:cNvGrpSpPr/>
            <p:nvPr/>
          </p:nvGrpSpPr>
          <p:grpSpPr>
            <a:xfrm>
              <a:off x="180130" y="125764"/>
              <a:ext cx="4826960" cy="4608779"/>
              <a:chOff x="180130" y="125764"/>
              <a:chExt cx="4826960" cy="4608779"/>
            </a:xfrm>
          </p:grpSpPr>
          <p:sp>
            <p:nvSpPr>
              <p:cNvPr id="144" name="Google Shape;144;p8"/>
              <p:cNvSpPr/>
              <p:nvPr/>
            </p:nvSpPr>
            <p:spPr>
              <a:xfrm>
                <a:off x="180130" y="125764"/>
                <a:ext cx="4826960" cy="4608779"/>
              </a:xfrm>
              <a:prstGeom prst="pie">
                <a:avLst>
                  <a:gd name="adj1" fmla="val 1800000"/>
                  <a:gd name="adj2" fmla="val 900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8"/>
              <p:cNvSpPr txBox="1"/>
              <p:nvPr/>
            </p:nvSpPr>
            <p:spPr>
              <a:xfrm>
                <a:off x="1501797" y="3033684"/>
                <a:ext cx="2183624" cy="14265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9375" tIns="29375" rIns="29375" bIns="293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Mechatronics, power electronics</a:t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" name="Google Shape;146;p8"/>
            <p:cNvGrpSpPr/>
            <p:nvPr/>
          </p:nvGrpSpPr>
          <p:grpSpPr>
            <a:xfrm>
              <a:off x="179691" y="123691"/>
              <a:ext cx="4826960" cy="4608779"/>
              <a:chOff x="179691" y="123691"/>
              <a:chExt cx="4826960" cy="4608779"/>
            </a:xfrm>
          </p:grpSpPr>
          <p:sp>
            <p:nvSpPr>
              <p:cNvPr id="147" name="Google Shape;147;p8"/>
              <p:cNvSpPr/>
              <p:nvPr/>
            </p:nvSpPr>
            <p:spPr>
              <a:xfrm>
                <a:off x="179691" y="123691"/>
                <a:ext cx="4826960" cy="4608779"/>
              </a:xfrm>
              <a:prstGeom prst="pie">
                <a:avLst>
                  <a:gd name="adj1" fmla="val 9000000"/>
                  <a:gd name="adj2" fmla="val 16200000"/>
                </a:avLst>
              </a:pr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8"/>
              <p:cNvSpPr txBox="1"/>
              <p:nvPr/>
            </p:nvSpPr>
            <p:spPr>
              <a:xfrm>
                <a:off x="696866" y="1028987"/>
                <a:ext cx="1637718" cy="15362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7975" tIns="27975" rIns="27975" bIns="279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Enertronics, digital grids, energy economics.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628650" y="1131248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b="1"/>
              <a:t>Introducción al curso</a:t>
            </a:r>
            <a:endParaRPr b="1"/>
          </a:p>
        </p:txBody>
      </p:sp>
      <p:sp>
        <p:nvSpPr>
          <p:cNvPr id="155" name="Google Shape;155;p9"/>
          <p:cNvSpPr txBox="1"/>
          <p:nvPr/>
        </p:nvSpPr>
        <p:spPr>
          <a:xfrm>
            <a:off x="628650" y="2254245"/>
            <a:ext cx="7886700" cy="2784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Información del profesorado y de CITCEA-UPC</a:t>
            </a:r>
            <a:endParaRPr/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 b="1">
                <a:solidFill>
                  <a:srgbClr val="006DA5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sz="2800" b="1">
              <a:solidFill>
                <a:srgbClr val="006D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Contenidos</a:t>
            </a:r>
            <a:endParaRPr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Evaluación</a:t>
            </a:r>
            <a:endParaRPr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Referencias</a:t>
            </a:r>
            <a:endParaRPr sz="28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709</Words>
  <Application>Microsoft Office PowerPoint</Application>
  <PresentationFormat>On-screen Show (4:3)</PresentationFormat>
  <Paragraphs>148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Tema1</vt:lpstr>
      <vt:lpstr>PowerPoint Presentation</vt:lpstr>
      <vt:lpstr>Introducción al curso</vt:lpstr>
      <vt:lpstr>Introducción al curso</vt:lpstr>
      <vt:lpstr>Información Personal</vt:lpstr>
      <vt:lpstr>Información Personal</vt:lpstr>
      <vt:lpstr>Información Personal</vt:lpstr>
      <vt:lpstr>PowerPoint Presentation</vt:lpstr>
      <vt:lpstr>CITCEA</vt:lpstr>
      <vt:lpstr>Introducción al curso</vt:lpstr>
      <vt:lpstr>Objetivos</vt:lpstr>
      <vt:lpstr>Introducción al curso</vt:lpstr>
      <vt:lpstr>Calendario </vt:lpstr>
      <vt:lpstr>Introducción al curso</vt:lpstr>
      <vt:lpstr>Evaluación</vt:lpstr>
      <vt:lpstr>Introducción al curso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</dc:creator>
  <cp:lastModifiedBy>Marc Jené</cp:lastModifiedBy>
  <cp:revision>1</cp:revision>
  <dcterms:created xsi:type="dcterms:W3CDTF">2019-10-15T08:45:43Z</dcterms:created>
  <dcterms:modified xsi:type="dcterms:W3CDTF">2022-11-24T14:44:25Z</dcterms:modified>
</cp:coreProperties>
</file>