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Lato" panose="020F0502020204030203" pitchFamily="34" charset="0"/>
      <p:regular r:id="rId22"/>
      <p:bold r:id="rId23"/>
      <p:italic r:id="rId24"/>
      <p:boldItalic r:id="rId25"/>
    </p:embeddedFont>
    <p:embeddedFont>
      <p:font typeface="Roboto" panose="02000000000000000000" pitchFamily="2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0" roundtripDataSignature="AMtx7mh9e9qJ8JAnxRWas7OTRbPNd5Kw9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5B3AD87-387D-4D43-A912-87ABACCBF6ED}">
  <a:tblStyle styleId="{85B3AD87-387D-4D43-A912-87ABACCBF6ED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3503" autoAdjust="0"/>
  </p:normalViewPr>
  <p:slideViewPr>
    <p:cSldViewPr snapToGrid="0">
      <p:cViewPr>
        <p:scale>
          <a:sx n="90" d="100"/>
          <a:sy n="90" d="100"/>
        </p:scale>
        <p:origin x="1234" y="-1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1" name="Google Shape;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5" name="Google Shape;19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2" name="Google Shape;21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3" name="Google Shape;22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dirty="0"/>
              <a:t>Comentar</a:t>
            </a:r>
            <a:r>
              <a:rPr lang="es-ES" baseline="0" dirty="0"/>
              <a:t> que hay varias versiones de Python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baseline="0" dirty="0"/>
              <a:t>https://www.python.org/downloads/</a:t>
            </a:r>
          </a:p>
        </p:txBody>
      </p:sp>
      <p:sp>
        <p:nvSpPr>
          <p:cNvPr id="234" name="Google Shape;23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5" name="Google Shape;245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6" name="Google Shape;25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5" name="Google Shape;13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6" name="Google Shape;14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6f17a49ac4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g6f17a49ac4_0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8" name="Google Shape;158;g6f17a49ac4_0_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6f17a49ac4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g6f17a49ac4_0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9" name="Google Shape;169;g6f17a49ac4_0_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9" name="Google Shape;17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>
  <p:cSld name="1_Diapositiva de título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6"/>
          <p:cNvSpPr txBox="1">
            <a:spLocks noGrp="1"/>
          </p:cNvSpPr>
          <p:nvPr>
            <p:ph type="subTitle" idx="1"/>
          </p:nvPr>
        </p:nvSpPr>
        <p:spPr>
          <a:xfrm>
            <a:off x="1143000" y="3440348"/>
            <a:ext cx="6858000" cy="805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3200"/>
              <a:buFont typeface="Calibri"/>
              <a:buNone/>
              <a:defRPr sz="3200">
                <a:solidFill>
                  <a:srgbClr val="7F7F7F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9pPr>
          </a:lstStyle>
          <a:p>
            <a:endParaRPr/>
          </a:p>
        </p:txBody>
      </p:sp>
      <p:sp>
        <p:nvSpPr>
          <p:cNvPr id="25" name="Google Shape;25;p26"/>
          <p:cNvSpPr txBox="1">
            <a:spLocks noGrp="1"/>
          </p:cNvSpPr>
          <p:nvPr>
            <p:ph type="dt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6"/>
          <p:cNvSpPr txBox="1">
            <a:spLocks noGrp="1"/>
          </p:cNvSpPr>
          <p:nvPr>
            <p:ph type="ft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6"/>
          <p:cNvSpPr txBox="1">
            <a:spLocks noGrp="1"/>
          </p:cNvSpPr>
          <p:nvPr>
            <p:ph type="sldNum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28" name="Google Shape;28;p26"/>
          <p:cNvSpPr txBox="1"/>
          <p:nvPr/>
        </p:nvSpPr>
        <p:spPr>
          <a:xfrm>
            <a:off x="269223" y="699314"/>
            <a:ext cx="1966595" cy="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MECATRÓNICA 4.0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26"/>
          <p:cNvSpPr txBox="1"/>
          <p:nvPr/>
        </p:nvSpPr>
        <p:spPr>
          <a:xfrm>
            <a:off x="6791200" y="192470"/>
            <a:ext cx="2101850" cy="238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Digitalización en la Industria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26"/>
          <p:cNvSpPr txBox="1"/>
          <p:nvPr/>
        </p:nvSpPr>
        <p:spPr>
          <a:xfrm>
            <a:off x="6803900" y="619190"/>
            <a:ext cx="2105025" cy="238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Big Data y Machine Learning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obj">
  <p:cSld name="OBJEC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7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7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7"/>
          <p:cNvSpPr txBox="1">
            <a:spLocks noGrp="1"/>
          </p:cNvSpPr>
          <p:nvPr>
            <p:ph type="sldNum" idx="12"/>
          </p:nvPr>
        </p:nvSpPr>
        <p:spPr>
          <a:xfrm>
            <a:off x="8314283" y="6466781"/>
            <a:ext cx="153670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35" name="Google Shape;35;p27"/>
          <p:cNvSpPr txBox="1"/>
          <p:nvPr/>
        </p:nvSpPr>
        <p:spPr>
          <a:xfrm>
            <a:off x="269223" y="699314"/>
            <a:ext cx="1966595" cy="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MECATRÓNICA 4.0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27"/>
          <p:cNvSpPr txBox="1"/>
          <p:nvPr/>
        </p:nvSpPr>
        <p:spPr>
          <a:xfrm>
            <a:off x="6791200" y="192470"/>
            <a:ext cx="2101850" cy="238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Digitalización en la Industria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27"/>
          <p:cNvSpPr txBox="1"/>
          <p:nvPr/>
        </p:nvSpPr>
        <p:spPr>
          <a:xfrm>
            <a:off x="6803900" y="619190"/>
            <a:ext cx="2105025" cy="238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Big Data y Machine Learning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>
  <p:cSld name="1_Título y objetos">
    <p:bg>
      <p:bgPr>
        <a:solidFill>
          <a:schemeClr val="lt1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8"/>
          <p:cNvSpPr txBox="1">
            <a:spLocks noGrp="1"/>
          </p:cNvSpPr>
          <p:nvPr>
            <p:ph type="body" idx="1"/>
          </p:nvPr>
        </p:nvSpPr>
        <p:spPr>
          <a:xfrm>
            <a:off x="628650" y="2237517"/>
            <a:ext cx="7886700" cy="4118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8"/>
          <p:cNvSpPr txBox="1"/>
          <p:nvPr/>
        </p:nvSpPr>
        <p:spPr>
          <a:xfrm>
            <a:off x="269223" y="699314"/>
            <a:ext cx="1966595" cy="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MECATRÓNICA 4.0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28"/>
          <p:cNvSpPr txBox="1"/>
          <p:nvPr/>
        </p:nvSpPr>
        <p:spPr>
          <a:xfrm>
            <a:off x="6791200" y="192470"/>
            <a:ext cx="2101850" cy="238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Digitalización en la Industria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28"/>
          <p:cNvSpPr txBox="1"/>
          <p:nvPr/>
        </p:nvSpPr>
        <p:spPr>
          <a:xfrm>
            <a:off x="6803900" y="619190"/>
            <a:ext cx="2105025" cy="238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Big Data y Machine Learning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>
  <p:cSld name="Diapositiva de título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9"/>
          <p:cNvSpPr txBox="1"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9"/>
          <p:cNvSpPr txBox="1">
            <a:spLocks noGrp="1"/>
          </p:cNvSpPr>
          <p:nvPr>
            <p:ph type="subTitle" idx="1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9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9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9"/>
          <p:cNvSpPr txBox="1">
            <a:spLocks noGrp="1"/>
          </p:cNvSpPr>
          <p:nvPr>
            <p:ph type="sldNum" idx="12"/>
          </p:nvPr>
        </p:nvSpPr>
        <p:spPr>
          <a:xfrm>
            <a:off x="8314283" y="6466781"/>
            <a:ext cx="153670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49" name="Google Shape;49;p29"/>
          <p:cNvSpPr txBox="1"/>
          <p:nvPr/>
        </p:nvSpPr>
        <p:spPr>
          <a:xfrm>
            <a:off x="269223" y="699314"/>
            <a:ext cx="1966595" cy="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MECATRÓNICA 4.0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29"/>
          <p:cNvSpPr txBox="1"/>
          <p:nvPr/>
        </p:nvSpPr>
        <p:spPr>
          <a:xfrm>
            <a:off x="6791200" y="192470"/>
            <a:ext cx="2101850" cy="238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Digitalización en la Industria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29"/>
          <p:cNvSpPr txBox="1"/>
          <p:nvPr/>
        </p:nvSpPr>
        <p:spPr>
          <a:xfrm>
            <a:off x="6803900" y="619190"/>
            <a:ext cx="2105025" cy="238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Big Data y Machine Learning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>
  <p:cSld name="Título y objeto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0"/>
          <p:cNvSpPr txBox="1">
            <a:spLocks noGrp="1"/>
          </p:cNvSpPr>
          <p:nvPr>
            <p:ph type="title"/>
          </p:nvPr>
        </p:nvSpPr>
        <p:spPr>
          <a:xfrm>
            <a:off x="294088" y="903225"/>
            <a:ext cx="5662930" cy="1122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72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0"/>
          <p:cNvSpPr txBox="1">
            <a:spLocks noGrp="1"/>
          </p:cNvSpPr>
          <p:nvPr>
            <p:ph type="body" idx="1"/>
          </p:nvPr>
        </p:nvSpPr>
        <p:spPr>
          <a:xfrm>
            <a:off x="457200" y="1577340"/>
            <a:ext cx="822960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30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0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0"/>
          <p:cNvSpPr txBox="1">
            <a:spLocks noGrp="1"/>
          </p:cNvSpPr>
          <p:nvPr>
            <p:ph type="sldNum" idx="12"/>
          </p:nvPr>
        </p:nvSpPr>
        <p:spPr>
          <a:xfrm>
            <a:off x="8314283" y="6466781"/>
            <a:ext cx="153670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58" name="Google Shape;58;p30"/>
          <p:cNvSpPr txBox="1"/>
          <p:nvPr/>
        </p:nvSpPr>
        <p:spPr>
          <a:xfrm>
            <a:off x="269223" y="699314"/>
            <a:ext cx="1966595" cy="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MECATRÓNICA 4.0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30"/>
          <p:cNvSpPr txBox="1"/>
          <p:nvPr/>
        </p:nvSpPr>
        <p:spPr>
          <a:xfrm>
            <a:off x="6791200" y="192470"/>
            <a:ext cx="2101850" cy="238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Digitalización en la Industria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30"/>
          <p:cNvSpPr txBox="1"/>
          <p:nvPr/>
        </p:nvSpPr>
        <p:spPr>
          <a:xfrm>
            <a:off x="6803900" y="619190"/>
            <a:ext cx="2105025" cy="238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Big Data y Machine Learning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>
  <p:cSld name="Dos objetos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1"/>
          <p:cNvSpPr txBox="1">
            <a:spLocks noGrp="1"/>
          </p:cNvSpPr>
          <p:nvPr>
            <p:ph type="title"/>
          </p:nvPr>
        </p:nvSpPr>
        <p:spPr>
          <a:xfrm>
            <a:off x="294088" y="903225"/>
            <a:ext cx="5662930" cy="1122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72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1"/>
          <p:cNvSpPr txBox="1">
            <a:spLocks noGrp="1"/>
          </p:cNvSpPr>
          <p:nvPr>
            <p:ph type="body" idx="1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1"/>
          <p:cNvSpPr txBox="1">
            <a:spLocks noGrp="1"/>
          </p:cNvSpPr>
          <p:nvPr>
            <p:ph type="body" idx="2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1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1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1"/>
          <p:cNvSpPr txBox="1">
            <a:spLocks noGrp="1"/>
          </p:cNvSpPr>
          <p:nvPr>
            <p:ph type="sldNum" idx="12"/>
          </p:nvPr>
        </p:nvSpPr>
        <p:spPr>
          <a:xfrm>
            <a:off x="8314283" y="6466781"/>
            <a:ext cx="153670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68" name="Google Shape;68;p31"/>
          <p:cNvSpPr txBox="1"/>
          <p:nvPr/>
        </p:nvSpPr>
        <p:spPr>
          <a:xfrm>
            <a:off x="269223" y="699314"/>
            <a:ext cx="1966595" cy="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MECATRÓNICA 4.0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31"/>
          <p:cNvSpPr txBox="1"/>
          <p:nvPr/>
        </p:nvSpPr>
        <p:spPr>
          <a:xfrm>
            <a:off x="6791200" y="192470"/>
            <a:ext cx="2101850" cy="238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Digitalización en la Industria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31"/>
          <p:cNvSpPr txBox="1"/>
          <p:nvPr/>
        </p:nvSpPr>
        <p:spPr>
          <a:xfrm>
            <a:off x="6803900" y="619190"/>
            <a:ext cx="2105025" cy="238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Big Data y Machine Learning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>
  <p:cSld name="Solo el título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2"/>
          <p:cNvSpPr txBox="1">
            <a:spLocks noGrp="1"/>
          </p:cNvSpPr>
          <p:nvPr>
            <p:ph type="title"/>
          </p:nvPr>
        </p:nvSpPr>
        <p:spPr>
          <a:xfrm>
            <a:off x="294088" y="903225"/>
            <a:ext cx="5662930" cy="1122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72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2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2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2"/>
          <p:cNvSpPr txBox="1">
            <a:spLocks noGrp="1"/>
          </p:cNvSpPr>
          <p:nvPr>
            <p:ph type="sldNum" idx="12"/>
          </p:nvPr>
        </p:nvSpPr>
        <p:spPr>
          <a:xfrm>
            <a:off x="8314283" y="6466781"/>
            <a:ext cx="153670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76" name="Google Shape;76;p32"/>
          <p:cNvSpPr txBox="1"/>
          <p:nvPr/>
        </p:nvSpPr>
        <p:spPr>
          <a:xfrm>
            <a:off x="269223" y="699314"/>
            <a:ext cx="1966595" cy="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MECATRÓNICA 4.0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32"/>
          <p:cNvSpPr txBox="1"/>
          <p:nvPr/>
        </p:nvSpPr>
        <p:spPr>
          <a:xfrm>
            <a:off x="6791200" y="192470"/>
            <a:ext cx="2101850" cy="238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Digitalización en la Industria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32"/>
          <p:cNvSpPr txBox="1"/>
          <p:nvPr/>
        </p:nvSpPr>
        <p:spPr>
          <a:xfrm>
            <a:off x="6803900" y="619190"/>
            <a:ext cx="2105025" cy="238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Big Data y Machine Learning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5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0" y="0"/>
            <a:ext cx="9143999" cy="107915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5"/>
          <p:cNvSpPr/>
          <p:nvPr/>
        </p:nvSpPr>
        <p:spPr>
          <a:xfrm>
            <a:off x="3649362" y="0"/>
            <a:ext cx="3023870" cy="660400"/>
          </a:xfrm>
          <a:custGeom>
            <a:avLst/>
            <a:gdLst/>
            <a:ahLst/>
            <a:cxnLst/>
            <a:rect l="l" t="t" r="r" b="b"/>
            <a:pathLst>
              <a:path w="3023870" h="660400" extrusionOk="0">
                <a:moveTo>
                  <a:pt x="3023287" y="660399"/>
                </a:moveTo>
                <a:lnTo>
                  <a:pt x="0" y="660399"/>
                </a:lnTo>
                <a:lnTo>
                  <a:pt x="0" y="0"/>
                </a:lnTo>
                <a:lnTo>
                  <a:pt x="3023287" y="0"/>
                </a:lnTo>
                <a:lnTo>
                  <a:pt x="3023287" y="6603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5"/>
          <p:cNvSpPr/>
          <p:nvPr/>
        </p:nvSpPr>
        <p:spPr>
          <a:xfrm>
            <a:off x="3649362" y="0"/>
            <a:ext cx="3023870" cy="660400"/>
          </a:xfrm>
          <a:custGeom>
            <a:avLst/>
            <a:gdLst/>
            <a:ahLst/>
            <a:cxnLst/>
            <a:rect l="l" t="t" r="r" b="b"/>
            <a:pathLst>
              <a:path w="3023870" h="660400" extrusionOk="0">
                <a:moveTo>
                  <a:pt x="0" y="0"/>
                </a:moveTo>
                <a:lnTo>
                  <a:pt x="3023287" y="0"/>
                </a:lnTo>
                <a:lnTo>
                  <a:pt x="3023287" y="660399"/>
                </a:lnTo>
                <a:lnTo>
                  <a:pt x="0" y="660399"/>
                </a:lnTo>
                <a:lnTo>
                  <a:pt x="0" y="0"/>
                </a:lnTo>
                <a:close/>
              </a:path>
            </a:pathLst>
          </a:custGeom>
          <a:noFill/>
          <a:ln w="126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5"/>
          <p:cNvSpPr/>
          <p:nvPr/>
        </p:nvSpPr>
        <p:spPr>
          <a:xfrm>
            <a:off x="0" y="660400"/>
            <a:ext cx="9144000" cy="419100"/>
          </a:xfrm>
          <a:custGeom>
            <a:avLst/>
            <a:gdLst/>
            <a:ahLst/>
            <a:cxnLst/>
            <a:rect l="l" t="t" r="r" b="b"/>
            <a:pathLst>
              <a:path w="9144000" h="419100" extrusionOk="0">
                <a:moveTo>
                  <a:pt x="0" y="418754"/>
                </a:moveTo>
                <a:lnTo>
                  <a:pt x="0" y="0"/>
                </a:lnTo>
                <a:lnTo>
                  <a:pt x="9143999" y="0"/>
                </a:lnTo>
                <a:lnTo>
                  <a:pt x="9143999" y="418754"/>
                </a:lnTo>
                <a:lnTo>
                  <a:pt x="0" y="418754"/>
                </a:lnTo>
                <a:close/>
              </a:path>
            </a:pathLst>
          </a:custGeom>
          <a:solidFill>
            <a:srgbClr val="006CA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" name="Google Shape;14;p25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4768232" y="0"/>
            <a:ext cx="1923126" cy="108692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5"/>
          <p:cNvSpPr txBox="1">
            <a:spLocks noGrp="1"/>
          </p:cNvSpPr>
          <p:nvPr>
            <p:ph type="title"/>
          </p:nvPr>
        </p:nvSpPr>
        <p:spPr>
          <a:xfrm>
            <a:off x="294088" y="903225"/>
            <a:ext cx="5662930" cy="1122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6" name="Google Shape;16;p25"/>
          <p:cNvSpPr txBox="1">
            <a:spLocks noGrp="1"/>
          </p:cNvSpPr>
          <p:nvPr>
            <p:ph type="body" idx="1"/>
          </p:nvPr>
        </p:nvSpPr>
        <p:spPr>
          <a:xfrm>
            <a:off x="457200" y="1577340"/>
            <a:ext cx="822960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25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5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25"/>
          <p:cNvSpPr txBox="1">
            <a:spLocks noGrp="1"/>
          </p:cNvSpPr>
          <p:nvPr>
            <p:ph type="sldNum" idx="12"/>
          </p:nvPr>
        </p:nvSpPr>
        <p:spPr>
          <a:xfrm>
            <a:off x="8314283" y="6466781"/>
            <a:ext cx="153670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20" name="Google Shape;20;p25"/>
          <p:cNvSpPr txBox="1"/>
          <p:nvPr/>
        </p:nvSpPr>
        <p:spPr>
          <a:xfrm>
            <a:off x="269223" y="699314"/>
            <a:ext cx="1966595" cy="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MECATRÓNICA 4.0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25"/>
          <p:cNvSpPr txBox="1"/>
          <p:nvPr/>
        </p:nvSpPr>
        <p:spPr>
          <a:xfrm>
            <a:off x="6791200" y="192470"/>
            <a:ext cx="2101850" cy="238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Digitalización en la Industria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25"/>
          <p:cNvSpPr txBox="1"/>
          <p:nvPr/>
        </p:nvSpPr>
        <p:spPr>
          <a:xfrm>
            <a:off x="6803900" y="619190"/>
            <a:ext cx="2105025" cy="238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Big Data y Machine Learning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lejandro.hernandez.matheus@upc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antonio.Emmanuel.saldana@upc.edu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trends.google.com/trends/explore?date=all&amp;q=Python%20data%20science,R%20data%20science,Python%20Machine%20Learning,R%20Machine%20Learning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jp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thon.org/downloads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hyperlink" Target="https://github.com/marcjene/Mecatronica4.0" TargetMode="Externa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eg"/><Relationship Id="rId3" Type="http://schemas.openxmlformats.org/officeDocument/2006/relationships/hyperlink" Target="http://python.org/" TargetMode="External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practice.geeksforgeeks.org/courses/Python-Foundation" TargetMode="External"/><Relationship Id="rId5" Type="http://schemas.openxmlformats.org/officeDocument/2006/relationships/hyperlink" Target="http://www.learnpython.org/" TargetMode="External"/><Relationship Id="rId4" Type="http://schemas.openxmlformats.org/officeDocument/2006/relationships/hyperlink" Target="http://www.kaggle.com/learn/python" TargetMode="External"/><Relationship Id="rId9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mailto:alejandro.hernandez.matheus@upc.edu" TargetMode="External"/><Relationship Id="rId4" Type="http://schemas.openxmlformats.org/officeDocument/2006/relationships/hyperlink" Target="https://www.linkedin.com/in/alejandro-hernandez-matheus/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antonio.emmanuel.saldana@upc.edu" TargetMode="External"/><Relationship Id="rId5" Type="http://schemas.openxmlformats.org/officeDocument/2006/relationships/hyperlink" Target="https://www.linkedin.com/in/antonio-salda%C3%B1a-070b79197/" TargetMode="Externa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pectrum.ieee.org/top-programming-languages/" TargetMode="External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"/>
          <p:cNvSpPr txBox="1"/>
          <p:nvPr/>
        </p:nvSpPr>
        <p:spPr>
          <a:xfrm>
            <a:off x="685800" y="4583109"/>
            <a:ext cx="7772400" cy="1174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Sesión 2 – Introducción a Python</a:t>
            </a:r>
            <a:endParaRPr sz="3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Alejandro Hernandez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0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alejandro.hernandez.matheus@upc.edu</a:t>
            </a:r>
            <a:endParaRPr sz="2400" b="0" i="0" u="none" strike="noStrike" cap="non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Antonio Saldaña: </a:t>
            </a:r>
            <a:r>
              <a:rPr lang="en-US" sz="2000" u="sng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antonio.emmanuel.saldana</a:t>
            </a:r>
            <a:r>
              <a:rPr lang="en-US" sz="2000" b="0" i="0" u="sng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@upc.edu</a:t>
            </a:r>
            <a:endParaRPr sz="2000" b="0" i="0" u="sng" strike="noStrike" cap="non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"/>
          <p:cNvSpPr txBox="1">
            <a:spLocks noGrp="1"/>
          </p:cNvSpPr>
          <p:nvPr>
            <p:ph type="subTitle" idx="1"/>
          </p:nvPr>
        </p:nvSpPr>
        <p:spPr>
          <a:xfrm>
            <a:off x="1237268" y="3257229"/>
            <a:ext cx="6858000" cy="805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3200"/>
              <a:buFont typeface="Calibri"/>
              <a:buNone/>
            </a:pPr>
            <a:r>
              <a:rPr lang="en-US" sz="2800"/>
              <a:t>Introducción a Big Data y Machine Learning </a:t>
            </a:r>
            <a:endParaRPr sz="2800"/>
          </a:p>
        </p:txBody>
      </p:sp>
      <p:sp>
        <p:nvSpPr>
          <p:cNvPr id="85" name="Google Shape;85;p1"/>
          <p:cNvSpPr/>
          <p:nvPr/>
        </p:nvSpPr>
        <p:spPr>
          <a:xfrm>
            <a:off x="1143000" y="2274891"/>
            <a:ext cx="7315199" cy="923278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Tecnologías Aplicadas a la Mecatrónica 4.0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>
            <a:spLocks noGrp="1"/>
          </p:cNvSpPr>
          <p:nvPr>
            <p:ph type="sldNum" idx="4294967295"/>
          </p:nvPr>
        </p:nvSpPr>
        <p:spPr>
          <a:xfrm>
            <a:off x="708660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pic>
        <p:nvPicPr>
          <p:cNvPr id="198" name="Google Shape;198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484" y="2014177"/>
            <a:ext cx="9051031" cy="4226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796" y="1894703"/>
            <a:ext cx="4499988" cy="452842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00" name="Google Shape;200;p1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834790" y="2274195"/>
            <a:ext cx="4730629" cy="389751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grpSp>
        <p:nvGrpSpPr>
          <p:cNvPr id="201" name="Google Shape;201;p19"/>
          <p:cNvGrpSpPr/>
          <p:nvPr/>
        </p:nvGrpSpPr>
        <p:grpSpPr>
          <a:xfrm>
            <a:off x="1070615" y="3945603"/>
            <a:ext cx="7488589" cy="2453656"/>
            <a:chOff x="1070615" y="3945603"/>
            <a:chExt cx="7488589" cy="2453656"/>
          </a:xfrm>
        </p:grpSpPr>
        <p:grpSp>
          <p:nvGrpSpPr>
            <p:cNvPr id="202" name="Google Shape;202;p19"/>
            <p:cNvGrpSpPr/>
            <p:nvPr/>
          </p:nvGrpSpPr>
          <p:grpSpPr>
            <a:xfrm>
              <a:off x="1070615" y="3945603"/>
              <a:ext cx="7488589" cy="2453656"/>
              <a:chOff x="-1956766" y="2898927"/>
              <a:chExt cx="9144000" cy="2625725"/>
            </a:xfrm>
          </p:grpSpPr>
          <p:pic>
            <p:nvPicPr>
              <p:cNvPr id="203" name="Google Shape;203;p19" descr="https://analyticsprofile.com/wp-content/uploads/2019/06/popularity-or-demand-1024x294.jpg"/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>
                <a:off x="-1956766" y="2898927"/>
                <a:ext cx="9144000" cy="2625725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pic>
          <p:pic>
            <p:nvPicPr>
              <p:cNvPr id="204" name="Google Shape;204;p19"/>
              <p:cNvPicPr preferRelativeResize="0"/>
              <p:nvPr/>
            </p:nvPicPr>
            <p:blipFill rotWithShape="1">
              <a:blip r:embed="rId7">
                <a:alphaModFix/>
              </a:blip>
              <a:srcRect/>
              <a:stretch/>
            </p:blipFill>
            <p:spPr>
              <a:xfrm>
                <a:off x="3786555" y="3155138"/>
                <a:ext cx="1774090" cy="1054699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pic>
        </p:grpSp>
        <p:sp>
          <p:nvSpPr>
            <p:cNvPr id="205" name="Google Shape;205;p19"/>
            <p:cNvSpPr txBox="1"/>
            <p:nvPr/>
          </p:nvSpPr>
          <p:spPr>
            <a:xfrm>
              <a:off x="1070615" y="6047715"/>
              <a:ext cx="7444735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Image Source –  </a:t>
              </a:r>
              <a:r>
                <a:rPr lang="en-US" sz="1200" b="0" i="0" u="sng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hlinkClick r:id="rId8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Google</a:t>
              </a:r>
              <a:r>
                <a:rPr lang="en-US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 Trends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6" name="Google Shape;206;p19"/>
          <p:cNvSpPr/>
          <p:nvPr/>
        </p:nvSpPr>
        <p:spPr>
          <a:xfrm>
            <a:off x="406364" y="1284367"/>
            <a:ext cx="570706" cy="570706"/>
          </a:xfrm>
          <a:prstGeom prst="ellipse">
            <a:avLst/>
          </a:prstGeom>
          <a:solidFill>
            <a:srgbClr val="B7CCE4"/>
          </a:solidFill>
          <a:ln w="57150" cap="flat" cmpd="sng">
            <a:solidFill>
              <a:srgbClr val="006D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7" name="Google Shape;207;p19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12062" y="1394183"/>
            <a:ext cx="346458" cy="34645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8" name="Google Shape;208;p19"/>
          <p:cNvCxnSpPr/>
          <p:nvPr/>
        </p:nvCxnSpPr>
        <p:spPr>
          <a:xfrm rot="10800000" flipH="1">
            <a:off x="-37" y="1569720"/>
            <a:ext cx="406401" cy="3437"/>
          </a:xfrm>
          <a:prstGeom prst="straightConnector1">
            <a:avLst/>
          </a:prstGeom>
          <a:noFill/>
          <a:ln w="57150" cap="flat" cmpd="sng">
            <a:solidFill>
              <a:srgbClr val="006DA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9" name="Google Shape;209;p19"/>
          <p:cNvSpPr txBox="1"/>
          <p:nvPr/>
        </p:nvSpPr>
        <p:spPr>
          <a:xfrm>
            <a:off x="1044392" y="1198152"/>
            <a:ext cx="4584605" cy="763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¿Por qué Python?</a:t>
            </a:r>
            <a:endParaRPr sz="2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0"/>
          <p:cNvSpPr txBox="1">
            <a:spLocks noGrp="1"/>
          </p:cNvSpPr>
          <p:nvPr>
            <p:ph type="body" idx="1"/>
          </p:nvPr>
        </p:nvSpPr>
        <p:spPr>
          <a:xfrm>
            <a:off x="628650" y="2237517"/>
            <a:ext cx="7886700" cy="4118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/>
              <a:t>Herramienta para crear, testear y debugar un código en Python</a:t>
            </a:r>
            <a:endParaRPr/>
          </a:p>
        </p:txBody>
      </p:sp>
      <p:sp>
        <p:nvSpPr>
          <p:cNvPr id="215" name="Google Shape;215;p20"/>
          <p:cNvSpPr txBox="1">
            <a:spLocks noGrp="1"/>
          </p:cNvSpPr>
          <p:nvPr>
            <p:ph type="sldNum" idx="4294967295"/>
          </p:nvPr>
        </p:nvSpPr>
        <p:spPr>
          <a:xfrm>
            <a:off x="708660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pic>
        <p:nvPicPr>
          <p:cNvPr id="216" name="Google Shape;216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7368" y="3466600"/>
            <a:ext cx="8669263" cy="2993395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0"/>
          <p:cNvSpPr/>
          <p:nvPr/>
        </p:nvSpPr>
        <p:spPr>
          <a:xfrm>
            <a:off x="406364" y="1284367"/>
            <a:ext cx="570706" cy="570706"/>
          </a:xfrm>
          <a:prstGeom prst="ellipse">
            <a:avLst/>
          </a:prstGeom>
          <a:solidFill>
            <a:srgbClr val="B7CCE4"/>
          </a:solidFill>
          <a:ln w="57150" cap="flat" cmpd="sng">
            <a:solidFill>
              <a:srgbClr val="006D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8" name="Google Shape;218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2062" y="1394183"/>
            <a:ext cx="346458" cy="34645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9" name="Google Shape;219;p20"/>
          <p:cNvCxnSpPr/>
          <p:nvPr/>
        </p:nvCxnSpPr>
        <p:spPr>
          <a:xfrm rot="10800000" flipH="1">
            <a:off x="-37" y="1569720"/>
            <a:ext cx="406401" cy="3437"/>
          </a:xfrm>
          <a:prstGeom prst="straightConnector1">
            <a:avLst/>
          </a:prstGeom>
          <a:noFill/>
          <a:ln w="57150" cap="flat" cmpd="sng">
            <a:solidFill>
              <a:srgbClr val="006DA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0" name="Google Shape;220;p20"/>
          <p:cNvSpPr txBox="1"/>
          <p:nvPr/>
        </p:nvSpPr>
        <p:spPr>
          <a:xfrm>
            <a:off x="1044392" y="1198152"/>
            <a:ext cx="4584605" cy="763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IDEs</a:t>
            </a:r>
            <a:endParaRPr sz="2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1"/>
          <p:cNvSpPr txBox="1">
            <a:spLocks noGrp="1"/>
          </p:cNvSpPr>
          <p:nvPr>
            <p:ph type="body" idx="1"/>
          </p:nvPr>
        </p:nvSpPr>
        <p:spPr>
          <a:xfrm>
            <a:off x="628650" y="2001237"/>
            <a:ext cx="7886700" cy="1555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/>
              <a:t>La creación de enviroments en Anaconda es útil para organizar las librerías instaladas. </a:t>
            </a:r>
            <a:endParaRPr>
              <a:highlight>
                <a:srgbClr val="FFFF00"/>
              </a:highlight>
            </a:endParaRPr>
          </a:p>
        </p:txBody>
      </p:sp>
      <p:sp>
        <p:nvSpPr>
          <p:cNvPr id="226" name="Google Shape;226;p21"/>
          <p:cNvSpPr txBox="1">
            <a:spLocks noGrp="1"/>
          </p:cNvSpPr>
          <p:nvPr>
            <p:ph type="sldNum" idx="4294967295"/>
          </p:nvPr>
        </p:nvSpPr>
        <p:spPr>
          <a:xfrm>
            <a:off x="708660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227" name="Google Shape;227;p21"/>
          <p:cNvSpPr/>
          <p:nvPr/>
        </p:nvSpPr>
        <p:spPr>
          <a:xfrm>
            <a:off x="406364" y="1284367"/>
            <a:ext cx="570706" cy="570706"/>
          </a:xfrm>
          <a:prstGeom prst="ellipse">
            <a:avLst/>
          </a:prstGeom>
          <a:solidFill>
            <a:srgbClr val="B7CCE4"/>
          </a:solidFill>
          <a:ln w="57150" cap="flat" cmpd="sng">
            <a:solidFill>
              <a:srgbClr val="006D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8" name="Google Shape;228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2062" y="1394183"/>
            <a:ext cx="346458" cy="34645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9" name="Google Shape;229;p21"/>
          <p:cNvCxnSpPr/>
          <p:nvPr/>
        </p:nvCxnSpPr>
        <p:spPr>
          <a:xfrm rot="10800000" flipH="1">
            <a:off x="-37" y="1569720"/>
            <a:ext cx="406401" cy="3437"/>
          </a:xfrm>
          <a:prstGeom prst="straightConnector1">
            <a:avLst/>
          </a:prstGeom>
          <a:noFill/>
          <a:ln w="57150" cap="flat" cmpd="sng">
            <a:solidFill>
              <a:srgbClr val="006DA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0" name="Google Shape;230;p21"/>
          <p:cNvSpPr txBox="1"/>
          <p:nvPr/>
        </p:nvSpPr>
        <p:spPr>
          <a:xfrm>
            <a:off x="1044392" y="1198152"/>
            <a:ext cx="4584605" cy="763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Environments</a:t>
            </a:r>
            <a:endParaRPr/>
          </a:p>
        </p:txBody>
      </p:sp>
      <p:pic>
        <p:nvPicPr>
          <p:cNvPr id="231" name="Google Shape;231;p21" descr="Creating an Anaconda environment - wiki.math.ntnu.no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60463" y="2779179"/>
            <a:ext cx="4339926" cy="37031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2"/>
          <p:cNvSpPr txBox="1">
            <a:spLocks noGrp="1"/>
          </p:cNvSpPr>
          <p:nvPr>
            <p:ph type="body" idx="1"/>
          </p:nvPr>
        </p:nvSpPr>
        <p:spPr>
          <a:xfrm>
            <a:off x="977070" y="1954455"/>
            <a:ext cx="7886700" cy="4391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Calibri"/>
              <a:buNone/>
            </a:pPr>
            <a:r>
              <a:rPr lang="en-US" dirty="0" err="1">
                <a:solidFill>
                  <a:schemeClr val="dk1"/>
                </a:solidFill>
              </a:rPr>
              <a:t>En</a:t>
            </a:r>
            <a:r>
              <a:rPr lang="en-US" dirty="0">
                <a:solidFill>
                  <a:schemeClr val="dk1"/>
                </a:solidFill>
              </a:rPr>
              <a:t> Windows:</a:t>
            </a:r>
            <a:endParaRPr dirty="0"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u="sng" dirty="0">
                <a:solidFill>
                  <a:schemeClr val="hlink"/>
                </a:solidFill>
                <a:hlinkClick r:id="rId3"/>
              </a:rPr>
              <a:t>www.python.org/downloads</a:t>
            </a:r>
            <a:endParaRPr dirty="0"/>
          </a:p>
        </p:txBody>
      </p:sp>
      <p:sp>
        <p:nvSpPr>
          <p:cNvPr id="237" name="Google Shape;237;p22"/>
          <p:cNvSpPr txBox="1">
            <a:spLocks noGrp="1"/>
          </p:cNvSpPr>
          <p:nvPr>
            <p:ph type="sldNum" idx="4294967295"/>
          </p:nvPr>
        </p:nvSpPr>
        <p:spPr>
          <a:xfrm>
            <a:off x="708660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239" name="Google Shape;239;p22"/>
          <p:cNvSpPr/>
          <p:nvPr/>
        </p:nvSpPr>
        <p:spPr>
          <a:xfrm>
            <a:off x="406364" y="1284367"/>
            <a:ext cx="570706" cy="570706"/>
          </a:xfrm>
          <a:prstGeom prst="ellipse">
            <a:avLst/>
          </a:prstGeom>
          <a:solidFill>
            <a:srgbClr val="B7CCE4"/>
          </a:solidFill>
          <a:ln w="57150" cap="flat" cmpd="sng">
            <a:solidFill>
              <a:srgbClr val="006D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0" name="Google Shape;240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2062" y="1394183"/>
            <a:ext cx="346458" cy="34645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1" name="Google Shape;241;p22"/>
          <p:cNvCxnSpPr/>
          <p:nvPr/>
        </p:nvCxnSpPr>
        <p:spPr>
          <a:xfrm rot="10800000" flipH="1">
            <a:off x="-37" y="1569720"/>
            <a:ext cx="406401" cy="3437"/>
          </a:xfrm>
          <a:prstGeom prst="straightConnector1">
            <a:avLst/>
          </a:prstGeom>
          <a:noFill/>
          <a:ln w="57150" cap="flat" cmpd="sng">
            <a:solidFill>
              <a:srgbClr val="006DA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2" name="Google Shape;242;p22"/>
          <p:cNvSpPr txBox="1"/>
          <p:nvPr/>
        </p:nvSpPr>
        <p:spPr>
          <a:xfrm>
            <a:off x="1044392" y="1198152"/>
            <a:ext cx="4584605" cy="763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Instalar Python</a:t>
            </a:r>
            <a:endParaRPr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485" y="2946360"/>
            <a:ext cx="5684115" cy="349923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23" descr="What is Git and GitHub? And how to use GitHub? - DEV Community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55306" y="4038488"/>
            <a:ext cx="3613355" cy="2032512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23"/>
          <p:cNvSpPr txBox="1">
            <a:spLocks noGrp="1"/>
          </p:cNvSpPr>
          <p:nvPr>
            <p:ph type="sldNum" idx="4294967295"/>
          </p:nvPr>
        </p:nvSpPr>
        <p:spPr>
          <a:xfrm>
            <a:off x="708660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249" name="Google Shape;249;p23"/>
          <p:cNvSpPr/>
          <p:nvPr/>
        </p:nvSpPr>
        <p:spPr>
          <a:xfrm>
            <a:off x="1375682" y="3291473"/>
            <a:ext cx="643958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sng" strike="noStrik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https://github.com/marcjene/Mecatronica4.0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23"/>
          <p:cNvSpPr/>
          <p:nvPr/>
        </p:nvSpPr>
        <p:spPr>
          <a:xfrm>
            <a:off x="406364" y="1284367"/>
            <a:ext cx="570706" cy="570706"/>
          </a:xfrm>
          <a:prstGeom prst="ellipse">
            <a:avLst/>
          </a:prstGeom>
          <a:solidFill>
            <a:srgbClr val="B7CCE4"/>
          </a:solidFill>
          <a:ln w="57150" cap="flat" cmpd="sng">
            <a:solidFill>
              <a:srgbClr val="006D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1" name="Google Shape;251;p2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12062" y="1394183"/>
            <a:ext cx="346458" cy="34645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2" name="Google Shape;252;p23"/>
          <p:cNvCxnSpPr/>
          <p:nvPr/>
        </p:nvCxnSpPr>
        <p:spPr>
          <a:xfrm rot="10800000" flipH="1">
            <a:off x="-37" y="1569720"/>
            <a:ext cx="406401" cy="3437"/>
          </a:xfrm>
          <a:prstGeom prst="straightConnector1">
            <a:avLst/>
          </a:prstGeom>
          <a:noFill/>
          <a:ln w="57150" cap="flat" cmpd="sng">
            <a:solidFill>
              <a:srgbClr val="006DA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3" name="Google Shape;253;p23"/>
          <p:cNvSpPr txBox="1"/>
          <p:nvPr/>
        </p:nvSpPr>
        <p:spPr>
          <a:xfrm>
            <a:off x="1044392" y="1198152"/>
            <a:ext cx="7886700" cy="109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Repositorio de GitHub del Módulo Big Data y Machine Learning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9"/>
          <p:cNvSpPr txBox="1">
            <a:spLocks noGrp="1"/>
          </p:cNvSpPr>
          <p:nvPr>
            <p:ph type="body" idx="1"/>
          </p:nvPr>
        </p:nvSpPr>
        <p:spPr>
          <a:xfrm>
            <a:off x="628650" y="2237517"/>
            <a:ext cx="7886700" cy="4118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594" lvl="0" indent="-22859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•"/>
            </a:pPr>
            <a:r>
              <a:rPr lang="en-US" u="sng" dirty="0">
                <a:solidFill>
                  <a:schemeClr val="hlink"/>
                </a:solidFill>
                <a:hlinkClick r:id="rId3"/>
              </a:rPr>
              <a:t>http://python.org</a:t>
            </a:r>
            <a:endParaRPr dirty="0"/>
          </a:p>
          <a:p>
            <a:pPr marL="228594" lvl="0" indent="-22859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 u="sng" dirty="0">
                <a:solidFill>
                  <a:schemeClr val="hlink"/>
                </a:solidFill>
                <a:hlinkClick r:id="rId4"/>
              </a:rPr>
              <a:t>www.kaggle.com/learn/python</a:t>
            </a:r>
            <a:endParaRPr u="sng" dirty="0">
              <a:solidFill>
                <a:schemeClr val="hlink"/>
              </a:solidFill>
            </a:endParaRPr>
          </a:p>
          <a:p>
            <a:pPr marL="228594" lvl="0" indent="-22859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•"/>
            </a:pPr>
            <a:r>
              <a:rPr lang="en-US" u="sng" dirty="0">
                <a:solidFill>
                  <a:schemeClr val="hlink"/>
                </a:solidFill>
                <a:hlinkClick r:id="rId5"/>
              </a:rPr>
              <a:t>www.learnpython.org</a:t>
            </a:r>
            <a:endParaRPr lang="en-US" u="sng" dirty="0">
              <a:solidFill>
                <a:schemeClr val="hlink"/>
              </a:solidFill>
            </a:endParaRPr>
          </a:p>
          <a:p>
            <a:pPr marL="228594" lvl="0" indent="-228594">
              <a:spcBef>
                <a:spcPts val="0"/>
              </a:spcBef>
              <a:buSzPts val="2800"/>
            </a:pPr>
            <a:r>
              <a:rPr lang="es-ES" dirty="0">
                <a:hlinkClick r:id="rId6"/>
              </a:rPr>
              <a:t>https://practice.geeksforgeeks.org/courses/Python-Foundation</a:t>
            </a:r>
            <a:endParaRPr lang="es-ES" dirty="0"/>
          </a:p>
          <a:p>
            <a:pPr marL="0" lvl="0" indent="0">
              <a:spcBef>
                <a:spcPts val="0"/>
              </a:spcBef>
              <a:buSzPts val="2800"/>
              <a:buNone/>
            </a:pPr>
            <a:endParaRPr dirty="0"/>
          </a:p>
          <a:p>
            <a:pPr marL="228594" lvl="0" indent="-5079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None/>
            </a:pPr>
            <a:endParaRPr dirty="0"/>
          </a:p>
        </p:txBody>
      </p:sp>
      <p:sp>
        <p:nvSpPr>
          <p:cNvPr id="259" name="Google Shape;259;p9"/>
          <p:cNvSpPr txBox="1"/>
          <p:nvPr/>
        </p:nvSpPr>
        <p:spPr>
          <a:xfrm>
            <a:off x="1080252" y="1324121"/>
            <a:ext cx="4751588" cy="561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saber más…</a:t>
            </a:r>
            <a:endParaRPr sz="2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9"/>
          <p:cNvSpPr/>
          <p:nvPr/>
        </p:nvSpPr>
        <p:spPr>
          <a:xfrm>
            <a:off x="406364" y="1284367"/>
            <a:ext cx="570706" cy="570706"/>
          </a:xfrm>
          <a:prstGeom prst="ellipse">
            <a:avLst/>
          </a:prstGeom>
          <a:solidFill>
            <a:srgbClr val="B7CCE4"/>
          </a:solidFill>
          <a:ln w="57150" cap="flat" cmpd="sng">
            <a:solidFill>
              <a:srgbClr val="006D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1" name="Google Shape;261;p9"/>
          <p:cNvCxnSpPr/>
          <p:nvPr/>
        </p:nvCxnSpPr>
        <p:spPr>
          <a:xfrm rot="10800000" flipH="1">
            <a:off x="-37" y="1589270"/>
            <a:ext cx="406401" cy="3437"/>
          </a:xfrm>
          <a:prstGeom prst="straightConnector1">
            <a:avLst/>
          </a:prstGeom>
          <a:noFill/>
          <a:ln w="57150" cap="flat" cmpd="sng">
            <a:solidFill>
              <a:srgbClr val="006DA5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62" name="Google Shape;262;p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03971" y="1372199"/>
            <a:ext cx="401157" cy="401157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9"/>
          <p:cNvSpPr txBox="1"/>
          <p:nvPr/>
        </p:nvSpPr>
        <p:spPr>
          <a:xfrm>
            <a:off x="6844146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sz="1200" b="0" i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0" name="Picture 2" descr="What are some popular memes on Python? - Quora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3424280"/>
            <a:ext cx="3887905" cy="293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oes Your Python Bite? No but It Can Hurt You in Other Ways Indentation ...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6909" y="3414205"/>
            <a:ext cx="2553855" cy="283477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7"/>
          <p:cNvSpPr txBox="1"/>
          <p:nvPr/>
        </p:nvSpPr>
        <p:spPr>
          <a:xfrm>
            <a:off x="269223" y="699314"/>
            <a:ext cx="1966595" cy="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MECATRÓNICA 4.0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7"/>
          <p:cNvSpPr txBox="1"/>
          <p:nvPr/>
        </p:nvSpPr>
        <p:spPr>
          <a:xfrm>
            <a:off x="6791200" y="192470"/>
            <a:ext cx="2101850" cy="238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Digitalización en la Industria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7"/>
          <p:cNvSpPr txBox="1"/>
          <p:nvPr/>
        </p:nvSpPr>
        <p:spPr>
          <a:xfrm>
            <a:off x="6803900" y="619190"/>
            <a:ext cx="2105025" cy="238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Big Data y Machine Learning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3" name="Google Shape;93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5595" y="2688821"/>
            <a:ext cx="545456" cy="545456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7"/>
          <p:cNvSpPr txBox="1"/>
          <p:nvPr/>
        </p:nvSpPr>
        <p:spPr>
          <a:xfrm>
            <a:off x="796640" y="1156867"/>
            <a:ext cx="7917815" cy="4770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366395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Información Personal</a:t>
            </a:r>
            <a:endParaRPr sz="4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21310" marR="0" lvl="0" indent="-309244" algn="l" rtl="0">
              <a:lnSpc>
                <a:spcPct val="100000"/>
              </a:lnSpc>
              <a:spcBef>
                <a:spcPts val="295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0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Nombre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Alejandro Hernández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Matheus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None/>
            </a:pPr>
            <a:endParaRPr sz="2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59789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https://www.linkedin.com/in/alejandro-hernandez-matheus/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21310" marR="0" lvl="0" indent="-309244" algn="l" rtl="0">
              <a:lnSpc>
                <a:spcPct val="100000"/>
              </a:lnSpc>
              <a:spcBef>
                <a:spcPts val="4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Centro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CITCEA-UPC (ETSEIB)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21310" marR="0" lvl="0" indent="-309244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Email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sz="2000" dirty="0">
                <a:solidFill>
                  <a:srgbClr val="0563C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u="sng" dirty="0">
                <a:solidFill>
                  <a:srgbClr val="0563C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alejandro.hernandez.matheus@upc.edu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21310" marR="0" lvl="0" indent="-309244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Oficina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23.08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Edificio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G, ETSEIB –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Departamento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Ingeniería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Eléctrica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21310" marR="5080" lvl="0" indent="-309244" algn="just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Campos de </a:t>
            </a:r>
            <a:r>
              <a:rPr lang="en-US" sz="20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investigación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Congestiones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sistemas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potencia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comunidades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energéticas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locales,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optimización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demanda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flexibilidad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Aplicaciones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machine learning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redes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eléctricas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5" name="Google Shape;95;p7"/>
          <p:cNvGrpSpPr/>
          <p:nvPr/>
        </p:nvGrpSpPr>
        <p:grpSpPr>
          <a:xfrm>
            <a:off x="7249737" y="1308037"/>
            <a:ext cx="1133475" cy="1026160"/>
            <a:chOff x="7249737" y="1308037"/>
            <a:chExt cx="1133475" cy="1026160"/>
          </a:xfrm>
        </p:grpSpPr>
        <p:pic>
          <p:nvPicPr>
            <p:cNvPr id="96" name="Google Shape;96;p7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7254499" y="1312800"/>
              <a:ext cx="1123499" cy="10160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7" name="Google Shape;97;p7"/>
            <p:cNvSpPr/>
            <p:nvPr/>
          </p:nvSpPr>
          <p:spPr>
            <a:xfrm>
              <a:off x="7249737" y="1308037"/>
              <a:ext cx="1133475" cy="1026160"/>
            </a:xfrm>
            <a:custGeom>
              <a:avLst/>
              <a:gdLst/>
              <a:ahLst/>
              <a:cxnLst/>
              <a:rect l="l" t="t" r="r" b="b"/>
              <a:pathLst>
                <a:path w="1133475" h="1026160" extrusionOk="0">
                  <a:moveTo>
                    <a:pt x="0" y="512812"/>
                  </a:moveTo>
                  <a:lnTo>
                    <a:pt x="2315" y="466136"/>
                  </a:lnTo>
                  <a:lnTo>
                    <a:pt x="9127" y="420633"/>
                  </a:lnTo>
                  <a:lnTo>
                    <a:pt x="20236" y="376486"/>
                  </a:lnTo>
                  <a:lnTo>
                    <a:pt x="35442" y="333875"/>
                  </a:lnTo>
                  <a:lnTo>
                    <a:pt x="54545" y="292981"/>
                  </a:lnTo>
                  <a:lnTo>
                    <a:pt x="77345" y="253986"/>
                  </a:lnTo>
                  <a:lnTo>
                    <a:pt x="103642" y="217069"/>
                  </a:lnTo>
                  <a:lnTo>
                    <a:pt x="133236" y="182413"/>
                  </a:lnTo>
                  <a:lnTo>
                    <a:pt x="165927" y="150199"/>
                  </a:lnTo>
                  <a:lnTo>
                    <a:pt x="201515" y="120607"/>
                  </a:lnTo>
                  <a:lnTo>
                    <a:pt x="239800" y="93818"/>
                  </a:lnTo>
                  <a:lnTo>
                    <a:pt x="280582" y="70013"/>
                  </a:lnTo>
                  <a:lnTo>
                    <a:pt x="323661" y="49375"/>
                  </a:lnTo>
                  <a:lnTo>
                    <a:pt x="368837" y="32082"/>
                  </a:lnTo>
                  <a:lnTo>
                    <a:pt x="415910" y="18318"/>
                  </a:lnTo>
                  <a:lnTo>
                    <a:pt x="464681" y="8262"/>
                  </a:lnTo>
                  <a:lnTo>
                    <a:pt x="514948" y="2095"/>
                  </a:lnTo>
                  <a:lnTo>
                    <a:pt x="566512" y="0"/>
                  </a:lnTo>
                  <a:lnTo>
                    <a:pt x="618076" y="2095"/>
                  </a:lnTo>
                  <a:lnTo>
                    <a:pt x="668343" y="8262"/>
                  </a:lnTo>
                  <a:lnTo>
                    <a:pt x="717114" y="18318"/>
                  </a:lnTo>
                  <a:lnTo>
                    <a:pt x="764187" y="32082"/>
                  </a:lnTo>
                  <a:lnTo>
                    <a:pt x="809363" y="49375"/>
                  </a:lnTo>
                  <a:lnTo>
                    <a:pt x="852442" y="70013"/>
                  </a:lnTo>
                  <a:lnTo>
                    <a:pt x="893224" y="93818"/>
                  </a:lnTo>
                  <a:lnTo>
                    <a:pt x="931509" y="120607"/>
                  </a:lnTo>
                  <a:lnTo>
                    <a:pt x="967097" y="150199"/>
                  </a:lnTo>
                  <a:lnTo>
                    <a:pt x="999788" y="182413"/>
                  </a:lnTo>
                  <a:lnTo>
                    <a:pt x="1029382" y="217069"/>
                  </a:lnTo>
                  <a:lnTo>
                    <a:pt x="1055679" y="253986"/>
                  </a:lnTo>
                  <a:lnTo>
                    <a:pt x="1078479" y="292981"/>
                  </a:lnTo>
                  <a:lnTo>
                    <a:pt x="1097582" y="333875"/>
                  </a:lnTo>
                  <a:lnTo>
                    <a:pt x="1112788" y="376486"/>
                  </a:lnTo>
                  <a:lnTo>
                    <a:pt x="1123897" y="420633"/>
                  </a:lnTo>
                  <a:lnTo>
                    <a:pt x="1130709" y="466136"/>
                  </a:lnTo>
                  <a:lnTo>
                    <a:pt x="1133024" y="512812"/>
                  </a:lnTo>
                  <a:lnTo>
                    <a:pt x="1130709" y="559488"/>
                  </a:lnTo>
                  <a:lnTo>
                    <a:pt x="1123897" y="604991"/>
                  </a:lnTo>
                  <a:lnTo>
                    <a:pt x="1112788" y="649138"/>
                  </a:lnTo>
                  <a:lnTo>
                    <a:pt x="1097582" y="691749"/>
                  </a:lnTo>
                  <a:lnTo>
                    <a:pt x="1078479" y="732643"/>
                  </a:lnTo>
                  <a:lnTo>
                    <a:pt x="1055679" y="771638"/>
                  </a:lnTo>
                  <a:lnTo>
                    <a:pt x="1029382" y="808555"/>
                  </a:lnTo>
                  <a:lnTo>
                    <a:pt x="999788" y="843211"/>
                  </a:lnTo>
                  <a:lnTo>
                    <a:pt x="967097" y="875425"/>
                  </a:lnTo>
                  <a:lnTo>
                    <a:pt x="931509" y="905017"/>
                  </a:lnTo>
                  <a:lnTo>
                    <a:pt x="893224" y="931806"/>
                  </a:lnTo>
                  <a:lnTo>
                    <a:pt x="852442" y="955611"/>
                  </a:lnTo>
                  <a:lnTo>
                    <a:pt x="809363" y="976249"/>
                  </a:lnTo>
                  <a:lnTo>
                    <a:pt x="764187" y="993542"/>
                  </a:lnTo>
                  <a:lnTo>
                    <a:pt x="717114" y="1007306"/>
                  </a:lnTo>
                  <a:lnTo>
                    <a:pt x="668343" y="1017362"/>
                  </a:lnTo>
                  <a:lnTo>
                    <a:pt x="618076" y="1023529"/>
                  </a:lnTo>
                  <a:lnTo>
                    <a:pt x="566512" y="1025624"/>
                  </a:lnTo>
                  <a:lnTo>
                    <a:pt x="514948" y="1023529"/>
                  </a:lnTo>
                  <a:lnTo>
                    <a:pt x="464681" y="1017362"/>
                  </a:lnTo>
                  <a:lnTo>
                    <a:pt x="415910" y="1007306"/>
                  </a:lnTo>
                  <a:lnTo>
                    <a:pt x="368837" y="993542"/>
                  </a:lnTo>
                  <a:lnTo>
                    <a:pt x="323661" y="976249"/>
                  </a:lnTo>
                  <a:lnTo>
                    <a:pt x="280582" y="955611"/>
                  </a:lnTo>
                  <a:lnTo>
                    <a:pt x="239800" y="931806"/>
                  </a:lnTo>
                  <a:lnTo>
                    <a:pt x="201515" y="905017"/>
                  </a:lnTo>
                  <a:lnTo>
                    <a:pt x="165927" y="875425"/>
                  </a:lnTo>
                  <a:lnTo>
                    <a:pt x="133236" y="843211"/>
                  </a:lnTo>
                  <a:lnTo>
                    <a:pt x="103642" y="808555"/>
                  </a:lnTo>
                  <a:lnTo>
                    <a:pt x="77345" y="771638"/>
                  </a:lnTo>
                  <a:lnTo>
                    <a:pt x="54545" y="732643"/>
                  </a:lnTo>
                  <a:lnTo>
                    <a:pt x="35442" y="691749"/>
                  </a:lnTo>
                  <a:lnTo>
                    <a:pt x="20236" y="649138"/>
                  </a:lnTo>
                  <a:lnTo>
                    <a:pt x="9127" y="604991"/>
                  </a:lnTo>
                  <a:lnTo>
                    <a:pt x="2315" y="559488"/>
                  </a:lnTo>
                  <a:lnTo>
                    <a:pt x="0" y="512812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8" name="Google Shape;98;p7"/>
          <p:cNvSpPr txBox="1">
            <a:spLocks noGrp="1"/>
          </p:cNvSpPr>
          <p:nvPr>
            <p:ph type="sldNum" idx="12"/>
          </p:nvPr>
        </p:nvSpPr>
        <p:spPr>
          <a:xfrm>
            <a:off x="8314283" y="6466781"/>
            <a:ext cx="153670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8"/>
          <p:cNvSpPr txBox="1"/>
          <p:nvPr/>
        </p:nvSpPr>
        <p:spPr>
          <a:xfrm>
            <a:off x="269223" y="699314"/>
            <a:ext cx="1966595" cy="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MECATRÓNICA 4.0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8"/>
          <p:cNvSpPr txBox="1"/>
          <p:nvPr/>
        </p:nvSpPr>
        <p:spPr>
          <a:xfrm>
            <a:off x="6791200" y="192470"/>
            <a:ext cx="2101850" cy="238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Digitalización en la Industria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8"/>
          <p:cNvSpPr txBox="1"/>
          <p:nvPr/>
        </p:nvSpPr>
        <p:spPr>
          <a:xfrm>
            <a:off x="6803900" y="619190"/>
            <a:ext cx="2105025" cy="238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Big Data y Machine Learning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6" name="Google Shape;106;p8"/>
          <p:cNvGrpSpPr/>
          <p:nvPr/>
        </p:nvGrpSpPr>
        <p:grpSpPr>
          <a:xfrm>
            <a:off x="7173175" y="1209500"/>
            <a:ext cx="1194300" cy="1194300"/>
            <a:chOff x="7173175" y="1209500"/>
            <a:chExt cx="1194300" cy="1194300"/>
          </a:xfrm>
        </p:grpSpPr>
        <p:pic>
          <p:nvPicPr>
            <p:cNvPr id="107" name="Google Shape;107;p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173175" y="1209500"/>
              <a:ext cx="1194300" cy="1194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8" name="Google Shape;108;p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230325" y="1247600"/>
              <a:ext cx="1079999" cy="10799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9" name="Google Shape;109;p8"/>
          <p:cNvSpPr txBox="1"/>
          <p:nvPr/>
        </p:nvSpPr>
        <p:spPr>
          <a:xfrm>
            <a:off x="730926" y="2163311"/>
            <a:ext cx="7706995" cy="37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321310" marR="0" lvl="0" indent="-3092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0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Nombre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Antonio Emmanuel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Saldaña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González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61694" marR="0" lvl="0" indent="0" algn="l" rtl="0">
              <a:lnSpc>
                <a:spcPct val="100000"/>
              </a:lnSpc>
              <a:spcBef>
                <a:spcPts val="1275"/>
              </a:spcBef>
              <a:spcAft>
                <a:spcPts val="0"/>
              </a:spcAft>
              <a:buNone/>
            </a:pPr>
            <a:r>
              <a:rPr lang="en-US" sz="18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https://www.linkedin.com/in/antonio-salda%C3%B1a-070b79197/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endParaRPr sz="1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21310" marR="0" lvl="0" indent="-3092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Centro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CITCEA-UPC (ETSEIB)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21310" marR="0" lvl="0" indent="-309244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Email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sz="2000" dirty="0">
                <a:solidFill>
                  <a:srgbClr val="0563C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u="sng" dirty="0">
                <a:solidFill>
                  <a:srgbClr val="0563C1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antonio.emmanuel.saldana@upc.edu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21310" marR="0" lvl="0" indent="-309244" algn="just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Oficina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23.27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Edificio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G, ETSEIB –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Departamento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Ingeniería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Eléctrica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21310" marR="5080" lvl="0" indent="-309244" algn="just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Campos de </a:t>
            </a:r>
            <a:r>
              <a:rPr lang="en-US" sz="20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investigación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Planificación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redes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activas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distribución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Gestión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la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flexibilidad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energética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Inteligencia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artificial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aplicada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sistemas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energéticos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calidad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energía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0" name="Google Shape;110;p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00320" y="2562234"/>
            <a:ext cx="467880" cy="470304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8"/>
          <p:cNvSpPr txBox="1"/>
          <p:nvPr/>
        </p:nvSpPr>
        <p:spPr>
          <a:xfrm>
            <a:off x="2073245" y="1138661"/>
            <a:ext cx="4884870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Información Personal</a:t>
            </a:r>
            <a:endParaRPr sz="4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2" name="Google Shape;112;p8"/>
          <p:cNvGrpSpPr/>
          <p:nvPr/>
        </p:nvGrpSpPr>
        <p:grpSpPr>
          <a:xfrm>
            <a:off x="7163661" y="1200416"/>
            <a:ext cx="1213350" cy="1212450"/>
            <a:chOff x="7163661" y="1200416"/>
            <a:chExt cx="1213350" cy="1212450"/>
          </a:xfrm>
        </p:grpSpPr>
        <p:pic>
          <p:nvPicPr>
            <p:cNvPr id="113" name="Google Shape;113;p8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7163661" y="1200416"/>
              <a:ext cx="1213350" cy="12124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4" name="Google Shape;114;p8"/>
            <p:cNvSpPr/>
            <p:nvPr/>
          </p:nvSpPr>
          <p:spPr>
            <a:xfrm>
              <a:off x="7225573" y="1243278"/>
              <a:ext cx="1089660" cy="1089025"/>
            </a:xfrm>
            <a:custGeom>
              <a:avLst/>
              <a:gdLst/>
              <a:ahLst/>
              <a:cxnLst/>
              <a:rect l="l" t="t" r="r" b="b"/>
              <a:pathLst>
                <a:path w="1089659" h="1089025" extrusionOk="0">
                  <a:moveTo>
                    <a:pt x="0" y="544312"/>
                  </a:moveTo>
                  <a:lnTo>
                    <a:pt x="1999" y="497347"/>
                  </a:lnTo>
                  <a:lnTo>
                    <a:pt x="7889" y="451491"/>
                  </a:lnTo>
                  <a:lnTo>
                    <a:pt x="17505" y="406907"/>
                  </a:lnTo>
                  <a:lnTo>
                    <a:pt x="30685" y="363760"/>
                  </a:lnTo>
                  <a:lnTo>
                    <a:pt x="47264" y="322213"/>
                  </a:lnTo>
                  <a:lnTo>
                    <a:pt x="67080" y="282429"/>
                  </a:lnTo>
                  <a:lnTo>
                    <a:pt x="89967" y="244570"/>
                  </a:lnTo>
                  <a:lnTo>
                    <a:pt x="115764" y="208802"/>
                  </a:lnTo>
                  <a:lnTo>
                    <a:pt x="144307" y="175287"/>
                  </a:lnTo>
                  <a:lnTo>
                    <a:pt x="175432" y="144188"/>
                  </a:lnTo>
                  <a:lnTo>
                    <a:pt x="208975" y="115669"/>
                  </a:lnTo>
                  <a:lnTo>
                    <a:pt x="244773" y="89893"/>
                  </a:lnTo>
                  <a:lnTo>
                    <a:pt x="282662" y="67024"/>
                  </a:lnTo>
                  <a:lnTo>
                    <a:pt x="322479" y="47225"/>
                  </a:lnTo>
                  <a:lnTo>
                    <a:pt x="364061" y="30660"/>
                  </a:lnTo>
                  <a:lnTo>
                    <a:pt x="407244" y="17491"/>
                  </a:lnTo>
                  <a:lnTo>
                    <a:pt x="451864" y="7882"/>
                  </a:lnTo>
                  <a:lnTo>
                    <a:pt x="497758" y="1997"/>
                  </a:lnTo>
                  <a:lnTo>
                    <a:pt x="544762" y="0"/>
                  </a:lnTo>
                  <a:lnTo>
                    <a:pt x="592661" y="2106"/>
                  </a:lnTo>
                  <a:lnTo>
                    <a:pt x="639871" y="8357"/>
                  </a:lnTo>
                  <a:lnTo>
                    <a:pt x="686140" y="18648"/>
                  </a:lnTo>
                  <a:lnTo>
                    <a:pt x="731219" y="32875"/>
                  </a:lnTo>
                  <a:lnTo>
                    <a:pt x="774856" y="50935"/>
                  </a:lnTo>
                  <a:lnTo>
                    <a:pt x="816800" y="72724"/>
                  </a:lnTo>
                  <a:lnTo>
                    <a:pt x="856801" y="98138"/>
                  </a:lnTo>
                  <a:lnTo>
                    <a:pt x="894607" y="127073"/>
                  </a:lnTo>
                  <a:lnTo>
                    <a:pt x="929967" y="159425"/>
                  </a:lnTo>
                  <a:lnTo>
                    <a:pt x="962346" y="194756"/>
                  </a:lnTo>
                  <a:lnTo>
                    <a:pt x="991305" y="232531"/>
                  </a:lnTo>
                  <a:lnTo>
                    <a:pt x="1016740" y="272498"/>
                  </a:lnTo>
                  <a:lnTo>
                    <a:pt x="1038546" y="314408"/>
                  </a:lnTo>
                  <a:lnTo>
                    <a:pt x="1056621" y="358009"/>
                  </a:lnTo>
                  <a:lnTo>
                    <a:pt x="1070861" y="403050"/>
                  </a:lnTo>
                  <a:lnTo>
                    <a:pt x="1081160" y="449282"/>
                  </a:lnTo>
                  <a:lnTo>
                    <a:pt x="1087416" y="496453"/>
                  </a:lnTo>
                  <a:lnTo>
                    <a:pt x="1089524" y="544312"/>
                  </a:lnTo>
                  <a:lnTo>
                    <a:pt x="1087525" y="591277"/>
                  </a:lnTo>
                  <a:lnTo>
                    <a:pt x="1081635" y="637133"/>
                  </a:lnTo>
                  <a:lnTo>
                    <a:pt x="1072019" y="681717"/>
                  </a:lnTo>
                  <a:lnTo>
                    <a:pt x="1058839" y="724864"/>
                  </a:lnTo>
                  <a:lnTo>
                    <a:pt x="1042260" y="766411"/>
                  </a:lnTo>
                  <a:lnTo>
                    <a:pt x="1022444" y="806195"/>
                  </a:lnTo>
                  <a:lnTo>
                    <a:pt x="999556" y="844054"/>
                  </a:lnTo>
                  <a:lnTo>
                    <a:pt x="973760" y="879822"/>
                  </a:lnTo>
                  <a:lnTo>
                    <a:pt x="945217" y="913337"/>
                  </a:lnTo>
                  <a:lnTo>
                    <a:pt x="914092" y="944436"/>
                  </a:lnTo>
                  <a:lnTo>
                    <a:pt x="880549" y="972955"/>
                  </a:lnTo>
                  <a:lnTo>
                    <a:pt x="844751" y="998731"/>
                  </a:lnTo>
                  <a:lnTo>
                    <a:pt x="806862" y="1021600"/>
                  </a:lnTo>
                  <a:lnTo>
                    <a:pt x="767045" y="1041399"/>
                  </a:lnTo>
                  <a:lnTo>
                    <a:pt x="725463" y="1057964"/>
                  </a:lnTo>
                  <a:lnTo>
                    <a:pt x="682280" y="1071133"/>
                  </a:lnTo>
                  <a:lnTo>
                    <a:pt x="637660" y="1080742"/>
                  </a:lnTo>
                  <a:lnTo>
                    <a:pt x="591766" y="1086627"/>
                  </a:lnTo>
                  <a:lnTo>
                    <a:pt x="544762" y="1088624"/>
                  </a:lnTo>
                  <a:lnTo>
                    <a:pt x="497758" y="1086627"/>
                  </a:lnTo>
                  <a:lnTo>
                    <a:pt x="451864" y="1080742"/>
                  </a:lnTo>
                  <a:lnTo>
                    <a:pt x="407244" y="1071133"/>
                  </a:lnTo>
                  <a:lnTo>
                    <a:pt x="364061" y="1057964"/>
                  </a:lnTo>
                  <a:lnTo>
                    <a:pt x="322479" y="1041399"/>
                  </a:lnTo>
                  <a:lnTo>
                    <a:pt x="282662" y="1021600"/>
                  </a:lnTo>
                  <a:lnTo>
                    <a:pt x="244773" y="998731"/>
                  </a:lnTo>
                  <a:lnTo>
                    <a:pt x="208975" y="972955"/>
                  </a:lnTo>
                  <a:lnTo>
                    <a:pt x="175432" y="944436"/>
                  </a:lnTo>
                  <a:lnTo>
                    <a:pt x="144307" y="913337"/>
                  </a:lnTo>
                  <a:lnTo>
                    <a:pt x="115764" y="879822"/>
                  </a:lnTo>
                  <a:lnTo>
                    <a:pt x="89967" y="844054"/>
                  </a:lnTo>
                  <a:lnTo>
                    <a:pt x="67080" y="806195"/>
                  </a:lnTo>
                  <a:lnTo>
                    <a:pt x="47264" y="766411"/>
                  </a:lnTo>
                  <a:lnTo>
                    <a:pt x="30685" y="724864"/>
                  </a:lnTo>
                  <a:lnTo>
                    <a:pt x="17505" y="681717"/>
                  </a:lnTo>
                  <a:lnTo>
                    <a:pt x="7889" y="637133"/>
                  </a:lnTo>
                  <a:lnTo>
                    <a:pt x="1999" y="591277"/>
                  </a:lnTo>
                  <a:lnTo>
                    <a:pt x="0" y="544312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5" name="Google Shape;115;p8"/>
          <p:cNvSpPr txBox="1">
            <a:spLocks noGrp="1"/>
          </p:cNvSpPr>
          <p:nvPr>
            <p:ph type="sldNum" idx="12"/>
          </p:nvPr>
        </p:nvSpPr>
        <p:spPr>
          <a:xfrm>
            <a:off x="8314283" y="6466781"/>
            <a:ext cx="153670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/>
        </p:nvSpPr>
        <p:spPr>
          <a:xfrm>
            <a:off x="256523" y="699314"/>
            <a:ext cx="1979295" cy="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MECATRÓNICA 4.0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24"/>
          <p:cNvSpPr txBox="1"/>
          <p:nvPr/>
        </p:nvSpPr>
        <p:spPr>
          <a:xfrm>
            <a:off x="6791200" y="192470"/>
            <a:ext cx="2101850" cy="238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Digitalización en la Industria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24"/>
          <p:cNvSpPr txBox="1"/>
          <p:nvPr/>
        </p:nvSpPr>
        <p:spPr>
          <a:xfrm>
            <a:off x="6791200" y="619190"/>
            <a:ext cx="2117725" cy="238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Big Data y Machine Learning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24"/>
          <p:cNvSpPr txBox="1"/>
          <p:nvPr/>
        </p:nvSpPr>
        <p:spPr>
          <a:xfrm>
            <a:off x="3909868" y="1123740"/>
            <a:ext cx="1579880" cy="452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Calendario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24"/>
          <p:cNvSpPr txBox="1"/>
          <p:nvPr/>
        </p:nvSpPr>
        <p:spPr>
          <a:xfrm>
            <a:off x="6844146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26" y="1575860"/>
            <a:ext cx="8117932" cy="491744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"/>
          <p:cNvSpPr txBox="1">
            <a:spLocks noGrp="1"/>
          </p:cNvSpPr>
          <p:nvPr>
            <p:ph type="body" idx="1"/>
          </p:nvPr>
        </p:nvSpPr>
        <p:spPr>
          <a:xfrm>
            <a:off x="628650" y="2237517"/>
            <a:ext cx="7704189" cy="4118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93"/>
              <a:buFont typeface="Calibri"/>
              <a:buChar char="•"/>
            </a:pPr>
            <a:r>
              <a:rPr lang="en-US" dirty="0" err="1"/>
              <a:t>Introducción</a:t>
            </a:r>
            <a:r>
              <a:rPr lang="en-US" dirty="0"/>
              <a:t> a la </a:t>
            </a:r>
            <a:r>
              <a:rPr lang="en-US" dirty="0" err="1"/>
              <a:t>programación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Python con </a:t>
            </a:r>
            <a:r>
              <a:rPr lang="en-US" dirty="0" err="1"/>
              <a:t>enfoque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data science</a:t>
            </a:r>
            <a:endParaRPr dirty="0"/>
          </a:p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93"/>
              <a:buFont typeface="Calibri"/>
              <a:buChar char="•"/>
            </a:pPr>
            <a:r>
              <a:rPr lang="en-US" dirty="0" err="1"/>
              <a:t>Familiarizarse</a:t>
            </a:r>
            <a:r>
              <a:rPr lang="en-US" dirty="0"/>
              <a:t> con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conceptos</a:t>
            </a:r>
            <a:r>
              <a:rPr lang="en-US" dirty="0"/>
              <a:t> </a:t>
            </a:r>
            <a:r>
              <a:rPr lang="en-US" dirty="0" err="1"/>
              <a:t>básicos</a:t>
            </a:r>
            <a:r>
              <a:rPr lang="en-US" dirty="0"/>
              <a:t> de </a:t>
            </a:r>
            <a:r>
              <a:rPr lang="es-MX" dirty="0"/>
              <a:t>Pandas, </a:t>
            </a:r>
            <a:r>
              <a:rPr lang="es-MX" dirty="0" err="1"/>
              <a:t>Numpy</a:t>
            </a:r>
            <a:r>
              <a:rPr lang="es-MX" dirty="0"/>
              <a:t> y </a:t>
            </a:r>
            <a:r>
              <a:rPr lang="es-MX" dirty="0" err="1"/>
              <a:t>Matplotlib</a:t>
            </a:r>
            <a:endParaRPr dirty="0"/>
          </a:p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93"/>
              <a:buFont typeface="Calibri"/>
              <a:buChar char="•"/>
            </a:pPr>
            <a:r>
              <a:rPr lang="en-US" dirty="0" err="1"/>
              <a:t>Proporcionar</a:t>
            </a:r>
            <a:r>
              <a:rPr lang="en-US" dirty="0"/>
              <a:t> </a:t>
            </a:r>
            <a:r>
              <a:rPr lang="en-US" dirty="0" err="1"/>
              <a:t>conocimientos</a:t>
            </a:r>
            <a:r>
              <a:rPr lang="en-US" dirty="0"/>
              <a:t> para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futuras</a:t>
            </a:r>
            <a:r>
              <a:rPr lang="en-US" dirty="0"/>
              <a:t> </a:t>
            </a:r>
            <a:r>
              <a:rPr lang="en-US" dirty="0" err="1"/>
              <a:t>sesiones</a:t>
            </a:r>
            <a:r>
              <a:rPr lang="en-US" dirty="0"/>
              <a:t> </a:t>
            </a:r>
            <a:r>
              <a:rPr lang="en-US" dirty="0" err="1"/>
              <a:t>crear</a:t>
            </a:r>
            <a:r>
              <a:rPr lang="en-US" dirty="0"/>
              <a:t> un </a:t>
            </a:r>
            <a:r>
              <a:rPr lang="en-US" dirty="0" err="1"/>
              <a:t>modelo</a:t>
            </a:r>
            <a:r>
              <a:rPr lang="en-US" dirty="0"/>
              <a:t> de Machine Learning, </a:t>
            </a:r>
            <a:r>
              <a:rPr lang="en-US" dirty="0" err="1"/>
              <a:t>desde</a:t>
            </a:r>
            <a:r>
              <a:rPr lang="en-US" dirty="0"/>
              <a:t> la </a:t>
            </a:r>
            <a:r>
              <a:rPr lang="en-US" dirty="0" err="1"/>
              <a:t>obtención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hasta </a:t>
            </a:r>
            <a:r>
              <a:rPr lang="en-US" dirty="0" err="1"/>
              <a:t>escoger</a:t>
            </a:r>
            <a:r>
              <a:rPr lang="en-US" dirty="0"/>
              <a:t> el </a:t>
            </a:r>
            <a:r>
              <a:rPr lang="en-US" dirty="0" err="1"/>
              <a:t>modelo</a:t>
            </a:r>
            <a:r>
              <a:rPr lang="en-US" dirty="0"/>
              <a:t> y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mecanismos</a:t>
            </a:r>
            <a:r>
              <a:rPr lang="en-US" dirty="0"/>
              <a:t> de </a:t>
            </a:r>
            <a:r>
              <a:rPr lang="en-US" dirty="0" err="1"/>
              <a:t>validación</a:t>
            </a:r>
            <a:r>
              <a:rPr lang="en-US" dirty="0"/>
              <a:t> </a:t>
            </a:r>
            <a:r>
              <a:rPr lang="en-US" dirty="0" err="1"/>
              <a:t>según</a:t>
            </a:r>
            <a:r>
              <a:rPr lang="en-US" dirty="0"/>
              <a:t> el </a:t>
            </a:r>
            <a:r>
              <a:rPr lang="en-US" dirty="0" err="1"/>
              <a:t>tipo</a:t>
            </a:r>
            <a:r>
              <a:rPr lang="en-US" dirty="0"/>
              <a:t> de </a:t>
            </a:r>
            <a:r>
              <a:rPr lang="en-US" dirty="0" err="1"/>
              <a:t>problema</a:t>
            </a:r>
            <a:endParaRPr dirty="0"/>
          </a:p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93"/>
              <a:buFont typeface="Calibri"/>
              <a:buChar char="•"/>
            </a:pPr>
            <a:r>
              <a:rPr lang="en-US" dirty="0" err="1"/>
              <a:t>Suministrar</a:t>
            </a:r>
            <a:r>
              <a:rPr lang="en-US" dirty="0"/>
              <a:t> </a:t>
            </a:r>
            <a:r>
              <a:rPr lang="en-US" dirty="0" err="1"/>
              <a:t>herramientas</a:t>
            </a:r>
            <a:r>
              <a:rPr lang="en-US" dirty="0"/>
              <a:t> y </a:t>
            </a:r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/>
              <a:t>adicional</a:t>
            </a:r>
            <a:r>
              <a:rPr lang="en-US" dirty="0"/>
              <a:t> para </a:t>
            </a:r>
            <a:r>
              <a:rPr lang="en-US" dirty="0" err="1"/>
              <a:t>profundizar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temática</a:t>
            </a:r>
            <a:r>
              <a:rPr lang="en-US" dirty="0"/>
              <a:t> sin </a:t>
            </a:r>
            <a:r>
              <a:rPr lang="en-US" dirty="0" err="1"/>
              <a:t>necesidad</a:t>
            </a:r>
            <a:r>
              <a:rPr lang="en-US" dirty="0"/>
              <a:t> de </a:t>
            </a:r>
            <a:r>
              <a:rPr lang="en-US" dirty="0" err="1"/>
              <a:t>empezar</a:t>
            </a:r>
            <a:r>
              <a:rPr lang="en-US" dirty="0"/>
              <a:t> de cero</a:t>
            </a:r>
            <a:endParaRPr dirty="0"/>
          </a:p>
        </p:txBody>
      </p:sp>
      <p:sp>
        <p:nvSpPr>
          <p:cNvPr id="138" name="Google Shape;138;p3"/>
          <p:cNvSpPr txBox="1">
            <a:spLocks noGrp="1"/>
          </p:cNvSpPr>
          <p:nvPr>
            <p:ph type="sldNum" idx="4294967295"/>
          </p:nvPr>
        </p:nvSpPr>
        <p:spPr>
          <a:xfrm>
            <a:off x="6844146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39" name="Google Shape;139;p3"/>
          <p:cNvSpPr/>
          <p:nvPr/>
        </p:nvSpPr>
        <p:spPr>
          <a:xfrm>
            <a:off x="406364" y="1284367"/>
            <a:ext cx="570706" cy="570706"/>
          </a:xfrm>
          <a:prstGeom prst="ellipse">
            <a:avLst/>
          </a:prstGeom>
          <a:solidFill>
            <a:srgbClr val="B7CCE4"/>
          </a:solidFill>
          <a:ln w="57150" cap="flat" cmpd="sng">
            <a:solidFill>
              <a:srgbClr val="006D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0" name="Google Shape;140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2607" y="1259257"/>
            <a:ext cx="553521" cy="553521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3"/>
          <p:cNvSpPr txBox="1"/>
          <p:nvPr/>
        </p:nvSpPr>
        <p:spPr>
          <a:xfrm>
            <a:off x="1044392" y="1198152"/>
            <a:ext cx="4584605" cy="763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Objetivos de la sesión</a:t>
            </a:r>
            <a:endParaRPr/>
          </a:p>
        </p:txBody>
      </p:sp>
      <p:cxnSp>
        <p:nvCxnSpPr>
          <p:cNvPr id="142" name="Google Shape;142;p3"/>
          <p:cNvCxnSpPr/>
          <p:nvPr/>
        </p:nvCxnSpPr>
        <p:spPr>
          <a:xfrm rot="10800000" flipH="1">
            <a:off x="-37" y="1569720"/>
            <a:ext cx="406401" cy="3437"/>
          </a:xfrm>
          <a:prstGeom prst="straightConnector1">
            <a:avLst/>
          </a:prstGeom>
          <a:noFill/>
          <a:ln w="57150" cap="flat" cmpd="sng">
            <a:solidFill>
              <a:srgbClr val="006DA5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"/>
          <p:cNvSpPr txBox="1">
            <a:spLocks noGrp="1"/>
          </p:cNvSpPr>
          <p:nvPr>
            <p:ph type="body" idx="1"/>
          </p:nvPr>
        </p:nvSpPr>
        <p:spPr>
          <a:xfrm>
            <a:off x="1044392" y="1961607"/>
            <a:ext cx="7886700" cy="4683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593" lvl="0" indent="-228592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13"/>
              <a:buFont typeface="Calibri"/>
              <a:buChar char="•"/>
            </a:pPr>
            <a:r>
              <a:rPr lang="en-US" sz="2000" dirty="0" err="1"/>
              <a:t>Introducción</a:t>
            </a:r>
            <a:endParaRPr dirty="0"/>
          </a:p>
          <a:p>
            <a:pPr marL="228593" lvl="0" indent="-228592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13"/>
              <a:buFont typeface="Calibri"/>
              <a:buChar char="•"/>
            </a:pPr>
            <a:r>
              <a:rPr lang="en-US" sz="2000" dirty="0" err="1"/>
              <a:t>Configuración</a:t>
            </a:r>
            <a:r>
              <a:rPr lang="en-US" sz="2000" dirty="0"/>
              <a:t> python, </a:t>
            </a:r>
            <a:r>
              <a:rPr lang="en-US" sz="2000" dirty="0" err="1"/>
              <a:t>entornos</a:t>
            </a:r>
            <a:r>
              <a:rPr lang="en-US" sz="2000" dirty="0"/>
              <a:t>, IDEs…</a:t>
            </a:r>
            <a:endParaRPr dirty="0"/>
          </a:p>
          <a:p>
            <a:pPr marL="685783" lvl="1" indent="-228594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88"/>
              <a:buFont typeface="Calibri"/>
              <a:buChar char="•"/>
            </a:pPr>
            <a:r>
              <a:rPr lang="en-US" sz="1800" dirty="0" err="1"/>
              <a:t>Módulos</a:t>
            </a:r>
            <a:r>
              <a:rPr lang="en-US" sz="1800" dirty="0"/>
              <a:t>, packages y </a:t>
            </a:r>
            <a:r>
              <a:rPr lang="en-US" sz="1800" dirty="0" err="1"/>
              <a:t>librerías</a:t>
            </a:r>
            <a:endParaRPr dirty="0"/>
          </a:p>
          <a:p>
            <a:pPr marL="228593" lvl="0" indent="-228592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13"/>
              <a:buFont typeface="Calibri"/>
              <a:buChar char="•"/>
            </a:pPr>
            <a:r>
              <a:rPr lang="en-US" sz="2000" dirty="0"/>
              <a:t>Variables y </a:t>
            </a:r>
            <a:r>
              <a:rPr lang="en-US" sz="2000" dirty="0" err="1"/>
              <a:t>tipos</a:t>
            </a:r>
            <a:r>
              <a:rPr lang="en-US" sz="2000" dirty="0"/>
              <a:t> de variables</a:t>
            </a:r>
            <a:endParaRPr dirty="0"/>
          </a:p>
          <a:p>
            <a:pPr marL="685783" lvl="1" indent="-228594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88"/>
              <a:buFont typeface="Calibri"/>
              <a:buChar char="•"/>
            </a:pPr>
            <a:r>
              <a:rPr lang="en-US" sz="1800" dirty="0"/>
              <a:t>Floats, </a:t>
            </a:r>
            <a:r>
              <a:rPr lang="en-US" sz="1800" dirty="0" err="1"/>
              <a:t>Ints</a:t>
            </a:r>
            <a:r>
              <a:rPr lang="en-US" sz="1800" dirty="0"/>
              <a:t>, Strings, Bools, </a:t>
            </a:r>
            <a:r>
              <a:rPr lang="en-US" sz="1800" dirty="0" err="1"/>
              <a:t>Complejos</a:t>
            </a:r>
            <a:endParaRPr dirty="0"/>
          </a:p>
          <a:p>
            <a:pPr marL="685783" lvl="1" indent="-228594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88"/>
              <a:buFont typeface="Calibri"/>
              <a:buChar char="•"/>
            </a:pPr>
            <a:r>
              <a:rPr lang="en-US" sz="1800" dirty="0" err="1"/>
              <a:t>Listas</a:t>
            </a:r>
            <a:r>
              <a:rPr lang="en-US" sz="1800" dirty="0"/>
              <a:t>, </a:t>
            </a:r>
            <a:r>
              <a:rPr lang="en-US" sz="1800" dirty="0" err="1"/>
              <a:t>diccionarios</a:t>
            </a:r>
            <a:r>
              <a:rPr lang="en-US" sz="1800" dirty="0"/>
              <a:t> y </a:t>
            </a:r>
            <a:r>
              <a:rPr lang="en-US" sz="1800" dirty="0" err="1"/>
              <a:t>tuplas</a:t>
            </a:r>
            <a:endParaRPr dirty="0"/>
          </a:p>
          <a:p>
            <a:pPr marL="685783" lvl="1" indent="-228594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88"/>
              <a:buFont typeface="Calibri"/>
              <a:buChar char="•"/>
            </a:pPr>
            <a:r>
              <a:rPr lang="en-US" sz="1800" dirty="0" err="1"/>
              <a:t>Operadores</a:t>
            </a:r>
            <a:r>
              <a:rPr lang="en-US" sz="1800" dirty="0"/>
              <a:t> </a:t>
            </a:r>
            <a:endParaRPr dirty="0"/>
          </a:p>
          <a:p>
            <a:pPr marL="685783" lvl="1" indent="-228594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88"/>
              <a:buFont typeface="Calibri"/>
              <a:buChar char="•"/>
            </a:pPr>
            <a:r>
              <a:rPr lang="en-US" sz="1800" dirty="0"/>
              <a:t>Slicing</a:t>
            </a:r>
            <a:endParaRPr sz="1800" dirty="0"/>
          </a:p>
          <a:p>
            <a:pPr marL="228593" lvl="0" indent="-228592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13"/>
              <a:buFont typeface="Calibri"/>
              <a:buChar char="•"/>
            </a:pPr>
            <a:r>
              <a:rPr lang="en-US" sz="2000" dirty="0" err="1"/>
              <a:t>Listas</a:t>
            </a:r>
            <a:r>
              <a:rPr lang="en-US" sz="2000" dirty="0"/>
              <a:t> y loops</a:t>
            </a:r>
            <a:endParaRPr dirty="0"/>
          </a:p>
          <a:p>
            <a:pPr marL="685783" lvl="1" indent="-228594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88"/>
              <a:buFont typeface="Calibri"/>
              <a:buChar char="•"/>
            </a:pPr>
            <a:r>
              <a:rPr lang="en-US" sz="1800" dirty="0" err="1"/>
              <a:t>Crear</a:t>
            </a:r>
            <a:r>
              <a:rPr lang="en-US" sz="1800" dirty="0"/>
              <a:t> y </a:t>
            </a:r>
            <a:r>
              <a:rPr lang="en-US" sz="1800" dirty="0" err="1"/>
              <a:t>modificar</a:t>
            </a:r>
            <a:r>
              <a:rPr lang="en-US" sz="1800" dirty="0"/>
              <a:t> </a:t>
            </a:r>
            <a:r>
              <a:rPr lang="en-US" sz="1800" dirty="0" err="1"/>
              <a:t>listas</a:t>
            </a:r>
            <a:endParaRPr dirty="0"/>
          </a:p>
          <a:p>
            <a:pPr marL="685783" lvl="1" indent="-228594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88"/>
              <a:buFont typeface="Calibri"/>
              <a:buChar char="•"/>
            </a:pPr>
            <a:r>
              <a:rPr lang="en-US" sz="1800" dirty="0"/>
              <a:t>Loops </a:t>
            </a:r>
            <a:r>
              <a:rPr lang="en-US" sz="1800" i="1" dirty="0"/>
              <a:t>“for” (enumerate)</a:t>
            </a:r>
            <a:endParaRPr sz="1800" dirty="0"/>
          </a:p>
          <a:p>
            <a:pPr marL="685783" lvl="1" indent="-228594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88"/>
              <a:buFont typeface="Calibri"/>
              <a:buChar char="•"/>
            </a:pPr>
            <a:r>
              <a:rPr lang="en-US" sz="1800" dirty="0"/>
              <a:t>Loops </a:t>
            </a:r>
            <a:r>
              <a:rPr lang="en-US" sz="1800" i="1" dirty="0"/>
              <a:t>while</a:t>
            </a:r>
            <a:endParaRPr dirty="0"/>
          </a:p>
          <a:p>
            <a:pPr marL="685783" lvl="1" indent="-228594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88"/>
              <a:buFont typeface="Calibri"/>
              <a:buChar char="•"/>
            </a:pPr>
            <a:r>
              <a:rPr lang="en-US" sz="1800" dirty="0"/>
              <a:t>List comprehensions</a:t>
            </a:r>
            <a:endParaRPr dirty="0"/>
          </a:p>
          <a:p>
            <a:pPr marL="228593" lvl="0" indent="-228592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13"/>
              <a:buFont typeface="Calibri"/>
              <a:buChar char="•"/>
            </a:pPr>
            <a:r>
              <a:rPr lang="en-US" sz="2000" dirty="0" err="1"/>
              <a:t>Estructuras</a:t>
            </a:r>
            <a:r>
              <a:rPr lang="en-US" sz="2000" dirty="0"/>
              <a:t> </a:t>
            </a:r>
            <a:r>
              <a:rPr lang="en-US" sz="2000" dirty="0" err="1"/>
              <a:t>condicionales</a:t>
            </a:r>
            <a:endParaRPr dirty="0"/>
          </a:p>
          <a:p>
            <a:pPr marL="685783" lvl="1" indent="-228594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88"/>
              <a:buFont typeface="Calibri"/>
              <a:buChar char="•"/>
            </a:pPr>
            <a:r>
              <a:rPr lang="en-US" sz="1800" dirty="0"/>
              <a:t>if , </a:t>
            </a:r>
            <a:r>
              <a:rPr lang="en-US" sz="1800" dirty="0" err="1"/>
              <a:t>elif</a:t>
            </a:r>
            <a:endParaRPr sz="1800" dirty="0"/>
          </a:p>
          <a:p>
            <a:pPr marL="228593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513"/>
              <a:buFont typeface="Calibri"/>
              <a:buNone/>
            </a:pPr>
            <a:endParaRPr sz="2000" dirty="0"/>
          </a:p>
        </p:txBody>
      </p:sp>
      <p:sp>
        <p:nvSpPr>
          <p:cNvPr id="149" name="Google Shape;149;p4"/>
          <p:cNvSpPr/>
          <p:nvPr/>
        </p:nvSpPr>
        <p:spPr>
          <a:xfrm>
            <a:off x="406364" y="1284367"/>
            <a:ext cx="570706" cy="570706"/>
          </a:xfrm>
          <a:prstGeom prst="ellipse">
            <a:avLst/>
          </a:prstGeom>
          <a:solidFill>
            <a:srgbClr val="B7CCE4"/>
          </a:solidFill>
          <a:ln w="57150" cap="flat" cmpd="sng">
            <a:solidFill>
              <a:srgbClr val="006D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0" name="Google Shape;150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2062" y="1394183"/>
            <a:ext cx="346458" cy="34645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1" name="Google Shape;151;p4"/>
          <p:cNvCxnSpPr/>
          <p:nvPr/>
        </p:nvCxnSpPr>
        <p:spPr>
          <a:xfrm rot="10800000" flipH="1">
            <a:off x="-37" y="1569720"/>
            <a:ext cx="406401" cy="3437"/>
          </a:xfrm>
          <a:prstGeom prst="straightConnector1">
            <a:avLst/>
          </a:prstGeom>
          <a:noFill/>
          <a:ln w="57150" cap="flat" cmpd="sng">
            <a:solidFill>
              <a:srgbClr val="006DA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2" name="Google Shape;152;p4"/>
          <p:cNvSpPr txBox="1"/>
          <p:nvPr/>
        </p:nvSpPr>
        <p:spPr>
          <a:xfrm>
            <a:off x="1044392" y="1198152"/>
            <a:ext cx="4584605" cy="763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Contenidos de la sesión</a:t>
            </a:r>
            <a:endParaRPr/>
          </a:p>
        </p:txBody>
      </p:sp>
      <p:pic>
        <p:nvPicPr>
          <p:cNvPr id="153" name="Google Shape;153;p4" descr="Proyecto Jupyter - Wikipedia, la enciclopedia libr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42798" y="2172743"/>
            <a:ext cx="887704" cy="1028946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4"/>
          <p:cNvSpPr txBox="1"/>
          <p:nvPr/>
        </p:nvSpPr>
        <p:spPr>
          <a:xfrm>
            <a:off x="6844146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6f17a49ac4_0_7"/>
          <p:cNvSpPr txBox="1">
            <a:spLocks noGrp="1"/>
          </p:cNvSpPr>
          <p:nvPr>
            <p:ph type="body" idx="1"/>
          </p:nvPr>
        </p:nvSpPr>
        <p:spPr>
          <a:xfrm>
            <a:off x="1044392" y="2010438"/>
            <a:ext cx="7886700" cy="4620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28593" lvl="0" indent="-228593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69498"/>
              <a:buFont typeface="Calibri"/>
              <a:buChar char="•"/>
            </a:pPr>
            <a:r>
              <a:rPr lang="en-US" sz="2400" dirty="0" err="1"/>
              <a:t>Funciones</a:t>
            </a:r>
            <a:r>
              <a:rPr lang="en-US" sz="2400" dirty="0"/>
              <a:t> </a:t>
            </a:r>
            <a:r>
              <a:rPr lang="en-US" sz="2400" dirty="0" err="1"/>
              <a:t>avanzadas</a:t>
            </a:r>
            <a:endParaRPr dirty="0"/>
          </a:p>
          <a:p>
            <a:pPr marL="685783" lvl="1" indent="-228594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81081"/>
              <a:buFont typeface="Calibri"/>
              <a:buChar char="•"/>
            </a:pPr>
            <a:r>
              <a:rPr lang="en-US" sz="2000" dirty="0"/>
              <a:t>Lambda functions</a:t>
            </a:r>
            <a:endParaRPr sz="2000" dirty="0"/>
          </a:p>
          <a:p>
            <a:pPr marL="685783" lvl="1" indent="-228594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81081"/>
              <a:buFont typeface="Calibri"/>
              <a:buChar char="•"/>
            </a:pPr>
            <a:r>
              <a:rPr lang="en-US" sz="2000" dirty="0"/>
              <a:t>Map, filter, reduce</a:t>
            </a:r>
            <a:endParaRPr dirty="0"/>
          </a:p>
          <a:p>
            <a:pPr marL="228593" lvl="0" indent="-228593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69498"/>
              <a:buFont typeface="Calibri"/>
              <a:buChar char="•"/>
            </a:pPr>
            <a:r>
              <a:rPr lang="en-US" sz="2400" dirty="0" err="1"/>
              <a:t>Diccionarios</a:t>
            </a:r>
            <a:r>
              <a:rPr lang="en-US" sz="2400" dirty="0"/>
              <a:t> y </a:t>
            </a:r>
            <a:r>
              <a:rPr lang="en-US" sz="2400" dirty="0" err="1"/>
              <a:t>tablas</a:t>
            </a:r>
            <a:r>
              <a:rPr lang="en-US" sz="2400" dirty="0"/>
              <a:t> de </a:t>
            </a:r>
            <a:r>
              <a:rPr lang="en-US" sz="2400" dirty="0" err="1"/>
              <a:t>frecuencia</a:t>
            </a:r>
            <a:endParaRPr dirty="0"/>
          </a:p>
          <a:p>
            <a:pPr marL="685783" lvl="1" indent="-228594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81081"/>
              <a:buFont typeface="Calibri"/>
              <a:buChar char="•"/>
            </a:pPr>
            <a:r>
              <a:rPr lang="en-US" sz="2000" dirty="0" err="1"/>
              <a:t>Crear</a:t>
            </a:r>
            <a:r>
              <a:rPr lang="en-US" sz="2000" dirty="0"/>
              <a:t> un </a:t>
            </a:r>
            <a:r>
              <a:rPr lang="en-US" sz="2000" dirty="0" err="1"/>
              <a:t>diccionario</a:t>
            </a:r>
            <a:endParaRPr dirty="0"/>
          </a:p>
          <a:p>
            <a:pPr marL="685783" lvl="1" indent="-228594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81081"/>
              <a:buFont typeface="Calibri"/>
              <a:buChar char="•"/>
            </a:pPr>
            <a:r>
              <a:rPr lang="en-US" sz="2000" dirty="0" err="1"/>
              <a:t>Actualizar</a:t>
            </a:r>
            <a:r>
              <a:rPr lang="en-US" sz="2000" dirty="0"/>
              <a:t> un </a:t>
            </a:r>
            <a:r>
              <a:rPr lang="en-US" sz="2000" dirty="0" err="1"/>
              <a:t>diccionario</a:t>
            </a:r>
            <a:endParaRPr dirty="0"/>
          </a:p>
          <a:p>
            <a:pPr marL="685783" lvl="1" indent="-228594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81081"/>
              <a:buFont typeface="Calibri"/>
              <a:buChar char="•"/>
            </a:pPr>
            <a:r>
              <a:rPr lang="en-US" sz="2000" dirty="0" err="1"/>
              <a:t>Crear</a:t>
            </a:r>
            <a:r>
              <a:rPr lang="en-US" sz="2000" dirty="0"/>
              <a:t> </a:t>
            </a:r>
            <a:r>
              <a:rPr lang="en-US" sz="2000" dirty="0" err="1"/>
              <a:t>tablas</a:t>
            </a:r>
            <a:r>
              <a:rPr lang="en-US" sz="2000" dirty="0"/>
              <a:t> de </a:t>
            </a:r>
            <a:r>
              <a:rPr lang="en-US" sz="2000" dirty="0" err="1"/>
              <a:t>frecuencia</a:t>
            </a:r>
            <a:endParaRPr dirty="0"/>
          </a:p>
          <a:p>
            <a:pPr marL="228593" lvl="0" indent="-228593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69498"/>
              <a:buFont typeface="Calibri"/>
              <a:buChar char="•"/>
            </a:pPr>
            <a:r>
              <a:rPr lang="en-US" sz="2400" dirty="0" err="1"/>
              <a:t>Funciones</a:t>
            </a:r>
            <a:endParaRPr dirty="0"/>
          </a:p>
          <a:p>
            <a:pPr marL="685783" lvl="1" indent="-228594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81081"/>
              <a:buFont typeface="Calibri"/>
              <a:buChar char="•"/>
            </a:pPr>
            <a:r>
              <a:rPr lang="en-US" sz="2000" dirty="0" err="1"/>
              <a:t>Funciones</a:t>
            </a:r>
            <a:r>
              <a:rPr lang="en-US" sz="2000" dirty="0"/>
              <a:t> con </a:t>
            </a:r>
            <a:r>
              <a:rPr lang="en-US" sz="2000" dirty="0" err="1"/>
              <a:t>más</a:t>
            </a:r>
            <a:r>
              <a:rPr lang="en-US" sz="2000" dirty="0"/>
              <a:t> de un </a:t>
            </a:r>
            <a:r>
              <a:rPr lang="en-US" sz="2000" dirty="0" err="1"/>
              <a:t>parámetro</a:t>
            </a:r>
            <a:r>
              <a:rPr lang="en-US" sz="2000" dirty="0"/>
              <a:t> de entrada/</a:t>
            </a:r>
            <a:r>
              <a:rPr lang="en-US" sz="2000" dirty="0" err="1"/>
              <a:t>salida</a:t>
            </a:r>
            <a:endParaRPr dirty="0"/>
          </a:p>
          <a:p>
            <a:pPr marL="685783" lvl="1" indent="-228594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81081"/>
              <a:buFont typeface="Calibri"/>
              <a:buChar char="•"/>
            </a:pPr>
            <a:r>
              <a:rPr lang="en-US" sz="2000" dirty="0" err="1"/>
              <a:t>Argumentos</a:t>
            </a:r>
            <a:r>
              <a:rPr lang="en-US" sz="2000" dirty="0"/>
              <a:t> </a:t>
            </a:r>
            <a:r>
              <a:rPr lang="en-US" sz="2000" dirty="0" err="1"/>
              <a:t>por</a:t>
            </a:r>
            <a:r>
              <a:rPr lang="en-US" sz="2000" dirty="0"/>
              <a:t> </a:t>
            </a:r>
            <a:r>
              <a:rPr lang="en-US" sz="2000" dirty="0" err="1"/>
              <a:t>defecto</a:t>
            </a:r>
            <a:endParaRPr dirty="0"/>
          </a:p>
          <a:p>
            <a:pPr marL="228593" lvl="0" indent="-228593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69498"/>
              <a:buFont typeface="Calibri"/>
              <a:buChar char="•"/>
            </a:pPr>
            <a:r>
              <a:rPr lang="en-US" sz="2400" dirty="0" err="1"/>
              <a:t>Lenguaje</a:t>
            </a:r>
            <a:r>
              <a:rPr lang="en-US" sz="2400" dirty="0"/>
              <a:t> </a:t>
            </a:r>
            <a:r>
              <a:rPr lang="en-US" sz="2400" dirty="0" err="1"/>
              <a:t>orientado</a:t>
            </a:r>
            <a:r>
              <a:rPr lang="en-US" sz="2400" dirty="0"/>
              <a:t> a </a:t>
            </a:r>
            <a:r>
              <a:rPr lang="en-US" sz="2400" dirty="0" err="1"/>
              <a:t>objetos</a:t>
            </a:r>
            <a:endParaRPr dirty="0"/>
          </a:p>
          <a:p>
            <a:pPr marL="685783" lvl="1" indent="-228594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81081"/>
              <a:buFont typeface="Calibri"/>
              <a:buChar char="•"/>
            </a:pPr>
            <a:r>
              <a:rPr lang="en-US" sz="2000" dirty="0"/>
              <a:t>Classes</a:t>
            </a:r>
            <a:endParaRPr sz="2000" dirty="0"/>
          </a:p>
          <a:p>
            <a:pPr marL="685783" lvl="1" indent="-228594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81081"/>
              <a:buFont typeface="Calibri"/>
              <a:buChar char="•"/>
            </a:pPr>
            <a:r>
              <a:rPr lang="en-US" sz="2000" dirty="0" err="1"/>
              <a:t>Objetos</a:t>
            </a:r>
            <a:endParaRPr dirty="0"/>
          </a:p>
          <a:p>
            <a:pPr marL="685783" lvl="1" indent="-228594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81081"/>
              <a:buFont typeface="Calibri"/>
              <a:buChar char="•"/>
            </a:pPr>
            <a:r>
              <a:rPr lang="en-US" sz="2000" dirty="0" err="1"/>
              <a:t>Métodos</a:t>
            </a:r>
            <a:endParaRPr dirty="0"/>
          </a:p>
          <a:p>
            <a:pPr marL="228593" lvl="0" indent="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ct val="69498"/>
              <a:buFont typeface="Calibri"/>
              <a:buNone/>
            </a:pPr>
            <a:endParaRPr sz="2400" dirty="0"/>
          </a:p>
        </p:txBody>
      </p:sp>
      <p:sp>
        <p:nvSpPr>
          <p:cNvPr id="161" name="Google Shape;161;g6f17a49ac4_0_7"/>
          <p:cNvSpPr/>
          <p:nvPr/>
        </p:nvSpPr>
        <p:spPr>
          <a:xfrm>
            <a:off x="406364" y="1284367"/>
            <a:ext cx="570706" cy="570706"/>
          </a:xfrm>
          <a:prstGeom prst="ellipse">
            <a:avLst/>
          </a:prstGeom>
          <a:solidFill>
            <a:srgbClr val="B7CCE4"/>
          </a:solidFill>
          <a:ln w="57150" cap="flat" cmpd="sng">
            <a:solidFill>
              <a:srgbClr val="006D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2" name="Google Shape;162;g6f17a49ac4_0_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2062" y="1394183"/>
            <a:ext cx="346458" cy="34645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3" name="Google Shape;163;g6f17a49ac4_0_7"/>
          <p:cNvCxnSpPr/>
          <p:nvPr/>
        </p:nvCxnSpPr>
        <p:spPr>
          <a:xfrm rot="10800000" flipH="1">
            <a:off x="-37" y="1569720"/>
            <a:ext cx="406401" cy="3437"/>
          </a:xfrm>
          <a:prstGeom prst="straightConnector1">
            <a:avLst/>
          </a:prstGeom>
          <a:noFill/>
          <a:ln w="57150" cap="flat" cmpd="sng">
            <a:solidFill>
              <a:srgbClr val="006DA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4" name="Google Shape;164;g6f17a49ac4_0_7"/>
          <p:cNvSpPr txBox="1"/>
          <p:nvPr/>
        </p:nvSpPr>
        <p:spPr>
          <a:xfrm>
            <a:off x="1044392" y="1198152"/>
            <a:ext cx="4584605" cy="763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Contenidos de la sesión</a:t>
            </a:r>
            <a:endParaRPr/>
          </a:p>
        </p:txBody>
      </p:sp>
      <p:sp>
        <p:nvSpPr>
          <p:cNvPr id="165" name="Google Shape;165;g6f17a49ac4_0_7"/>
          <p:cNvSpPr txBox="1"/>
          <p:nvPr/>
        </p:nvSpPr>
        <p:spPr>
          <a:xfrm>
            <a:off x="6844146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6f17a49ac4_0_14"/>
          <p:cNvSpPr txBox="1">
            <a:spLocks noGrp="1"/>
          </p:cNvSpPr>
          <p:nvPr>
            <p:ph type="body" idx="1"/>
          </p:nvPr>
        </p:nvSpPr>
        <p:spPr>
          <a:xfrm>
            <a:off x="1044392" y="2237517"/>
            <a:ext cx="7886700" cy="4118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593" lvl="0" indent="-228593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en-US" sz="2400" dirty="0" err="1"/>
              <a:t>Introducción</a:t>
            </a:r>
            <a:r>
              <a:rPr lang="en-US" sz="2400" dirty="0"/>
              <a:t> a </a:t>
            </a:r>
            <a:r>
              <a:rPr lang="en-US" sz="2400" dirty="0" err="1"/>
              <a:t>NumPy</a:t>
            </a:r>
            <a:endParaRPr lang="en-US" sz="2400" dirty="0"/>
          </a:p>
          <a:p>
            <a:pPr marL="685793" lvl="1" indent="-228593">
              <a:lnSpc>
                <a:spcPct val="100000"/>
              </a:lnSpc>
            </a:pPr>
            <a:r>
              <a:rPr lang="en-US" sz="2000" dirty="0"/>
              <a:t>Arrays operation</a:t>
            </a:r>
            <a:endParaRPr sz="2000" dirty="0"/>
          </a:p>
          <a:p>
            <a:pPr marL="685783" lvl="1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en-US" sz="2000" dirty="0"/>
              <a:t>Boolean indexing</a:t>
            </a:r>
            <a:endParaRPr sz="2000" dirty="0"/>
          </a:p>
          <a:p>
            <a:pPr marL="228593" lvl="0" indent="-22859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en-US" sz="2400" dirty="0" err="1"/>
              <a:t>Introducción</a:t>
            </a:r>
            <a:r>
              <a:rPr lang="en-US" sz="2400" dirty="0"/>
              <a:t> a Pandas</a:t>
            </a:r>
            <a:endParaRPr dirty="0"/>
          </a:p>
          <a:p>
            <a:pPr marL="685783" lvl="1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en-US" sz="2000" dirty="0" err="1"/>
              <a:t>Abrir</a:t>
            </a:r>
            <a:r>
              <a:rPr lang="en-US" sz="2000" dirty="0"/>
              <a:t> </a:t>
            </a:r>
            <a:r>
              <a:rPr lang="en-US" sz="2000" dirty="0" err="1"/>
              <a:t>archivos</a:t>
            </a:r>
            <a:r>
              <a:rPr lang="en-US" sz="2000" dirty="0"/>
              <a:t> y </a:t>
            </a:r>
            <a:r>
              <a:rPr lang="en-US" sz="2000" dirty="0" err="1"/>
              <a:t>crear</a:t>
            </a:r>
            <a:r>
              <a:rPr lang="en-US" sz="2000" dirty="0"/>
              <a:t> </a:t>
            </a:r>
            <a:r>
              <a:rPr lang="en-US" sz="2000" dirty="0" err="1"/>
              <a:t>DataFrames</a:t>
            </a:r>
            <a:endParaRPr sz="2000" dirty="0"/>
          </a:p>
          <a:p>
            <a:pPr marL="685783" lvl="1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en-US" sz="2000" dirty="0" err="1"/>
              <a:t>Combinar</a:t>
            </a:r>
            <a:r>
              <a:rPr lang="en-US" sz="2000" dirty="0"/>
              <a:t> y </a:t>
            </a:r>
            <a:r>
              <a:rPr lang="en-US" sz="2000" dirty="0" err="1"/>
              <a:t>transformar</a:t>
            </a:r>
            <a:r>
              <a:rPr lang="en-US" sz="2000" dirty="0"/>
              <a:t> </a:t>
            </a:r>
            <a:r>
              <a:rPr lang="en-US" sz="2000" dirty="0" err="1"/>
              <a:t>datos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pandas</a:t>
            </a:r>
            <a:endParaRPr dirty="0"/>
          </a:p>
          <a:p>
            <a:pPr marL="685783" lvl="1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en-US" sz="2000" dirty="0" err="1"/>
              <a:t>Lectura</a:t>
            </a:r>
            <a:r>
              <a:rPr lang="en-US" sz="2000" dirty="0"/>
              <a:t>/</a:t>
            </a:r>
            <a:r>
              <a:rPr lang="en-US" sz="2000" dirty="0" err="1"/>
              <a:t>escritura</a:t>
            </a:r>
            <a:r>
              <a:rPr lang="en-US" sz="2000" dirty="0"/>
              <a:t> de </a:t>
            </a:r>
            <a:r>
              <a:rPr lang="en-US" sz="2000" dirty="0" err="1"/>
              <a:t>archivos</a:t>
            </a:r>
            <a:r>
              <a:rPr lang="en-US" sz="2000" dirty="0"/>
              <a:t> de </a:t>
            </a:r>
            <a:r>
              <a:rPr lang="en-US" sz="2000" dirty="0" err="1"/>
              <a:t>texto</a:t>
            </a:r>
            <a:r>
              <a:rPr lang="en-US" sz="2000" dirty="0"/>
              <a:t> (e.g. csv, excel)</a:t>
            </a:r>
            <a:endParaRPr dirty="0"/>
          </a:p>
          <a:p>
            <a:pPr marL="228593" lvl="0" indent="-22859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en-US" sz="2400" dirty="0" err="1"/>
              <a:t>Creación</a:t>
            </a:r>
            <a:r>
              <a:rPr lang="en-US" sz="2400" dirty="0"/>
              <a:t> de </a:t>
            </a:r>
            <a:r>
              <a:rPr lang="en-US" sz="2400" dirty="0" err="1"/>
              <a:t>gráficos</a:t>
            </a:r>
            <a:endParaRPr dirty="0"/>
          </a:p>
          <a:p>
            <a:pPr marL="685783" lvl="1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en-US" sz="2000" dirty="0" err="1"/>
              <a:t>Matplotlib</a:t>
            </a:r>
            <a:endParaRPr sz="2000" dirty="0"/>
          </a:p>
          <a:p>
            <a:pPr marL="685783" lvl="1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en-US" sz="2000" dirty="0"/>
              <a:t>Line charts, Bar charts, histograms, Scatter Plots, Box Plots, etc.</a:t>
            </a:r>
            <a:endParaRPr dirty="0"/>
          </a:p>
          <a:p>
            <a:pPr marL="228593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Calibri"/>
              <a:buNone/>
            </a:pPr>
            <a:endParaRPr sz="2400" dirty="0"/>
          </a:p>
        </p:txBody>
      </p:sp>
      <p:sp>
        <p:nvSpPr>
          <p:cNvPr id="172" name="Google Shape;172;g6f17a49ac4_0_14"/>
          <p:cNvSpPr/>
          <p:nvPr/>
        </p:nvSpPr>
        <p:spPr>
          <a:xfrm>
            <a:off x="406364" y="1284367"/>
            <a:ext cx="570706" cy="570706"/>
          </a:xfrm>
          <a:prstGeom prst="ellipse">
            <a:avLst/>
          </a:prstGeom>
          <a:solidFill>
            <a:srgbClr val="B7CCE4"/>
          </a:solidFill>
          <a:ln w="57150" cap="flat" cmpd="sng">
            <a:solidFill>
              <a:srgbClr val="006D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3" name="Google Shape;173;g6f17a49ac4_0_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2062" y="1394183"/>
            <a:ext cx="346458" cy="34645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4" name="Google Shape;174;g6f17a49ac4_0_14"/>
          <p:cNvCxnSpPr/>
          <p:nvPr/>
        </p:nvCxnSpPr>
        <p:spPr>
          <a:xfrm rot="10800000" flipH="1">
            <a:off x="-37" y="1569720"/>
            <a:ext cx="406401" cy="3437"/>
          </a:xfrm>
          <a:prstGeom prst="straightConnector1">
            <a:avLst/>
          </a:prstGeom>
          <a:noFill/>
          <a:ln w="57150" cap="flat" cmpd="sng">
            <a:solidFill>
              <a:srgbClr val="006DA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5" name="Google Shape;175;g6f17a49ac4_0_14"/>
          <p:cNvSpPr txBox="1"/>
          <p:nvPr/>
        </p:nvSpPr>
        <p:spPr>
          <a:xfrm>
            <a:off x="1044392" y="1198152"/>
            <a:ext cx="4584605" cy="763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Contenidos de la sesión</a:t>
            </a:r>
            <a:endParaRPr/>
          </a:p>
        </p:txBody>
      </p:sp>
      <p:sp>
        <p:nvSpPr>
          <p:cNvPr id="176" name="Google Shape;176;g6f17a49ac4_0_14"/>
          <p:cNvSpPr txBox="1"/>
          <p:nvPr/>
        </p:nvSpPr>
        <p:spPr>
          <a:xfrm>
            <a:off x="6844146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 b="0" i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5"/>
          <p:cNvSpPr txBox="1">
            <a:spLocks noGrp="1"/>
          </p:cNvSpPr>
          <p:nvPr>
            <p:ph type="body" idx="1"/>
          </p:nvPr>
        </p:nvSpPr>
        <p:spPr>
          <a:xfrm>
            <a:off x="457200" y="2235034"/>
            <a:ext cx="4834880" cy="3891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dirty="0"/>
              <a:t>¿Por </a:t>
            </a:r>
            <a:r>
              <a:rPr lang="en-US" dirty="0" err="1"/>
              <a:t>qué</a:t>
            </a:r>
            <a:r>
              <a:rPr lang="en-US" dirty="0"/>
              <a:t> Python?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dirty="0"/>
          </a:p>
          <a:p>
            <a:pPr marL="685783" lvl="1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dirty="0" err="1"/>
              <a:t>Intuitivo</a:t>
            </a:r>
            <a:r>
              <a:rPr lang="en-US" dirty="0"/>
              <a:t> y simple</a:t>
            </a:r>
            <a:endParaRPr dirty="0"/>
          </a:p>
          <a:p>
            <a:pPr marL="685783" lvl="1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dirty="0"/>
              <a:t>Portable a </a:t>
            </a:r>
            <a:r>
              <a:rPr lang="en-US" dirty="0" err="1"/>
              <a:t>cualquier</a:t>
            </a:r>
            <a:r>
              <a:rPr lang="en-US" dirty="0"/>
              <a:t> </a:t>
            </a:r>
            <a:r>
              <a:rPr lang="en-US" dirty="0" err="1"/>
              <a:t>plataforma</a:t>
            </a:r>
            <a:endParaRPr dirty="0"/>
          </a:p>
          <a:p>
            <a:pPr marL="685783" lvl="1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dirty="0"/>
              <a:t>Open source</a:t>
            </a:r>
            <a:endParaRPr dirty="0"/>
          </a:p>
          <a:p>
            <a:pPr marL="685783" lvl="1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dirty="0"/>
              <a:t>Gran </a:t>
            </a:r>
            <a:r>
              <a:rPr lang="en-US" dirty="0" err="1"/>
              <a:t>cantidad</a:t>
            </a:r>
            <a:r>
              <a:rPr lang="en-US" dirty="0"/>
              <a:t> de </a:t>
            </a:r>
            <a:r>
              <a:rPr lang="en-US" dirty="0" err="1"/>
              <a:t>bibliotecas</a:t>
            </a:r>
            <a:r>
              <a:rPr lang="en-US" dirty="0"/>
              <a:t> </a:t>
            </a:r>
            <a:r>
              <a:rPr lang="en-US" dirty="0" err="1"/>
              <a:t>disponibles</a:t>
            </a:r>
            <a:endParaRPr dirty="0"/>
          </a:p>
          <a:p>
            <a:pPr marL="685783" lvl="1" indent="-7619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dirty="0"/>
          </a:p>
        </p:txBody>
      </p:sp>
      <p:sp>
        <p:nvSpPr>
          <p:cNvPr id="182" name="Google Shape;182;p5"/>
          <p:cNvSpPr txBox="1"/>
          <p:nvPr/>
        </p:nvSpPr>
        <p:spPr>
          <a:xfrm>
            <a:off x="628650" y="5178814"/>
            <a:ext cx="4281582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“…Python’s popularity is driven in no small part by the vast number of specialized libraries available for it, particularly in the domain of artificial intelligence…” </a:t>
            </a:r>
            <a:endParaRPr sz="20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5"/>
          <p:cNvSpPr/>
          <p:nvPr/>
        </p:nvSpPr>
        <p:spPr>
          <a:xfrm>
            <a:off x="5173600" y="6542700"/>
            <a:ext cx="38334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https://spectrum.ieee.org/top-programming-languages/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4" name="Google Shape;184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93200" y="2277178"/>
            <a:ext cx="3194074" cy="36972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489151" y="2255437"/>
            <a:ext cx="3194074" cy="37177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5"/>
          <p:cNvSpPr/>
          <p:nvPr/>
        </p:nvSpPr>
        <p:spPr>
          <a:xfrm>
            <a:off x="5052995" y="1131246"/>
            <a:ext cx="40746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4A5568"/>
                </a:solidFill>
                <a:latin typeface="Lato"/>
                <a:ea typeface="Lato"/>
                <a:cs typeface="Lato"/>
                <a:sym typeface="Lato"/>
              </a:rPr>
              <a:t>Ranking anual de IEEE Spectrum 202</a:t>
            </a:r>
            <a:r>
              <a:rPr lang="en-US" sz="1800">
                <a:solidFill>
                  <a:srgbClr val="4A5568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7" name="Google Shape;187;p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489150" y="1500550"/>
            <a:ext cx="3274900" cy="5005474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5"/>
          <p:cNvSpPr/>
          <p:nvPr/>
        </p:nvSpPr>
        <p:spPr>
          <a:xfrm>
            <a:off x="406364" y="1284367"/>
            <a:ext cx="570706" cy="570706"/>
          </a:xfrm>
          <a:prstGeom prst="ellipse">
            <a:avLst/>
          </a:prstGeom>
          <a:solidFill>
            <a:srgbClr val="B7CCE4"/>
          </a:solidFill>
          <a:ln w="57150" cap="flat" cmpd="sng">
            <a:solidFill>
              <a:srgbClr val="006D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9" name="Google Shape;189;p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12062" y="1394183"/>
            <a:ext cx="346458" cy="34645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0" name="Google Shape;190;p5"/>
          <p:cNvCxnSpPr/>
          <p:nvPr/>
        </p:nvCxnSpPr>
        <p:spPr>
          <a:xfrm rot="10800000" flipH="1">
            <a:off x="-37" y="1569720"/>
            <a:ext cx="406401" cy="3437"/>
          </a:xfrm>
          <a:prstGeom prst="straightConnector1">
            <a:avLst/>
          </a:prstGeom>
          <a:noFill/>
          <a:ln w="57150" cap="flat" cmpd="sng">
            <a:solidFill>
              <a:srgbClr val="006DA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1" name="Google Shape;191;p5"/>
          <p:cNvSpPr txBox="1"/>
          <p:nvPr/>
        </p:nvSpPr>
        <p:spPr>
          <a:xfrm>
            <a:off x="1044392" y="1198152"/>
            <a:ext cx="4584605" cy="763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Introducción</a:t>
            </a:r>
            <a:endParaRPr/>
          </a:p>
        </p:txBody>
      </p:sp>
      <p:sp>
        <p:nvSpPr>
          <p:cNvPr id="192" name="Google Shape;192;p5"/>
          <p:cNvSpPr txBox="1"/>
          <p:nvPr/>
        </p:nvSpPr>
        <p:spPr>
          <a:xfrm>
            <a:off x="6844146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 b="0" i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ecatronica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683</Words>
  <Application>Microsoft Office PowerPoint</Application>
  <PresentationFormat>Presentación en pantalla (4:3)</PresentationFormat>
  <Paragraphs>124</Paragraphs>
  <Slides>15</Slides>
  <Notes>15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0" baseType="lpstr">
      <vt:lpstr>Arial</vt:lpstr>
      <vt:lpstr>Calibri</vt:lpstr>
      <vt:lpstr>Lato</vt:lpstr>
      <vt:lpstr>Roboto</vt:lpstr>
      <vt:lpstr>Mecatronica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Domin</dc:creator>
  <cp:lastModifiedBy>Antonio Saldana Gonzalez</cp:lastModifiedBy>
  <cp:revision>5</cp:revision>
  <dcterms:created xsi:type="dcterms:W3CDTF">2019-10-15T08:45:43Z</dcterms:created>
  <dcterms:modified xsi:type="dcterms:W3CDTF">2022-12-01T12:42:57Z</dcterms:modified>
</cp:coreProperties>
</file>