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59" r:id="rId5"/>
    <p:sldId id="260" r:id="rId6"/>
    <p:sldId id="275" r:id="rId7"/>
    <p:sldId id="265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63" r:id="rId16"/>
  </p:sldIdLst>
  <p:sldSz cx="9144000" cy="6858000" type="screen4x3"/>
  <p:notesSz cx="6858000" cy="9144000"/>
  <p:embeddedFontLst>
    <p:embeddedFont>
      <p:font typeface="Lato" panose="020F0502020204030203" pitchFamily="3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+D8+a4BrEKaNVrR8Co+e3nneL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51" autoAdjust="0"/>
  </p:normalViewPr>
  <p:slideViewPr>
    <p:cSldViewPr snapToGrid="0">
      <p:cViewPr varScale="1">
        <p:scale>
          <a:sx n="95" d="100"/>
          <a:sy n="95" d="100"/>
        </p:scale>
        <p:origin x="19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tin.com/data-science/supervised-machine-learning-classificati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883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 txBox="1">
            <a:spLocks noGrp="1"/>
          </p:cNvSpPr>
          <p:nvPr>
            <p:ph type="sldNum" idx="12"/>
          </p:nvPr>
        </p:nvSpPr>
        <p:spPr>
          <a:xfrm>
            <a:off x="4021296" y="9721108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41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hlinkClick r:id="rId3"/>
              </a:rPr>
              <a:t>https://builtin.com/data-science/supervised-machine-learning-classification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236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4493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8577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66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1_Diapositiva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subTitle" idx="1"/>
          </p:nvPr>
        </p:nvSpPr>
        <p:spPr>
          <a:xfrm>
            <a:off x="1143000" y="3440348"/>
            <a:ext cx="6858000" cy="8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Calibri"/>
              <a:buNone/>
              <a:defRPr sz="3200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26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6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6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5" name="Google Shape;35;p27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7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7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1_Título y objetos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>
            <a:spLocks noGrp="1"/>
          </p:cNvSpPr>
          <p:nvPr>
            <p:ph type="body" idx="1"/>
          </p:nvPr>
        </p:nvSpPr>
        <p:spPr>
          <a:xfrm>
            <a:off x="628650" y="2237517"/>
            <a:ext cx="7886700" cy="411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8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8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9" name="Google Shape;49;p29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9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9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>
            <a:spLocks noGrp="1"/>
          </p:cNvSpPr>
          <p:nvPr>
            <p:ph type="title"/>
          </p:nvPr>
        </p:nvSpPr>
        <p:spPr>
          <a:xfrm>
            <a:off x="294088" y="903225"/>
            <a:ext cx="5662930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8" name="Google Shape;58;p30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0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0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294088" y="903225"/>
            <a:ext cx="5662930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8" name="Google Shape;68;p31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1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1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2"/>
          <p:cNvSpPr txBox="1">
            <a:spLocks noGrp="1"/>
          </p:cNvSpPr>
          <p:nvPr>
            <p:ph type="title"/>
          </p:nvPr>
        </p:nvSpPr>
        <p:spPr>
          <a:xfrm>
            <a:off x="294088" y="903225"/>
            <a:ext cx="5662930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6" name="Google Shape;76;p32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2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2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C769A-C18D-4697-DAAF-2223A98E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FFCC0-3372-3EBE-F2DE-57342FAE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FE6D83-D895-202F-EE6B-368958F1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C2F-660B-4FB2-9EDA-38B91744BDF7}" type="datetimeFigureOut">
              <a:rPr lang="es-ES" smtClean="0"/>
              <a:t>20/12/2022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EDBF6D-1B3B-5F59-6186-90A2031B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0E295-74E4-F56B-520E-EAF07ADD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63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9143999" cy="107915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/>
          <p:nvPr/>
        </p:nvSpPr>
        <p:spPr>
          <a:xfrm>
            <a:off x="3649362" y="0"/>
            <a:ext cx="3023870" cy="660400"/>
          </a:xfrm>
          <a:custGeom>
            <a:avLst/>
            <a:gdLst/>
            <a:ahLst/>
            <a:cxnLst/>
            <a:rect l="l" t="t" r="r" b="b"/>
            <a:pathLst>
              <a:path w="3023870" h="660400" extrusionOk="0">
                <a:moveTo>
                  <a:pt x="3023287" y="660399"/>
                </a:moveTo>
                <a:lnTo>
                  <a:pt x="0" y="660399"/>
                </a:lnTo>
                <a:lnTo>
                  <a:pt x="0" y="0"/>
                </a:lnTo>
                <a:lnTo>
                  <a:pt x="3023287" y="0"/>
                </a:lnTo>
                <a:lnTo>
                  <a:pt x="3023287" y="6603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5"/>
          <p:cNvSpPr/>
          <p:nvPr/>
        </p:nvSpPr>
        <p:spPr>
          <a:xfrm>
            <a:off x="3649362" y="0"/>
            <a:ext cx="3023870" cy="660400"/>
          </a:xfrm>
          <a:custGeom>
            <a:avLst/>
            <a:gdLst/>
            <a:ahLst/>
            <a:cxnLst/>
            <a:rect l="l" t="t" r="r" b="b"/>
            <a:pathLst>
              <a:path w="3023870" h="660400" extrusionOk="0">
                <a:moveTo>
                  <a:pt x="0" y="0"/>
                </a:moveTo>
                <a:lnTo>
                  <a:pt x="3023287" y="0"/>
                </a:lnTo>
                <a:lnTo>
                  <a:pt x="3023287" y="660399"/>
                </a:lnTo>
                <a:lnTo>
                  <a:pt x="0" y="660399"/>
                </a:lnTo>
                <a:lnTo>
                  <a:pt x="0" y="0"/>
                </a:lnTo>
                <a:close/>
              </a:path>
            </a:pathLst>
          </a:custGeom>
          <a:noFill/>
          <a:ln w="126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5"/>
          <p:cNvSpPr/>
          <p:nvPr/>
        </p:nvSpPr>
        <p:spPr>
          <a:xfrm>
            <a:off x="0" y="660400"/>
            <a:ext cx="9144000" cy="419100"/>
          </a:xfrm>
          <a:custGeom>
            <a:avLst/>
            <a:gdLst/>
            <a:ahLst/>
            <a:cxnLst/>
            <a:rect l="l" t="t" r="r" b="b"/>
            <a:pathLst>
              <a:path w="9144000" h="419100" extrusionOk="0">
                <a:moveTo>
                  <a:pt x="0" y="41875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418754"/>
                </a:lnTo>
                <a:lnTo>
                  <a:pt x="0" y="418754"/>
                </a:lnTo>
                <a:close/>
              </a:path>
            </a:pathLst>
          </a:custGeom>
          <a:solidFill>
            <a:srgbClr val="006CA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2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68232" y="0"/>
            <a:ext cx="1923126" cy="10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5"/>
          <p:cNvSpPr txBox="1">
            <a:spLocks noGrp="1"/>
          </p:cNvSpPr>
          <p:nvPr>
            <p:ph type="title"/>
          </p:nvPr>
        </p:nvSpPr>
        <p:spPr>
          <a:xfrm>
            <a:off x="294088" y="903225"/>
            <a:ext cx="5662930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0" name="Google Shape;20;p25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5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5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jandro.hernandez.matheus@up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github.com/marcjene/Mecatronica4.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mailto:alejandro.hernandez.matheus@upc.edu" TargetMode="External"/><Relationship Id="rId4" Type="http://schemas.openxmlformats.org/officeDocument/2006/relationships/hyperlink" Target="https://www.linkedin.com/in/alejandro-hernandez-matheu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DwBy3VQZnj3theY79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/>
        </p:nvSpPr>
        <p:spPr>
          <a:xfrm>
            <a:off x="685800" y="4583109"/>
            <a:ext cx="7772400" cy="11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Sesión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Modelos de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Aprendizaje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Supervisado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(II) - Regresión</a:t>
            </a:r>
            <a:endParaRPr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Alejandro Hernandez: 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alejandro.hernandez.matheus@upc.edu</a:t>
            </a:r>
            <a:endParaRPr sz="24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sng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237268" y="3257229"/>
            <a:ext cx="6858000" cy="8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Calibri"/>
              <a:buNone/>
            </a:pPr>
            <a:r>
              <a:rPr lang="en-US" sz="2800"/>
              <a:t>Introducción a Big Data y Machine Learning </a:t>
            </a:r>
            <a:endParaRPr sz="2800"/>
          </a:p>
        </p:txBody>
      </p:sp>
      <p:sp>
        <p:nvSpPr>
          <p:cNvPr id="85" name="Google Shape;85;p1"/>
          <p:cNvSpPr/>
          <p:nvPr/>
        </p:nvSpPr>
        <p:spPr>
          <a:xfrm>
            <a:off x="1143000" y="2274891"/>
            <a:ext cx="7315199" cy="92327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Aplicadas a la Mecatrónica 4.0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of 10 </a:t>
            </a:r>
            <a:r>
              <a:rPr lang="en-US" dirty="0" err="1" smtClean="0"/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2" y="1394183"/>
            <a:ext cx="346458" cy="346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4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4"/>
          <p:cNvSpPr txBox="1"/>
          <p:nvPr/>
        </p:nvSpPr>
        <p:spPr>
          <a:xfrm>
            <a:off x="1211485" y="1185684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buSzPts val="2800"/>
            </a:pPr>
            <a:r>
              <a:rPr lang="en-US" sz="2800" b="1" dirty="0" smtClean="0">
                <a:latin typeface="Calibri"/>
                <a:ea typeface="Calibri"/>
                <a:cs typeface="Calibri"/>
                <a:sym typeface="Calibri"/>
              </a:rPr>
              <a:t>Modelos </a:t>
            </a:r>
            <a:r>
              <a:rPr lang="en-US" sz="2800" b="1" dirty="0" err="1" smtClean="0">
                <a:latin typeface="Calibri"/>
                <a:ea typeface="Calibri"/>
                <a:cs typeface="Calibri"/>
                <a:sym typeface="Calibri"/>
              </a:rPr>
              <a:t>Existentes</a:t>
            </a:r>
            <a:r>
              <a:rPr lang="en-US" sz="28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91717" y="2058955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 b="1" dirty="0" smtClean="0">
                <a:latin typeface="Calibri" panose="020F0502020204030204" pitchFamily="34" charset="0"/>
              </a:rPr>
              <a:t>Scikit Learn ofrece varios modelos de regresión</a:t>
            </a:r>
            <a:endParaRPr lang="en-US" b="1" dirty="0"/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</a:rPr>
              <a:t>Support Vector Machine</a:t>
            </a:r>
            <a:endParaRPr lang="en-US" sz="2000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</a:rPr>
              <a:t>Nearest Neighbors regression</a:t>
            </a:r>
            <a:endParaRPr lang="en-US" sz="2000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</a:rPr>
              <a:t>Gaussian Process regression</a:t>
            </a:r>
            <a:endParaRPr lang="en-US" sz="2000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</a:rPr>
              <a:t>Decision trees</a:t>
            </a:r>
            <a:endParaRPr lang="en-US" sz="2000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</a:rPr>
              <a:t>Random Forest</a:t>
            </a:r>
            <a:endParaRPr lang="en-US" sz="2000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</a:rPr>
              <a:t>Ensemble Methods</a:t>
            </a:r>
            <a:endParaRPr lang="en-US" sz="2000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4812145" y="2402638"/>
            <a:ext cx="2918691" cy="211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95959"/>
                </a:solidFill>
                <a:latin typeface="Lato" panose="020F0502020204030203" pitchFamily="34" charset="0"/>
              </a:rPr>
              <a:t>Linear regression</a:t>
            </a:r>
            <a:endParaRPr lang="es-ES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95959"/>
                </a:solidFill>
                <a:latin typeface="Lato" panose="020F0502020204030203" pitchFamily="34" charset="0"/>
              </a:rPr>
              <a:t>Ridge regression</a:t>
            </a:r>
            <a:endParaRPr lang="es-ES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95959"/>
                </a:solidFill>
                <a:latin typeface="Lato" panose="020F0502020204030203" pitchFamily="34" charset="0"/>
              </a:rPr>
              <a:t>Bayesian regression</a:t>
            </a:r>
            <a:endParaRPr lang="es-ES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95959"/>
                </a:solidFill>
                <a:latin typeface="Lato" panose="020F0502020204030203" pitchFamily="34" charset="0"/>
              </a:rPr>
              <a:t>Generalized linear regression</a:t>
            </a:r>
            <a:endParaRPr lang="es-ES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95959"/>
                </a:solidFill>
                <a:latin typeface="Lato" panose="020F0502020204030203" pitchFamily="34" charset="0"/>
              </a:rPr>
              <a:t>Quantile regression</a:t>
            </a:r>
            <a:endParaRPr lang="es-ES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691717" y="4661761"/>
            <a:ext cx="3725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b="1" dirty="0" smtClean="0">
                <a:latin typeface="Calibri" panose="020F0502020204030204" pitchFamily="34" charset="0"/>
              </a:rPr>
              <a:t>También existen otros models de otras librerías</a:t>
            </a:r>
            <a:endParaRPr lang="en-US" b="1" dirty="0"/>
          </a:p>
        </p:txBody>
      </p:sp>
      <p:sp>
        <p:nvSpPr>
          <p:cNvPr id="12" name="Rectángulo 11"/>
          <p:cNvSpPr/>
          <p:nvPr/>
        </p:nvSpPr>
        <p:spPr>
          <a:xfrm>
            <a:off x="858520" y="5063604"/>
            <a:ext cx="29186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95959"/>
                </a:solidFill>
                <a:latin typeface="Lato" panose="020F0502020204030203" pitchFamily="34" charset="0"/>
              </a:rPr>
              <a:t> </a:t>
            </a:r>
            <a:r>
              <a:rPr lang="es-ES" dirty="0" smtClean="0">
                <a:solidFill>
                  <a:srgbClr val="595959"/>
                </a:solidFill>
                <a:latin typeface="Lato" panose="020F0502020204030203" pitchFamily="34" charset="0"/>
              </a:rPr>
              <a:t>Redes Neuronales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95959"/>
                </a:solidFill>
                <a:latin typeface="Lato" panose="020F0502020204030203" pitchFamily="34" charset="0"/>
              </a:rPr>
              <a:t> </a:t>
            </a:r>
            <a:r>
              <a:rPr lang="es-ES" dirty="0" smtClean="0">
                <a:solidFill>
                  <a:srgbClr val="595959"/>
                </a:solidFill>
                <a:latin typeface="Lato" panose="020F0502020204030203" pitchFamily="34" charset="0"/>
              </a:rPr>
              <a:t>XGboost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3074" name="Picture 2" descr="TensorFlow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84" y="4419293"/>
            <a:ext cx="1341211" cy="85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381" y="4516037"/>
            <a:ext cx="1928464" cy="964232"/>
          </a:xfrm>
          <a:prstGeom prst="rect">
            <a:avLst/>
          </a:prstGeom>
        </p:spPr>
      </p:pic>
      <p:pic>
        <p:nvPicPr>
          <p:cNvPr id="3078" name="Picture 6" descr="https://lh4.googleusercontent.com/OFLVCJFgPM-xSNTjRrjm8o6WA-cVXoB4JrOMXjTcBBlV0wNJ8JHOmFWR_bKX5HCsRftOgFuylH2PFOT4pv-rkEmdOZkzec33uNnet9kr0xpcq0WJRwFS0Zei8QboUT0pwWhlxfhtmyB3biel8W1rp7uEZ9dHl7GrFNxahdL3Be6kGJ67bltn988bz62uh7EFm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84" y="5510314"/>
            <a:ext cx="2412162" cy="9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7"/>
          <a:srcRect r="39445"/>
          <a:stretch/>
        </p:blipFill>
        <p:spPr>
          <a:xfrm>
            <a:off x="7040880" y="1256392"/>
            <a:ext cx="1805940" cy="119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ackie Chan Confused Meme Template - Piñata Farms - The best meme generator  and meme maker for video &amp; image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363" y="2461824"/>
            <a:ext cx="4596172" cy="308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8;p4"/>
          <p:cNvSpPr txBox="1"/>
          <p:nvPr/>
        </p:nvSpPr>
        <p:spPr>
          <a:xfrm>
            <a:off x="251786" y="1316488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114300" lvl="0">
              <a:lnSpc>
                <a:spcPct val="90000"/>
              </a:lnSpc>
              <a:spcBef>
                <a:spcPts val="1000"/>
              </a:spcBef>
              <a:buSzPts val="1800"/>
            </a:pPr>
            <a:endParaRPr lang="en-US" sz="1800" dirty="0" smtClean="0">
              <a:latin typeface="Calibri"/>
              <a:cs typeface="Calibri"/>
              <a:sym typeface="Calibri"/>
            </a:endParaRPr>
          </a:p>
          <a:p>
            <a:pPr marL="114300" lvl="0">
              <a:lnSpc>
                <a:spcPct val="90000"/>
              </a:lnSpc>
              <a:spcBef>
                <a:spcPts val="1000"/>
              </a:spcBef>
              <a:buSzPts val="1800"/>
            </a:pPr>
            <a:r>
              <a:rPr lang="en-US" sz="2200" b="1" dirty="0">
                <a:latin typeface="Calibri"/>
                <a:cs typeface="Calibri"/>
                <a:sym typeface="Calibri"/>
              </a:rPr>
              <a:t>¿</a:t>
            </a:r>
            <a:r>
              <a:rPr lang="en-US" sz="2200" b="1" dirty="0" err="1" smtClean="0">
                <a:latin typeface="Calibri"/>
                <a:cs typeface="Calibri"/>
                <a:sym typeface="Calibri"/>
              </a:rPr>
              <a:t>Cuál</a:t>
            </a:r>
            <a:r>
              <a:rPr lang="en-US" sz="2200" b="1" dirty="0" smtClean="0">
                <a:latin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latin typeface="Calibri"/>
                <a:cs typeface="Calibri"/>
                <a:sym typeface="Calibri"/>
              </a:rPr>
              <a:t>Modelo</a:t>
            </a:r>
            <a:r>
              <a:rPr lang="en-US" sz="22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latin typeface="Calibri"/>
                <a:cs typeface="Calibri"/>
                <a:sym typeface="Calibri"/>
              </a:rPr>
              <a:t>tengo</a:t>
            </a:r>
            <a:r>
              <a:rPr lang="en-US" sz="2200" b="1" dirty="0">
                <a:latin typeface="Calibri"/>
                <a:cs typeface="Calibri"/>
                <a:sym typeface="Calibri"/>
              </a:rPr>
              <a:t> que </a:t>
            </a:r>
            <a:r>
              <a:rPr lang="en-US" sz="2200" b="1" dirty="0" err="1">
                <a:latin typeface="Calibri"/>
                <a:cs typeface="Calibri"/>
                <a:sym typeface="Calibri"/>
              </a:rPr>
              <a:t>usar</a:t>
            </a:r>
            <a:r>
              <a:rPr lang="en-US" sz="2200" b="1" dirty="0">
                <a:latin typeface="Calibri"/>
                <a:cs typeface="Calibri"/>
                <a:sym typeface="Calibri"/>
              </a:rPr>
              <a:t>?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319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Teorema “No free lunch”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28;p4"/>
          <p:cNvSpPr txBox="1"/>
          <p:nvPr/>
        </p:nvSpPr>
        <p:spPr>
          <a:xfrm>
            <a:off x="251786" y="1316488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114300" lvl="0">
              <a:lnSpc>
                <a:spcPct val="90000"/>
              </a:lnSpc>
              <a:spcBef>
                <a:spcPts val="1000"/>
              </a:spcBef>
              <a:buSzPts val="1800"/>
            </a:pPr>
            <a:endParaRPr lang="en-US" sz="1800" dirty="0" smtClean="0">
              <a:latin typeface="Calibri"/>
              <a:cs typeface="Calibri"/>
              <a:sym typeface="Calibri"/>
            </a:endParaRPr>
          </a:p>
          <a:p>
            <a:pPr marL="114300" lvl="0">
              <a:lnSpc>
                <a:spcPct val="90000"/>
              </a:lnSpc>
              <a:spcBef>
                <a:spcPts val="1000"/>
              </a:spcBef>
              <a:buSzPts val="1800"/>
            </a:pPr>
            <a:r>
              <a:rPr lang="en-US" sz="2200" b="1" dirty="0">
                <a:latin typeface="Calibri"/>
                <a:cs typeface="Calibri"/>
                <a:sym typeface="Calibri"/>
              </a:rPr>
              <a:t>¿</a:t>
            </a:r>
            <a:r>
              <a:rPr lang="en-US" sz="2200" b="1" dirty="0" err="1" smtClean="0">
                <a:latin typeface="Calibri"/>
                <a:cs typeface="Calibri"/>
                <a:sym typeface="Calibri"/>
              </a:rPr>
              <a:t>Cuál</a:t>
            </a:r>
            <a:r>
              <a:rPr lang="en-US" sz="2200" b="1" dirty="0" smtClean="0">
                <a:latin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latin typeface="Calibri"/>
                <a:cs typeface="Calibri"/>
                <a:sym typeface="Calibri"/>
              </a:rPr>
              <a:t>Modelo</a:t>
            </a:r>
            <a:r>
              <a:rPr lang="en-US" sz="22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latin typeface="Calibri"/>
                <a:cs typeface="Calibri"/>
                <a:sym typeface="Calibri"/>
              </a:rPr>
              <a:t>tengo</a:t>
            </a:r>
            <a:r>
              <a:rPr lang="en-US" sz="2200" b="1" dirty="0">
                <a:latin typeface="Calibri"/>
                <a:cs typeface="Calibri"/>
                <a:sym typeface="Calibri"/>
              </a:rPr>
              <a:t> que </a:t>
            </a:r>
            <a:r>
              <a:rPr lang="en-US" sz="2200" b="1" dirty="0" err="1">
                <a:latin typeface="Calibri"/>
                <a:cs typeface="Calibri"/>
                <a:sym typeface="Calibri"/>
              </a:rPr>
              <a:t>usar</a:t>
            </a:r>
            <a:r>
              <a:rPr lang="en-US" sz="2200" b="1" dirty="0">
                <a:latin typeface="Calibri"/>
                <a:cs typeface="Calibri"/>
                <a:sym typeface="Calibri"/>
              </a:rPr>
              <a:t>?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 descr="What is No Free Lunch Theorem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970629"/>
            <a:ext cx="585931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Experiencia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Conocimiento sobre los modelos 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Google Shape;128;p4"/>
          <p:cNvSpPr txBox="1"/>
          <p:nvPr/>
        </p:nvSpPr>
        <p:spPr>
          <a:xfrm>
            <a:off x="251786" y="1316488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114300" lvl="0">
              <a:lnSpc>
                <a:spcPct val="90000"/>
              </a:lnSpc>
              <a:spcBef>
                <a:spcPts val="1000"/>
              </a:spcBef>
              <a:buSzPts val="1800"/>
            </a:pPr>
            <a:endParaRPr lang="en-US" sz="1800" dirty="0" smtClean="0">
              <a:latin typeface="Calibri"/>
              <a:cs typeface="Calibri"/>
              <a:sym typeface="Calibri"/>
            </a:endParaRPr>
          </a:p>
          <a:p>
            <a:pPr marL="114300" lvl="0">
              <a:lnSpc>
                <a:spcPct val="90000"/>
              </a:lnSpc>
              <a:spcBef>
                <a:spcPts val="1000"/>
              </a:spcBef>
              <a:buSzPts val="1800"/>
            </a:pPr>
            <a:r>
              <a:rPr lang="en-US" sz="2200" b="1" dirty="0" smtClean="0">
                <a:latin typeface="Calibri"/>
                <a:cs typeface="Calibri"/>
                <a:sym typeface="Calibri"/>
              </a:rPr>
              <a:t>¿</a:t>
            </a:r>
            <a:r>
              <a:rPr lang="en-US" sz="2200" b="1" dirty="0" err="1" smtClean="0">
                <a:latin typeface="Calibri"/>
                <a:cs typeface="Calibri"/>
                <a:sym typeface="Calibri"/>
              </a:rPr>
              <a:t>Cómo</a:t>
            </a:r>
            <a:r>
              <a:rPr lang="en-US" sz="2200" b="1" dirty="0" smtClean="0">
                <a:latin typeface="Calibri"/>
                <a:cs typeface="Calibri"/>
                <a:sym typeface="Calibri"/>
              </a:rPr>
              <a:t> </a:t>
            </a:r>
            <a:r>
              <a:rPr lang="en-US" sz="2200" b="1" dirty="0" err="1" smtClean="0">
                <a:latin typeface="Calibri"/>
                <a:cs typeface="Calibri"/>
                <a:sym typeface="Calibri"/>
              </a:rPr>
              <a:t>mejorar</a:t>
            </a:r>
            <a:r>
              <a:rPr lang="en-US" sz="2200" b="1" dirty="0" smtClean="0">
                <a:latin typeface="Calibri"/>
                <a:cs typeface="Calibri"/>
                <a:sym typeface="Calibri"/>
              </a:rPr>
              <a:t> mi </a:t>
            </a:r>
            <a:r>
              <a:rPr lang="en-US" sz="2200" b="1" dirty="0" err="1" smtClean="0">
                <a:latin typeface="Calibri"/>
                <a:cs typeface="Calibri"/>
                <a:sym typeface="Calibri"/>
              </a:rPr>
              <a:t>manera</a:t>
            </a:r>
            <a:r>
              <a:rPr lang="en-US" sz="2200" b="1" dirty="0" smtClean="0">
                <a:latin typeface="Calibri"/>
                <a:cs typeface="Calibri"/>
                <a:sym typeface="Calibri"/>
              </a:rPr>
              <a:t> de </a:t>
            </a:r>
            <a:r>
              <a:rPr lang="en-US" sz="2200" b="1" dirty="0" err="1" smtClean="0">
                <a:latin typeface="Calibri"/>
                <a:cs typeface="Calibri"/>
                <a:sym typeface="Calibri"/>
              </a:rPr>
              <a:t>escoger</a:t>
            </a:r>
            <a:r>
              <a:rPr lang="en-US" sz="2200" b="1" dirty="0">
                <a:latin typeface="Calibri"/>
                <a:cs typeface="Calibri"/>
                <a:sym typeface="Calibri"/>
              </a:rPr>
              <a:t>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 descr="5 Ways To Boost Your Computer Speed Without Going Crazy | IT Fixed N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028" y="1902691"/>
            <a:ext cx="2871790" cy="205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913" y="4444009"/>
            <a:ext cx="1478540" cy="199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undefin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228" y="4241216"/>
            <a:ext cx="1592118" cy="240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5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 descr="What is Git and GitHub? And how to use GitHub? - DEV Commun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5306" y="4038488"/>
            <a:ext cx="3613355" cy="20325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>
            <a:spLocks noGrp="1"/>
          </p:cNvSpPr>
          <p:nvPr>
            <p:ph type="sldNum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1375682" y="3291473"/>
            <a:ext cx="64395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https://github.com/marcjene/Mecatronica4.0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2062" y="1394183"/>
            <a:ext cx="346458" cy="346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3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3"/>
          <p:cNvSpPr txBox="1"/>
          <p:nvPr/>
        </p:nvSpPr>
        <p:spPr>
          <a:xfrm>
            <a:off x="1044392" y="1198152"/>
            <a:ext cx="7886700" cy="109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Repositorio de GitHub del Módulo Big Data y Machine Learning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/>
        </p:nvSpPr>
        <p:spPr>
          <a:xfrm>
            <a:off x="269223" y="699314"/>
            <a:ext cx="19665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 txBox="1"/>
          <p:nvPr/>
        </p:nvSpPr>
        <p:spPr>
          <a:xfrm>
            <a:off x="6791200" y="192470"/>
            <a:ext cx="21018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6803900" y="619190"/>
            <a:ext cx="21051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5595" y="2688821"/>
            <a:ext cx="545456" cy="5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7"/>
          <p:cNvSpPr txBox="1"/>
          <p:nvPr/>
        </p:nvSpPr>
        <p:spPr>
          <a:xfrm>
            <a:off x="796640" y="1156867"/>
            <a:ext cx="7917900" cy="47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3663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Personal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1310" marR="0" lvl="0" indent="-309243" algn="l" rtl="0">
              <a:lnSpc>
                <a:spcPct val="100000"/>
              </a:lnSpc>
              <a:spcBef>
                <a:spcPts val="295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Alejandro Hernández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Matheus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97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https://www.linkedin.com/in/alejandro-hernandez-matheus/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1310" marR="0" lvl="0" indent="-309243" algn="l" rtl="0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CITCEA-UPC (ETSEIB)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1310" marR="0" lvl="0" indent="-309243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 b="0" i="0" u="none" strike="noStrike" cap="none" dirty="0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sng" strike="noStrike" cap="none" dirty="0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alejandro.hernandez.matheus@upc.edu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1310" marR="0" lvl="0" indent="-309243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Oficina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23.08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Edificio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G, ETSEIB –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Departamento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Eléctrica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1310" marR="5080" lvl="0" indent="-309243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Campos de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investigación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potencia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comunidades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energéticas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locales,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demanda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flexibilidad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Aplicaciones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machine learning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eléctricas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7"/>
          <p:cNvGrpSpPr/>
          <p:nvPr/>
        </p:nvGrpSpPr>
        <p:grpSpPr>
          <a:xfrm>
            <a:off x="7249737" y="1308037"/>
            <a:ext cx="1133475" cy="1026160"/>
            <a:chOff x="7249737" y="1308037"/>
            <a:chExt cx="1133475" cy="1026160"/>
          </a:xfrm>
        </p:grpSpPr>
        <p:pic>
          <p:nvPicPr>
            <p:cNvPr id="96" name="Google Shape;96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254499" y="1312800"/>
              <a:ext cx="1123500" cy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7"/>
            <p:cNvSpPr/>
            <p:nvPr/>
          </p:nvSpPr>
          <p:spPr>
            <a:xfrm>
              <a:off x="7249737" y="1308037"/>
              <a:ext cx="1133475" cy="1026160"/>
            </a:xfrm>
            <a:custGeom>
              <a:avLst/>
              <a:gdLst/>
              <a:ahLst/>
              <a:cxnLst/>
              <a:rect l="l" t="t" r="r" b="b"/>
              <a:pathLst>
                <a:path w="1133475" h="1026160" extrusionOk="0">
                  <a:moveTo>
                    <a:pt x="0" y="512812"/>
                  </a:moveTo>
                  <a:lnTo>
                    <a:pt x="2315" y="466136"/>
                  </a:lnTo>
                  <a:lnTo>
                    <a:pt x="9127" y="420633"/>
                  </a:lnTo>
                  <a:lnTo>
                    <a:pt x="20236" y="376486"/>
                  </a:lnTo>
                  <a:lnTo>
                    <a:pt x="35442" y="333875"/>
                  </a:lnTo>
                  <a:lnTo>
                    <a:pt x="54545" y="292981"/>
                  </a:lnTo>
                  <a:lnTo>
                    <a:pt x="77345" y="253986"/>
                  </a:lnTo>
                  <a:lnTo>
                    <a:pt x="103642" y="217069"/>
                  </a:lnTo>
                  <a:lnTo>
                    <a:pt x="133236" y="182413"/>
                  </a:lnTo>
                  <a:lnTo>
                    <a:pt x="165927" y="150199"/>
                  </a:lnTo>
                  <a:lnTo>
                    <a:pt x="201515" y="120607"/>
                  </a:lnTo>
                  <a:lnTo>
                    <a:pt x="239800" y="93818"/>
                  </a:lnTo>
                  <a:lnTo>
                    <a:pt x="280582" y="70013"/>
                  </a:lnTo>
                  <a:lnTo>
                    <a:pt x="323661" y="49375"/>
                  </a:lnTo>
                  <a:lnTo>
                    <a:pt x="368837" y="32082"/>
                  </a:lnTo>
                  <a:lnTo>
                    <a:pt x="415910" y="18318"/>
                  </a:lnTo>
                  <a:lnTo>
                    <a:pt x="464681" y="8262"/>
                  </a:lnTo>
                  <a:lnTo>
                    <a:pt x="514948" y="2095"/>
                  </a:lnTo>
                  <a:lnTo>
                    <a:pt x="566512" y="0"/>
                  </a:lnTo>
                  <a:lnTo>
                    <a:pt x="618076" y="2095"/>
                  </a:lnTo>
                  <a:lnTo>
                    <a:pt x="668343" y="8262"/>
                  </a:lnTo>
                  <a:lnTo>
                    <a:pt x="717114" y="18318"/>
                  </a:lnTo>
                  <a:lnTo>
                    <a:pt x="764187" y="32082"/>
                  </a:lnTo>
                  <a:lnTo>
                    <a:pt x="809363" y="49375"/>
                  </a:lnTo>
                  <a:lnTo>
                    <a:pt x="852442" y="70013"/>
                  </a:lnTo>
                  <a:lnTo>
                    <a:pt x="893224" y="93818"/>
                  </a:lnTo>
                  <a:lnTo>
                    <a:pt x="931509" y="120607"/>
                  </a:lnTo>
                  <a:lnTo>
                    <a:pt x="967097" y="150199"/>
                  </a:lnTo>
                  <a:lnTo>
                    <a:pt x="999788" y="182413"/>
                  </a:lnTo>
                  <a:lnTo>
                    <a:pt x="1029382" y="217069"/>
                  </a:lnTo>
                  <a:lnTo>
                    <a:pt x="1055679" y="253986"/>
                  </a:lnTo>
                  <a:lnTo>
                    <a:pt x="1078479" y="292981"/>
                  </a:lnTo>
                  <a:lnTo>
                    <a:pt x="1097582" y="333875"/>
                  </a:lnTo>
                  <a:lnTo>
                    <a:pt x="1112788" y="376486"/>
                  </a:lnTo>
                  <a:lnTo>
                    <a:pt x="1123897" y="420633"/>
                  </a:lnTo>
                  <a:lnTo>
                    <a:pt x="1130709" y="466136"/>
                  </a:lnTo>
                  <a:lnTo>
                    <a:pt x="1133024" y="512812"/>
                  </a:lnTo>
                  <a:lnTo>
                    <a:pt x="1130709" y="559488"/>
                  </a:lnTo>
                  <a:lnTo>
                    <a:pt x="1123897" y="604991"/>
                  </a:lnTo>
                  <a:lnTo>
                    <a:pt x="1112788" y="649138"/>
                  </a:lnTo>
                  <a:lnTo>
                    <a:pt x="1097582" y="691749"/>
                  </a:lnTo>
                  <a:lnTo>
                    <a:pt x="1078479" y="732643"/>
                  </a:lnTo>
                  <a:lnTo>
                    <a:pt x="1055679" y="771638"/>
                  </a:lnTo>
                  <a:lnTo>
                    <a:pt x="1029382" y="808555"/>
                  </a:lnTo>
                  <a:lnTo>
                    <a:pt x="999788" y="843211"/>
                  </a:lnTo>
                  <a:lnTo>
                    <a:pt x="967097" y="875425"/>
                  </a:lnTo>
                  <a:lnTo>
                    <a:pt x="931509" y="905017"/>
                  </a:lnTo>
                  <a:lnTo>
                    <a:pt x="893224" y="931806"/>
                  </a:lnTo>
                  <a:lnTo>
                    <a:pt x="852442" y="955611"/>
                  </a:lnTo>
                  <a:lnTo>
                    <a:pt x="809363" y="976249"/>
                  </a:lnTo>
                  <a:lnTo>
                    <a:pt x="764187" y="993542"/>
                  </a:lnTo>
                  <a:lnTo>
                    <a:pt x="717114" y="1007306"/>
                  </a:lnTo>
                  <a:lnTo>
                    <a:pt x="668343" y="1017362"/>
                  </a:lnTo>
                  <a:lnTo>
                    <a:pt x="618076" y="1023529"/>
                  </a:lnTo>
                  <a:lnTo>
                    <a:pt x="566512" y="1025624"/>
                  </a:lnTo>
                  <a:lnTo>
                    <a:pt x="514948" y="1023529"/>
                  </a:lnTo>
                  <a:lnTo>
                    <a:pt x="464681" y="1017362"/>
                  </a:lnTo>
                  <a:lnTo>
                    <a:pt x="415910" y="1007306"/>
                  </a:lnTo>
                  <a:lnTo>
                    <a:pt x="368837" y="993542"/>
                  </a:lnTo>
                  <a:lnTo>
                    <a:pt x="323661" y="976249"/>
                  </a:lnTo>
                  <a:lnTo>
                    <a:pt x="280582" y="955611"/>
                  </a:lnTo>
                  <a:lnTo>
                    <a:pt x="239800" y="931806"/>
                  </a:lnTo>
                  <a:lnTo>
                    <a:pt x="201515" y="905017"/>
                  </a:lnTo>
                  <a:lnTo>
                    <a:pt x="165927" y="875425"/>
                  </a:lnTo>
                  <a:lnTo>
                    <a:pt x="133236" y="843211"/>
                  </a:lnTo>
                  <a:lnTo>
                    <a:pt x="103642" y="808555"/>
                  </a:lnTo>
                  <a:lnTo>
                    <a:pt x="77345" y="771638"/>
                  </a:lnTo>
                  <a:lnTo>
                    <a:pt x="54545" y="732643"/>
                  </a:lnTo>
                  <a:lnTo>
                    <a:pt x="35442" y="691749"/>
                  </a:lnTo>
                  <a:lnTo>
                    <a:pt x="20236" y="649138"/>
                  </a:lnTo>
                  <a:lnTo>
                    <a:pt x="9127" y="604991"/>
                  </a:lnTo>
                  <a:lnTo>
                    <a:pt x="2315" y="559488"/>
                  </a:lnTo>
                  <a:lnTo>
                    <a:pt x="0" y="512812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00" cy="1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7" name="Google Shape;177;p12"/>
          <p:cNvGraphicFramePr/>
          <p:nvPr>
            <p:extLst/>
          </p:nvPr>
        </p:nvGraphicFramePr>
        <p:xfrm>
          <a:off x="667706" y="1676436"/>
          <a:ext cx="7920025" cy="47625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6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Martes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Miércoles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Jueves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7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6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55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22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VACACIONES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56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885825" y="1122903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Calendario</a:t>
            </a:r>
            <a:r>
              <a:rPr lang="en-US" sz="2800"/>
              <a:t> </a:t>
            </a:r>
            <a:endParaRPr sz="2800"/>
          </a:p>
        </p:txBody>
      </p:sp>
      <p:sp>
        <p:nvSpPr>
          <p:cNvPr id="179" name="Google Shape;179;p12"/>
          <p:cNvSpPr txBox="1"/>
          <p:nvPr/>
        </p:nvSpPr>
        <p:spPr>
          <a:xfrm>
            <a:off x="1804481" y="2544259"/>
            <a:ext cx="2627841" cy="584775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S1 – Introducción a Big Data y Machine Learning  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5871380" y="2603639"/>
            <a:ext cx="2627841" cy="54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S2 – Introducción a Python</a:t>
            </a: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1804481" y="3889730"/>
            <a:ext cx="2627841" cy="365126"/>
          </a:xfrm>
          <a:prstGeom prst="rect">
            <a:avLst/>
          </a:prstGeom>
          <a:noFill/>
          <a:ln w="38100"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s-ES" sz="16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S3 – Estadística descriptiva</a:t>
            </a:r>
            <a:endParaRPr lang="es-ES" dirty="0"/>
          </a:p>
        </p:txBody>
      </p:sp>
      <p:sp>
        <p:nvSpPr>
          <p:cNvPr id="182" name="Google Shape;182;p12"/>
          <p:cNvSpPr txBox="1"/>
          <p:nvPr/>
        </p:nvSpPr>
        <p:spPr>
          <a:xfrm>
            <a:off x="5867187" y="3810128"/>
            <a:ext cx="2627841" cy="52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S4 – Modelos de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aprendizaje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supervisado</a:t>
            </a: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(I): Clasificación</a:t>
            </a:r>
            <a:endParaRPr dirty="0"/>
          </a:p>
        </p:txBody>
      </p:sp>
      <p:sp>
        <p:nvSpPr>
          <p:cNvPr id="183" name="Google Shape;183;p12"/>
          <p:cNvSpPr txBox="1"/>
          <p:nvPr/>
        </p:nvSpPr>
        <p:spPr>
          <a:xfrm>
            <a:off x="1804481" y="4657234"/>
            <a:ext cx="2627841" cy="524330"/>
          </a:xfrm>
          <a:prstGeom prst="rect">
            <a:avLst/>
          </a:prstGeom>
          <a:noFill/>
          <a:ln w="28575">
            <a:solidFill>
              <a:srgbClr val="66CCFF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s-ES" sz="16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S5 – Modelos de aprendizaje</a:t>
            </a:r>
            <a:endParaRPr lang="es-ES" dirty="0" smtClean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s-ES" sz="16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supervisado (II): Regresión</a:t>
            </a:r>
            <a:endParaRPr lang="es-ES" dirty="0" smtClean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endParaRPr sz="16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 rot="-5400000">
            <a:off x="33385" y="2566079"/>
            <a:ext cx="899309" cy="369332"/>
          </a:xfrm>
          <a:prstGeom prst="rect">
            <a:avLst/>
          </a:prstGeom>
          <a:solidFill>
            <a:srgbClr val="A3E0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 rot="-5400000">
            <a:off x="-523680" y="4022159"/>
            <a:ext cx="2013153" cy="369631"/>
          </a:xfrm>
          <a:prstGeom prst="rect">
            <a:avLst/>
          </a:prstGeom>
          <a:solidFill>
            <a:srgbClr val="B3FF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DICIEMBRE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 rot="-5400000">
            <a:off x="48803" y="5820339"/>
            <a:ext cx="867879" cy="369333"/>
          </a:xfrm>
          <a:prstGeom prst="rect">
            <a:avLst/>
          </a:prstGeom>
          <a:solidFill>
            <a:srgbClr val="A3E0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ENERO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86;p12">
            <a:extLst>
              <a:ext uri="{FF2B5EF4-FFF2-40B4-BE49-F238E27FC236}">
                <a16:creationId xmlns:a16="http://schemas.microsoft.com/office/drawing/2014/main" id="{FDB86DE6-5975-4326-9970-8CAD52BD87C3}"/>
              </a:ext>
            </a:extLst>
          </p:cNvPr>
          <p:cNvSpPr txBox="1"/>
          <p:nvPr/>
        </p:nvSpPr>
        <p:spPr>
          <a:xfrm>
            <a:off x="5882712" y="5839465"/>
            <a:ext cx="2352030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S8 – Exámen</a:t>
            </a: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84;p12">
            <a:extLst>
              <a:ext uri="{FF2B5EF4-FFF2-40B4-BE49-F238E27FC236}">
                <a16:creationId xmlns:a16="http://schemas.microsoft.com/office/drawing/2014/main" id="{E36D17A0-367C-4033-A5C8-CC00D77CB984}"/>
              </a:ext>
            </a:extLst>
          </p:cNvPr>
          <p:cNvSpPr txBox="1"/>
          <p:nvPr/>
        </p:nvSpPr>
        <p:spPr>
          <a:xfrm>
            <a:off x="1804481" y="5839465"/>
            <a:ext cx="2627842" cy="52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S7 – Modelos de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aprendizaje</a:t>
            </a: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supervisado</a:t>
            </a: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repaso</a:t>
            </a:r>
            <a:endParaRPr sz="16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5;p12">
            <a:extLst>
              <a:ext uri="{FF2B5EF4-FFF2-40B4-BE49-F238E27FC236}">
                <a16:creationId xmlns:a16="http://schemas.microsoft.com/office/drawing/2014/main" id="{475AC680-EB20-4480-B294-95010349C7BB}"/>
              </a:ext>
            </a:extLst>
          </p:cNvPr>
          <p:cNvSpPr txBox="1"/>
          <p:nvPr/>
        </p:nvSpPr>
        <p:spPr>
          <a:xfrm>
            <a:off x="5851663" y="4672505"/>
            <a:ext cx="2658891" cy="54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S6 – Introducción a Image Recognition</a:t>
            </a: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917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628650" y="2237517"/>
            <a:ext cx="7704189" cy="411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3"/>
              <a:buFont typeface="Calibri"/>
              <a:buChar char="•"/>
            </a:pPr>
            <a:r>
              <a:rPr lang="es-ES" dirty="0" smtClean="0"/>
              <a:t>Comprender fundamentos de la regresión lineal 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3"/>
              <a:buFont typeface="Calibri"/>
              <a:buChar char="•"/>
            </a:pPr>
            <a:r>
              <a:rPr lang="es-ES" dirty="0" smtClean="0"/>
              <a:t>Diferenciar entre clasificación y regresión</a:t>
            </a: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3"/>
              <a:buFont typeface="Calibri"/>
              <a:buChar char="•"/>
            </a:pPr>
            <a:r>
              <a:rPr lang="es-ES" dirty="0" smtClean="0"/>
              <a:t>Conocer los modelos o algoritmos existentes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3"/>
              <a:buFont typeface="Calibri"/>
              <a:buChar char="•"/>
            </a:pPr>
            <a:r>
              <a:rPr lang="es-ES" dirty="0" smtClean="0"/>
              <a:t>Construir un modelo de aprendizaje automático de regresión </a:t>
            </a:r>
            <a:endParaRPr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3"/>
              <a:buNone/>
            </a:pPr>
            <a:endParaRPr lang="en-US"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4294967295"/>
          </p:nvPr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607" y="1259257"/>
            <a:ext cx="553521" cy="55352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1044392" y="1198152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de la sesión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3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1044392" y="1961607"/>
            <a:ext cx="7886700" cy="468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13"/>
              <a:buFont typeface="Calibri"/>
              <a:buChar char="•"/>
            </a:pPr>
            <a:r>
              <a:rPr lang="es-ES" sz="2000" dirty="0" err="1" smtClean="0"/>
              <a:t>Recap</a:t>
            </a:r>
            <a:r>
              <a:rPr lang="es-ES" sz="2000" dirty="0" smtClean="0"/>
              <a:t> de aprendizaje automático</a:t>
            </a:r>
          </a:p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13"/>
              <a:buFont typeface="Calibri"/>
              <a:buChar char="•"/>
            </a:pPr>
            <a:r>
              <a:rPr lang="es-ES" sz="2000" dirty="0" smtClean="0"/>
              <a:t>Regresión Lineal </a:t>
            </a:r>
          </a:p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13"/>
              <a:buFont typeface="Calibri"/>
              <a:buChar char="•"/>
            </a:pPr>
            <a:r>
              <a:rPr lang="es-ES" sz="2000" dirty="0" smtClean="0"/>
              <a:t>Regresión Lineal con </a:t>
            </a:r>
            <a:r>
              <a:rPr lang="es-ES" sz="2000" dirty="0" err="1" smtClean="0"/>
              <a:t>Scikit-learn</a:t>
            </a:r>
            <a:endParaRPr lang="es-ES" sz="2000" dirty="0" smtClean="0"/>
          </a:p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13"/>
              <a:buFont typeface="Calibri"/>
              <a:buChar char="•"/>
            </a:pPr>
            <a:r>
              <a:rPr lang="es-ES" sz="2000" dirty="0" smtClean="0"/>
              <a:t>Modelos de regresión existentes</a:t>
            </a:r>
          </a:p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13"/>
              <a:buFont typeface="Calibri"/>
              <a:buChar char="•"/>
            </a:pPr>
            <a:r>
              <a:rPr lang="es-ES" sz="2000" dirty="0" smtClean="0"/>
              <a:t>Creación de modelos y entrenamiento </a:t>
            </a:r>
          </a:p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13"/>
              <a:buFont typeface="Calibri"/>
              <a:buChar char="•"/>
            </a:pPr>
            <a:r>
              <a:rPr lang="es-ES" sz="2000" dirty="0" smtClean="0"/>
              <a:t>Evaluación de los modelos de regresión</a:t>
            </a:r>
          </a:p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13"/>
              <a:buFont typeface="Calibri"/>
              <a:buChar char="•"/>
            </a:pPr>
            <a:r>
              <a:rPr lang="es-ES" sz="2000" dirty="0" smtClean="0"/>
              <a:t>Visualización </a:t>
            </a:r>
            <a:endParaRPr lang="es-ES" sz="2000" dirty="0"/>
          </a:p>
        </p:txBody>
      </p:sp>
      <p:sp>
        <p:nvSpPr>
          <p:cNvPr id="125" name="Google Shape;125;p4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2" y="1394183"/>
            <a:ext cx="346458" cy="346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4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4"/>
          <p:cNvSpPr txBox="1"/>
          <p:nvPr/>
        </p:nvSpPr>
        <p:spPr>
          <a:xfrm>
            <a:off x="1044392" y="1198152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Contenidos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4" descr="Proyecto Jupyter - Wikipedia, la enciclopedia libr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2798" y="2172743"/>
            <a:ext cx="887704" cy="102894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275849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6</a:t>
            </a:fld>
            <a:endParaRPr lang="es-ES"/>
          </a:p>
        </p:txBody>
      </p:sp>
      <p:sp>
        <p:nvSpPr>
          <p:cNvPr id="6" name="Elipse 5"/>
          <p:cNvSpPr/>
          <p:nvPr/>
        </p:nvSpPr>
        <p:spPr>
          <a:xfrm>
            <a:off x="1813983" y="2796116"/>
            <a:ext cx="794598" cy="7945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/>
          <p:cNvSpPr/>
          <p:nvPr/>
        </p:nvSpPr>
        <p:spPr>
          <a:xfrm>
            <a:off x="3241931" y="2813071"/>
            <a:ext cx="794598" cy="7945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4561130" y="2804109"/>
            <a:ext cx="794598" cy="7945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4561683" y="4042853"/>
            <a:ext cx="794598" cy="7945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/>
          <p:cNvSpPr/>
          <p:nvPr/>
        </p:nvSpPr>
        <p:spPr>
          <a:xfrm>
            <a:off x="5878896" y="2802565"/>
            <a:ext cx="794598" cy="7945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7213641" y="2796116"/>
            <a:ext cx="794598" cy="7945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7225879" y="4648954"/>
            <a:ext cx="794598" cy="7945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/>
          <p:cNvSpPr/>
          <p:nvPr/>
        </p:nvSpPr>
        <p:spPr>
          <a:xfrm>
            <a:off x="526970" y="2813071"/>
            <a:ext cx="794598" cy="79459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46" y="4128862"/>
            <a:ext cx="600301" cy="60030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45" y="2991219"/>
            <a:ext cx="438303" cy="438303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088" y="2903419"/>
            <a:ext cx="641747" cy="64174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728" y="4747405"/>
            <a:ext cx="610899" cy="610899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738" y="5277961"/>
            <a:ext cx="568332" cy="568332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650" y="4146514"/>
            <a:ext cx="532523" cy="532523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21" y="2936063"/>
            <a:ext cx="528721" cy="528721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401643" y="2244257"/>
            <a:ext cx="10399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>
                <a:solidFill>
                  <a:srgbClr val="002060"/>
                </a:solidFill>
              </a:rPr>
              <a:t>CONJUNTO DE DATOS</a:t>
            </a:r>
            <a:endParaRPr lang="en-US" sz="1100" b="1" dirty="0">
              <a:solidFill>
                <a:srgbClr val="002060"/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1628803" y="2228078"/>
            <a:ext cx="1197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 b="1">
                <a:solidFill>
                  <a:srgbClr val="002060"/>
                </a:solidFill>
              </a:defRPr>
            </a:lvl1pPr>
          </a:lstStyle>
          <a:p>
            <a:pPr algn="ctr"/>
            <a:r>
              <a:rPr lang="es-ES" sz="1100" dirty="0"/>
              <a:t>1. COMPRENDER LOS DATOS</a:t>
            </a:r>
            <a:endParaRPr lang="en-US" sz="1100" dirty="0"/>
          </a:p>
        </p:txBody>
      </p:sp>
      <p:sp>
        <p:nvSpPr>
          <p:cNvPr id="24" name="CuadroTexto 23"/>
          <p:cNvSpPr txBox="1"/>
          <p:nvPr/>
        </p:nvSpPr>
        <p:spPr>
          <a:xfrm>
            <a:off x="2980987" y="2249841"/>
            <a:ext cx="1249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>
                <a:solidFill>
                  <a:srgbClr val="002060"/>
                </a:solidFill>
              </a:rPr>
              <a:t>2. PREPARAR LOS DATOS</a:t>
            </a:r>
            <a:endParaRPr lang="en-US" sz="1100" b="1" dirty="0">
              <a:solidFill>
                <a:srgbClr val="002060"/>
              </a:solidFill>
            </a:endParaRPr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339" y="6196878"/>
            <a:ext cx="536034" cy="536034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704" y="2949602"/>
            <a:ext cx="506816" cy="506816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64" y="4103189"/>
            <a:ext cx="658893" cy="658893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72" y="5154856"/>
            <a:ext cx="603188" cy="603188"/>
          </a:xfrm>
          <a:prstGeom prst="rect">
            <a:avLst/>
          </a:prstGeom>
        </p:spPr>
      </p:pic>
      <p:sp>
        <p:nvSpPr>
          <p:cNvPr id="29" name="Rectángulo 28"/>
          <p:cNvSpPr/>
          <p:nvPr/>
        </p:nvSpPr>
        <p:spPr>
          <a:xfrm>
            <a:off x="3040788" y="3706083"/>
            <a:ext cx="10995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050" b="1" dirty="0">
                <a:solidFill>
                  <a:srgbClr val="0070C0"/>
                </a:solidFill>
              </a:rPr>
              <a:t>DATA CLEANING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2971026" y="4856036"/>
            <a:ext cx="125955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050" b="1" dirty="0">
                <a:solidFill>
                  <a:srgbClr val="0070C0"/>
                </a:solidFill>
              </a:rPr>
              <a:t>FEATURING SELECTION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2900525" y="5941044"/>
            <a:ext cx="144547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050" b="1" dirty="0">
                <a:solidFill>
                  <a:srgbClr val="0070C0"/>
                </a:solidFill>
              </a:rPr>
              <a:t>TRANSFORMAR</a:t>
            </a:r>
            <a:endParaRPr lang="en-US" sz="1050" b="1" dirty="0">
              <a:solidFill>
                <a:srgbClr val="0070C0"/>
              </a:solidFill>
            </a:endParaRP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161" y="2886747"/>
            <a:ext cx="578037" cy="578037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05" y="2949602"/>
            <a:ext cx="495769" cy="495769"/>
          </a:xfrm>
          <a:prstGeom prst="rect">
            <a:avLst/>
          </a:prstGeom>
        </p:spPr>
      </p:pic>
      <p:sp>
        <p:nvSpPr>
          <p:cNvPr id="34" name="Rectángulo 33"/>
          <p:cNvSpPr/>
          <p:nvPr/>
        </p:nvSpPr>
        <p:spPr>
          <a:xfrm>
            <a:off x="1621286" y="3715706"/>
            <a:ext cx="123131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050" b="1" dirty="0">
                <a:solidFill>
                  <a:srgbClr val="0070C0"/>
                </a:solidFill>
              </a:rPr>
              <a:t>ESTADÍSTICA DESCRIPTIVA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1628803" y="4882931"/>
            <a:ext cx="12237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050" b="1" dirty="0">
                <a:solidFill>
                  <a:srgbClr val="0070C0"/>
                </a:solidFill>
              </a:rPr>
              <a:t>VISUALIZACIÓN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4273539" y="2249342"/>
            <a:ext cx="1324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>
                <a:solidFill>
                  <a:srgbClr val="002060"/>
                </a:solidFill>
              </a:rPr>
              <a:t>3. DIVIDIR DATOS</a:t>
            </a:r>
            <a:endParaRPr lang="en-US" sz="1100" b="1" dirty="0">
              <a:solidFill>
                <a:srgbClr val="002060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5654670" y="2186587"/>
            <a:ext cx="13197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2060"/>
                </a:solidFill>
              </a:rPr>
              <a:t>4. CONSTRUCCIÓN Y EVALUACIÓN DE MODELOS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6893933" y="2196051"/>
            <a:ext cx="15190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2060"/>
                </a:solidFill>
              </a:rPr>
              <a:t>5. AJUSTAR HIPERPARÁMETROS DEL MEJOR MODELO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6938531" y="4146514"/>
            <a:ext cx="13722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002060"/>
                </a:solidFill>
              </a:rPr>
              <a:t>6. EVALUACIÓN FINAL DEL MODELO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4414579" y="2513980"/>
            <a:ext cx="10874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050" b="1" dirty="0">
                <a:solidFill>
                  <a:srgbClr val="0070C0"/>
                </a:solidFill>
              </a:rPr>
              <a:t>TRAIN DATA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41" name="Rectángulo 40"/>
          <p:cNvSpPr/>
          <p:nvPr/>
        </p:nvSpPr>
        <p:spPr>
          <a:xfrm>
            <a:off x="4419270" y="3714759"/>
            <a:ext cx="10874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050" b="1" dirty="0">
                <a:solidFill>
                  <a:srgbClr val="0070C0"/>
                </a:solidFill>
              </a:rPr>
              <a:t>TEST DATA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1628803" y="2171684"/>
            <a:ext cx="1223793" cy="3670169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redondeado 42"/>
          <p:cNvSpPr/>
          <p:nvPr/>
        </p:nvSpPr>
        <p:spPr>
          <a:xfrm>
            <a:off x="5704755" y="2164492"/>
            <a:ext cx="1191355" cy="1653117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redondeado 43"/>
          <p:cNvSpPr/>
          <p:nvPr/>
        </p:nvSpPr>
        <p:spPr>
          <a:xfrm>
            <a:off x="7007389" y="2164493"/>
            <a:ext cx="1272740" cy="1653117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ángulo redondeado 44"/>
          <p:cNvSpPr/>
          <p:nvPr/>
        </p:nvSpPr>
        <p:spPr>
          <a:xfrm>
            <a:off x="7012872" y="4083062"/>
            <a:ext cx="1191355" cy="1480055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ángulo redondeado 45"/>
          <p:cNvSpPr/>
          <p:nvPr/>
        </p:nvSpPr>
        <p:spPr>
          <a:xfrm>
            <a:off x="4378400" y="2174595"/>
            <a:ext cx="1191355" cy="2762126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ángulo redondeado 46"/>
          <p:cNvSpPr/>
          <p:nvPr/>
        </p:nvSpPr>
        <p:spPr>
          <a:xfrm>
            <a:off x="3025923" y="2188009"/>
            <a:ext cx="1191355" cy="4639962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ángulo redondeado 47"/>
          <p:cNvSpPr/>
          <p:nvPr/>
        </p:nvSpPr>
        <p:spPr>
          <a:xfrm>
            <a:off x="308418" y="2188009"/>
            <a:ext cx="1191355" cy="1629600"/>
          </a:xfrm>
          <a:prstGeom prst="round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ector recto de flecha 48"/>
          <p:cNvCxnSpPr/>
          <p:nvPr/>
        </p:nvCxnSpPr>
        <p:spPr>
          <a:xfrm>
            <a:off x="1314416" y="3175765"/>
            <a:ext cx="48051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>
            <a:off x="2582129" y="3175765"/>
            <a:ext cx="640752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>
            <a:off x="4052535" y="3193415"/>
            <a:ext cx="493712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5365109" y="3199864"/>
            <a:ext cx="493712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>
            <a:off x="6691424" y="3199864"/>
            <a:ext cx="493712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>
            <a:stCxn id="9" idx="6"/>
          </p:cNvCxnSpPr>
          <p:nvPr/>
        </p:nvCxnSpPr>
        <p:spPr>
          <a:xfrm>
            <a:off x="5356281" y="4440152"/>
            <a:ext cx="1618338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>
            <a:off x="7622089" y="3607669"/>
            <a:ext cx="0" cy="45843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angular 55"/>
          <p:cNvCxnSpPr/>
          <p:nvPr/>
        </p:nvCxnSpPr>
        <p:spPr>
          <a:xfrm rot="16200000" flipH="1" flipV="1">
            <a:off x="4949258" y="809944"/>
            <a:ext cx="23517" cy="2678832"/>
          </a:xfrm>
          <a:prstGeom prst="bentConnector3">
            <a:avLst>
              <a:gd name="adj1" fmla="val -972063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angular 56"/>
          <p:cNvCxnSpPr>
            <a:stCxn id="45" idx="2"/>
          </p:cNvCxnSpPr>
          <p:nvPr/>
        </p:nvCxnSpPr>
        <p:spPr>
          <a:xfrm rot="5400000">
            <a:off x="5848985" y="3944140"/>
            <a:ext cx="140589" cy="3378542"/>
          </a:xfrm>
          <a:prstGeom prst="bentConnector2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4342676" y="5751697"/>
            <a:ext cx="39914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i="1" dirty="0"/>
              <a:t>Si los resultados no son los esperados, se comienza de nuevo</a:t>
            </a:r>
            <a:endParaRPr lang="en-US" sz="1100" i="1" dirty="0"/>
          </a:p>
        </p:txBody>
      </p:sp>
      <p:sp>
        <p:nvSpPr>
          <p:cNvPr id="59" name="Rectángulo 58"/>
          <p:cNvSpPr/>
          <p:nvPr/>
        </p:nvSpPr>
        <p:spPr>
          <a:xfrm>
            <a:off x="4388262" y="1689510"/>
            <a:ext cx="9509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 err="1">
                <a:latin typeface="medium-content-serif-font"/>
              </a:rPr>
              <a:t>Fase</a:t>
            </a:r>
            <a:r>
              <a:rPr lang="en-US" sz="1000" i="1" dirty="0">
                <a:latin typeface="medium-content-serif-font"/>
              </a:rPr>
              <a:t> </a:t>
            </a:r>
            <a:r>
              <a:rPr lang="en-US" sz="1000" i="1" dirty="0" err="1">
                <a:latin typeface="medium-content-serif-font"/>
              </a:rPr>
              <a:t>iterativa</a:t>
            </a:r>
            <a:endParaRPr lang="en-US" sz="1000" dirty="0"/>
          </a:p>
        </p:txBody>
      </p:sp>
      <p:sp>
        <p:nvSpPr>
          <p:cNvPr id="62" name="Título 1"/>
          <p:cNvSpPr txBox="1">
            <a:spLocks/>
          </p:cNvSpPr>
          <p:nvPr/>
        </p:nvSpPr>
        <p:spPr>
          <a:xfrm>
            <a:off x="1080252" y="1238796"/>
            <a:ext cx="501505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b="1" dirty="0" err="1" smtClean="0"/>
              <a:t>Recap</a:t>
            </a:r>
            <a:endParaRPr lang="es-ES" sz="2400" b="1" dirty="0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1D0A02D5-6FFB-4F8C-98B8-D0EA00DB75ED}"/>
              </a:ext>
            </a:extLst>
          </p:cNvPr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0AD0E46B-B808-4FEC-89A3-4FB5D251B28A}"/>
              </a:ext>
            </a:extLst>
          </p:cNvPr>
          <p:cNvCxnSpPr/>
          <p:nvPr/>
        </p:nvCxnSpPr>
        <p:spPr>
          <a:xfrm flipV="1">
            <a:off x="-37" y="1635037"/>
            <a:ext cx="406401" cy="3437"/>
          </a:xfrm>
          <a:prstGeom prst="line">
            <a:avLst/>
          </a:prstGeom>
          <a:ln w="57150">
            <a:solidFill>
              <a:srgbClr val="006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Imagen 6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16" y="1386338"/>
            <a:ext cx="363725" cy="36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2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Quiz </a:t>
            </a:r>
          </a:p>
          <a:p>
            <a:endParaRPr lang="en-US" dirty="0"/>
          </a:p>
          <a:p>
            <a:r>
              <a:rPr lang="es-ES" dirty="0">
                <a:hlinkClick r:id="rId2"/>
              </a:rPr>
              <a:t>https://forms.gle/DwBy3VQZnj3theY79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2" y="1394183"/>
            <a:ext cx="346458" cy="346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4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4"/>
          <p:cNvSpPr txBox="1"/>
          <p:nvPr/>
        </p:nvSpPr>
        <p:spPr>
          <a:xfrm>
            <a:off x="1211485" y="1185684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buSzPts val="2800"/>
            </a:pPr>
            <a:r>
              <a:rPr lang="en-US" sz="2800" b="1" dirty="0" smtClean="0">
                <a:latin typeface="Calibri"/>
                <a:ea typeface="Calibri"/>
                <a:cs typeface="Calibri"/>
                <a:sym typeface="Calibri"/>
              </a:rPr>
              <a:t>Clasificación vs Regresión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2" name="Picture 4" descr="Regression vs. Classification in Machine Learning for Beginners |  Simplilear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4"/>
          <a:stretch/>
        </p:blipFill>
        <p:spPr bwMode="auto">
          <a:xfrm>
            <a:off x="1451631" y="2457141"/>
            <a:ext cx="6297790" cy="306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21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2" y="1394183"/>
            <a:ext cx="346458" cy="346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4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4"/>
          <p:cNvSpPr txBox="1"/>
          <p:nvPr/>
        </p:nvSpPr>
        <p:spPr>
          <a:xfrm>
            <a:off x="1211485" y="1185684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buSzPts val="2800"/>
            </a:pPr>
            <a:r>
              <a:rPr lang="en-US" sz="2800" b="1" dirty="0" smtClean="0">
                <a:latin typeface="Calibri"/>
                <a:ea typeface="Calibri"/>
                <a:cs typeface="Calibri"/>
                <a:sym typeface="Calibri"/>
              </a:rPr>
              <a:t>Regresión Lineal 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29;p4" descr="Proyecto Jupyter - Wikipedia, la enciclopedia libr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6188" y="2955636"/>
            <a:ext cx="2184012" cy="2340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12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catronic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435</Words>
  <Application>Microsoft Office PowerPoint</Application>
  <PresentationFormat>Presentación en pantalla (4:3)</PresentationFormat>
  <Paragraphs>141</Paragraphs>
  <Slides>15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Lato</vt:lpstr>
      <vt:lpstr>medium-content-serif-font</vt:lpstr>
      <vt:lpstr>Calibri</vt:lpstr>
      <vt:lpstr>Roboto</vt:lpstr>
      <vt:lpstr>Mecatronica</vt:lpstr>
      <vt:lpstr>Presentación de PowerPoint</vt:lpstr>
      <vt:lpstr>Presentación de PowerPoint</vt:lpstr>
      <vt:lpstr>Calendario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Domin</dc:creator>
  <cp:lastModifiedBy>Usuario</cp:lastModifiedBy>
  <cp:revision>17</cp:revision>
  <dcterms:created xsi:type="dcterms:W3CDTF">2019-10-15T08:45:43Z</dcterms:created>
  <dcterms:modified xsi:type="dcterms:W3CDTF">2022-12-20T14:04:41Z</dcterms:modified>
</cp:coreProperties>
</file>