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F8D19-3612-714A-BC24-84CCB4554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CC3FC-47EE-4027-4FDB-7612ED6F3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B9450-A297-51D9-5E9B-5F5D1481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48A45-7475-F7F2-19FF-A0D65F50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6D31D-D785-5BB3-8BE5-5B3B2111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85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B5C-4432-B98F-E401-21DAB421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ABDA3-DF67-CD0D-AD9C-6378A0632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5A15-C94D-DA90-5A28-1041D301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21C1-760E-56D1-8587-63223CDB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AF201-9495-DC82-66F9-8EC37189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3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FF027-144E-7A30-D6AF-F2313E8ED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2914E-9281-B0FD-E0E6-B26FE0DC2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06BE-FC54-5317-5ACC-30D89CFD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3FA2-3E2A-FD92-781C-FD32BA40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189F-0E9A-7BBF-6E63-16CED80B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3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80EC-6D8F-5538-D354-F4E268B8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428B-FB78-D534-B6B6-CC18A073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BD11-5115-B8EE-24F1-3E50BAC6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AEF3B-82F1-EBEC-ED69-35FF7CDC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77C3D-9037-54B0-CBFC-A226E372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1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7957-6B20-FCE4-ECF4-938A8D14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D34A-0B86-3F2B-717C-7325424F6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73C4E-8EBB-AC72-05DF-1C2E62E1B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21FA-0811-8DF0-A3C0-793A478F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CBB24-534B-6BA0-C034-03519065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F6E-2F24-9A81-9BC0-6DB61F6C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FD4D7-D3EA-1AD7-5228-8E06F8003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D5C06-7046-8744-0C81-24A6AC38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E714-0F33-C102-F6C7-5B6D7049B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F82EC-D1AA-9736-9DEE-EAE00B73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80980-EE8B-D984-AE40-9AD00792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888CD-B512-1D50-3F4E-4C1EC263C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3DAE-FC77-AC3C-3EAC-823863CAB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6BEAB-3E99-96E5-63E5-416A8E567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B0236E-3850-26D6-EA7C-35248D7D5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A7B27-E088-DC10-DAE9-FF0B77438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478AF-ECDE-8B4D-07EF-2A486F46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52E81-F8B9-B776-99EB-C4CCDA224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E38C4-BF86-DA59-8B6A-CFF01E57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2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3FC6-2AAD-BF64-EDAE-5CA05F09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47D2-0833-135D-5951-B0F6F7DA0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E90B6-D310-2046-C981-5167BD2DC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3A879E-F943-965C-8EBC-30D224ED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0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776C2-B238-AC94-BAE8-868A30AB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17F76F-D890-5CDD-D45A-E2B17D25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A5A1B-434D-6158-0D7B-09CE358F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1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7A30-EE4C-D80E-01A2-391FF930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3070-F233-CDCA-CA08-21C3A1FA8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4AAD5-020E-B4AF-43E3-566A08DE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78EB-F4A9-6B16-4CCD-D57A539F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1FA7-9B48-1064-289B-11B060B0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F4C08-F976-D9D0-ADB3-5D1CC4757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DDA-4AD6-3D7D-29F4-F99DCD21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7E530-5F15-1434-AB2E-C9FD21E1B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63532-C1C5-7F0D-BC1C-DB4BB4F7D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D6949-253A-2A56-0EFE-5CA07F09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FBAC-F193-FF2C-AA8A-17A64370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D54B-E449-D4E8-64F4-90201E1B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7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DBA1D-653B-0153-F61C-233C49D3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2AA50-5304-79D6-B12F-A1C2C239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A733-63D3-468C-3683-31383551A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EA4B1-7707-49BB-9265-EAC029350772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AB5F5-F923-C24A-D267-87957CAAB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2A14-3071-A21E-18B0-DA5D5B35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3EFE6-D448-490A-80C1-D66688983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0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9E31-6831-E6E5-DE8F-6340911A0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Property Design and Binding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0AFE6-DBF9-8B48-83D5-0067B8FAEA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document identifies the standards for designing and building API objects.</a:t>
            </a:r>
          </a:p>
        </p:txBody>
      </p:sp>
    </p:spTree>
    <p:extLst>
      <p:ext uri="{BB962C8B-B14F-4D97-AF65-F5344CB8AC3E}">
        <p14:creationId xmlns:p14="http://schemas.microsoft.com/office/powerpoint/2010/main" val="308593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9C98-BEFB-201E-5222-B454BFD9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API Class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9EC1E-F884-7394-AF01-F09EB01CC299}"/>
              </a:ext>
            </a:extLst>
          </p:cNvPr>
          <p:cNvSpPr txBox="1"/>
          <p:nvPr/>
        </p:nvSpPr>
        <p:spPr>
          <a:xfrm>
            <a:off x="596347" y="2670850"/>
            <a:ext cx="1840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53073-21BF-0ADB-A23A-853398CAFC42}"/>
              </a:ext>
            </a:extLst>
          </p:cNvPr>
          <p:cNvSpPr txBox="1"/>
          <p:nvPr/>
        </p:nvSpPr>
        <p:spPr>
          <a:xfrm>
            <a:off x="3690612" y="2120557"/>
            <a:ext cx="23174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 API Object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B7B500-7766-6D4D-ABDE-5E81306E2D5D}"/>
              </a:ext>
            </a:extLst>
          </p:cNvPr>
          <p:cNvSpPr txBox="1"/>
          <p:nvPr/>
        </p:nvSpPr>
        <p:spPr>
          <a:xfrm>
            <a:off x="3690612" y="2670850"/>
            <a:ext cx="23174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 API Object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0E547-B5C2-BF26-70F6-B539CD48BA04}"/>
              </a:ext>
            </a:extLst>
          </p:cNvPr>
          <p:cNvSpPr txBox="1"/>
          <p:nvPr/>
        </p:nvSpPr>
        <p:spPr>
          <a:xfrm>
            <a:off x="3690612" y="3244334"/>
            <a:ext cx="23174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 API Object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D2CA45-10AD-1B78-17CE-F8493529F3F1}"/>
              </a:ext>
            </a:extLst>
          </p:cNvPr>
          <p:cNvSpPr txBox="1"/>
          <p:nvPr/>
        </p:nvSpPr>
        <p:spPr>
          <a:xfrm>
            <a:off x="7232138" y="2120557"/>
            <a:ext cx="21998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GameConfiguration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245C1E-9752-6C9D-EDEE-451F06600833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6008086" y="2305223"/>
            <a:ext cx="12240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5D7AA-09C6-FD05-6DA5-D15EA8549A4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2436743" y="2305223"/>
            <a:ext cx="1253869" cy="550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0EB16C-F253-C821-8A8F-940F689BA981}"/>
              </a:ext>
            </a:extLst>
          </p:cNvPr>
          <p:cNvSpPr txBox="1"/>
          <p:nvPr/>
        </p:nvSpPr>
        <p:spPr>
          <a:xfrm>
            <a:off x="7232137" y="2670850"/>
            <a:ext cx="21998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GameConfiguration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7A2BB-30EF-85B1-81D0-F419D75DA1CF}"/>
              </a:ext>
            </a:extLst>
          </p:cNvPr>
          <p:cNvSpPr txBox="1"/>
          <p:nvPr/>
        </p:nvSpPr>
        <p:spPr>
          <a:xfrm>
            <a:off x="7232137" y="3244334"/>
            <a:ext cx="21998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GameConfiguration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4E866-6074-99C5-CC7D-C1F2E8E9EE8F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6008086" y="2855516"/>
            <a:ext cx="12240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F75695-F7F4-5862-718E-9A5B30EE21FB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6008086" y="3429000"/>
            <a:ext cx="12240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931388-AD01-FD82-7E8B-7D5F7F6974D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2436743" y="2855516"/>
            <a:ext cx="125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B8C80A-88AF-B9A6-713E-F188769B9C36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>
          <a:xfrm flipH="1" flipV="1">
            <a:off x="2436743" y="2855516"/>
            <a:ext cx="1253869" cy="5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20859CE-D828-0003-A604-EA3674F589A8}"/>
              </a:ext>
            </a:extLst>
          </p:cNvPr>
          <p:cNvSpPr txBox="1"/>
          <p:nvPr/>
        </p:nvSpPr>
        <p:spPr>
          <a:xfrm>
            <a:off x="596348" y="3835678"/>
            <a:ext cx="18403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Base Object</a:t>
            </a:r>
            <a:br>
              <a:rPr lang="en-US" dirty="0"/>
            </a:br>
            <a:r>
              <a:rPr lang="en-US" dirty="0"/>
              <a:t>(optional)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4DDB048-1936-1081-1C9D-DABFAB2EB269}"/>
              </a:ext>
            </a:extLst>
          </p:cNvPr>
          <p:cNvCxnSpPr>
            <a:cxnSpLocks/>
            <a:stCxn id="28" idx="0"/>
            <a:endCxn id="4" idx="2"/>
          </p:cNvCxnSpPr>
          <p:nvPr/>
        </p:nvCxnSpPr>
        <p:spPr>
          <a:xfrm flipH="1" flipV="1">
            <a:off x="1516545" y="3040182"/>
            <a:ext cx="1" cy="79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9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3F476D-10F5-59C3-F94C-0352FFC3637D}"/>
              </a:ext>
            </a:extLst>
          </p:cNvPr>
          <p:cNvSpPr txBox="1"/>
          <p:nvPr/>
        </p:nvSpPr>
        <p:spPr>
          <a:xfrm>
            <a:off x="730526" y="1690689"/>
            <a:ext cx="10730948" cy="4536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Are heavy weight objects that often implement methods for functionality.  These methods: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Can have any access modifier (Typically, private, protected, internal or public),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Are not abstract or virtual.  This ensures derived objects are light-weight.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Optionally, should Seal base methods to further ensure derived generic objects conform the </a:t>
            </a:r>
            <a:r>
              <a:rPr lang="en-US" dirty="0" err="1"/>
              <a:t>the</a:t>
            </a:r>
            <a:r>
              <a:rPr lang="en-US" dirty="0"/>
              <a:t> light-weight standards.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implement the </a:t>
            </a:r>
            <a:r>
              <a:rPr lang="en-US" dirty="0" err="1"/>
              <a:t>IGetKey</a:t>
            </a:r>
            <a:r>
              <a:rPr lang="en-US" dirty="0"/>
              <a:t> interface which declare: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 unique key for each instance (e.g. </a:t>
            </a:r>
            <a:r>
              <a:rPr lang="en-US" dirty="0" err="1"/>
              <a:t>GetKey</a:t>
            </a:r>
            <a:r>
              <a:rPr lang="en-US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 bind property (e.g. Bind) that allows the object to bind to other objects.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abstract and virtual properties for derived objects to supply required values or override default behavior.  See the next slide for supported light-weight data-types.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Typically, do not maintain state.  Properties are implemented as read-only properties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{get;}</a:t>
            </a:r>
            <a:r>
              <a:rPr lang="en-US" dirty="0"/>
              <a:t> syntax.  In other words, lambda =&gt; operator cannot be used.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Assignment of default property values is accomplished by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{get;}=value</a:t>
            </a:r>
            <a:r>
              <a:rPr lang="en-US" dirty="0"/>
              <a:t> syntax.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Properties that need to be set during the Bind phase can 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get;private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set;}</a:t>
            </a:r>
            <a:r>
              <a:rPr lang="en-US" dirty="0"/>
              <a:t> syntax.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Must accept the Game object in the constructor and maintain a </a:t>
            </a:r>
            <a:r>
              <a:rPr lang="en-US" dirty="0" err="1"/>
              <a:t>readonly</a:t>
            </a:r>
            <a:r>
              <a:rPr lang="en-US" dirty="0"/>
              <a:t> copy of the Game.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access modifier for the constructor must be less than public.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9138841-B12A-DDA7-247E-758B2B6F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API Objects</a:t>
            </a:r>
          </a:p>
        </p:txBody>
      </p:sp>
    </p:spTree>
    <p:extLst>
      <p:ext uri="{BB962C8B-B14F-4D97-AF65-F5344CB8AC3E}">
        <p14:creationId xmlns:p14="http://schemas.microsoft.com/office/powerpoint/2010/main" val="28542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934F-5EE3-9E4B-988A-F1182BFE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Object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1C69D-3107-A813-D9F4-B2E8C5F2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HelpGroup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IGetKey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IToJson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HelpGroup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Game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game)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Game = game;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Key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GetType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().Name;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GetKey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Key;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Bind() {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ToJson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HelpGroupGameConfiguration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Key = Key,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Title = Title,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JsonSerializer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.Serialize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.GetJsonSerializerOptions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SortIndex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2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00B8-35B2-7895-C1E8-4A51ED80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Light-Weight Supported Data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349636-65F2-978A-78C7-7C1E8C159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14386"/>
              </p:ext>
            </p:extLst>
          </p:nvPr>
        </p:nvGraphicFramePr>
        <p:xfrm>
          <a:off x="838200" y="2419558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5458724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04756194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441810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432378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8557203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11348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 of Nullable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 in a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01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73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29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0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ColorEnum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646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8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(tuple)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4768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7102F6-0A0D-60DF-2F76-3DAF3F62D3FA}"/>
              </a:ext>
            </a:extLst>
          </p:cNvPr>
          <p:cNvSpPr txBox="1"/>
          <p:nvPr/>
        </p:nvSpPr>
        <p:spPr>
          <a:xfrm>
            <a:off x="838200" y="1690688"/>
            <a:ext cx="10515600" cy="72887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The table below identifies the return data-types for API object properties.  Data-types that are not listed are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1697295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AC25E-C14E-8008-FC8F-56443FE90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5B89918-411A-D855-0665-700F96E30F78}"/>
              </a:ext>
            </a:extLst>
          </p:cNvPr>
          <p:cNvSpPr txBox="1"/>
          <p:nvPr/>
        </p:nvSpPr>
        <p:spPr>
          <a:xfrm>
            <a:off x="730526" y="1690689"/>
            <a:ext cx="10730948" cy="453696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derived from API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Override all abstract and virtual properties of the base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Never maintain state.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BC5E94-6C72-F5DA-4359-FF1F8E08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Generic Objects</a:t>
            </a:r>
          </a:p>
        </p:txBody>
      </p:sp>
    </p:spTree>
    <p:extLst>
      <p:ext uri="{BB962C8B-B14F-4D97-AF65-F5344CB8AC3E}">
        <p14:creationId xmlns:p14="http://schemas.microsoft.com/office/powerpoint/2010/main" val="406041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6989-4186-A7E3-57FF-B5AD6075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Object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13C5-B5D6-9F1C-ED6A-29D432E9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300" dirty="0">
                <a:solidFill>
                  <a:srgbClr val="2B91AF"/>
                </a:solidFill>
                <a:latin typeface="Cascadia Mono" panose="020B0609020000020004" pitchFamily="49" charset="0"/>
              </a:rPr>
              <a:t>Serializable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GenericHelpGroup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1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HelpGroup</a:t>
            </a:r>
            <a:endParaRPr lang="en-US" sz="1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GenericHelpGroup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300" dirty="0">
                <a:solidFill>
                  <a:srgbClr val="2B91AF"/>
                </a:solidFill>
                <a:latin typeface="Cascadia Mono" panose="020B0609020000020004" pitchFamily="49" charset="0"/>
              </a:rPr>
              <a:t>Game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HelpGroupGameConfiguration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) :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(game)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Key =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helpGroupDefinition.Key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SortIndex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helpGroupDefinition.SortIndex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Title =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helpGroupDefinition.Title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Key {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SortIndex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7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1E55-145F-88A9-6F87-B34B9BA2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Object Serialization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1D79-BC0F-6945-6B95-BD4D1ABD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 Objects must implement the </a:t>
            </a:r>
            <a:r>
              <a:rPr lang="en-US" dirty="0" err="1"/>
              <a:t>IToJson</a:t>
            </a:r>
            <a:r>
              <a:rPr lang="en-US" dirty="0"/>
              <a:t> interface for serialization.</a:t>
            </a:r>
          </a:p>
          <a:p>
            <a:r>
              <a:rPr lang="en-US" dirty="0"/>
              <a:t>Generic API Objects must append a </a:t>
            </a:r>
            <a:r>
              <a:rPr lang="en-US" dirty="0" err="1"/>
              <a:t>GameConfiguration</a:t>
            </a:r>
            <a:r>
              <a:rPr lang="en-US" dirty="0"/>
              <a:t> object to the constructor and assign the </a:t>
            </a:r>
            <a:r>
              <a:rPr lang="en-US" dirty="0" err="1"/>
              <a:t>GameConfiguration</a:t>
            </a:r>
            <a:r>
              <a:rPr lang="en-US" dirty="0"/>
              <a:t> properties to the properties of the generic API object.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6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601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Cascadia Mono</vt:lpstr>
      <vt:lpstr>Courier New</vt:lpstr>
      <vt:lpstr>Office Theme</vt:lpstr>
      <vt:lpstr>Object Property Design and Binding</vt:lpstr>
      <vt:lpstr>Core API Class Diagram</vt:lpstr>
      <vt:lpstr>API Objects</vt:lpstr>
      <vt:lpstr>API Object Example</vt:lpstr>
      <vt:lpstr>Light-Weight Supported Data Types</vt:lpstr>
      <vt:lpstr>Generic Objects</vt:lpstr>
      <vt:lpstr>Generic Object Example</vt:lpstr>
      <vt:lpstr>API Object Serialization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Johnston</dc:creator>
  <cp:lastModifiedBy>Marc Johnston</cp:lastModifiedBy>
  <cp:revision>3</cp:revision>
  <dcterms:created xsi:type="dcterms:W3CDTF">2024-11-13T17:40:27Z</dcterms:created>
  <dcterms:modified xsi:type="dcterms:W3CDTF">2024-11-13T19:25:13Z</dcterms:modified>
</cp:coreProperties>
</file>