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4" r:id="rId2"/>
    <p:sldId id="278" r:id="rId3"/>
    <p:sldId id="279" r:id="rId4"/>
    <p:sldId id="280" r:id="rId5"/>
    <p:sldId id="277" r:id="rId6"/>
    <p:sldId id="275" r:id="rId7"/>
    <p:sldId id="276" r:id="rId8"/>
    <p:sldId id="281" r:id="rId9"/>
    <p:sldId id="282" r:id="rId10"/>
    <p:sldId id="256" r:id="rId11"/>
    <p:sldId id="259" r:id="rId12"/>
    <p:sldId id="257" r:id="rId13"/>
    <p:sldId id="262" r:id="rId14"/>
    <p:sldId id="258" r:id="rId15"/>
    <p:sldId id="260" r:id="rId16"/>
    <p:sldId id="261" r:id="rId17"/>
    <p:sldId id="263" r:id="rId18"/>
    <p:sldId id="264" r:id="rId19"/>
    <p:sldId id="265" r:id="rId20"/>
    <p:sldId id="266" r:id="rId21"/>
    <p:sldId id="269" r:id="rId22"/>
    <p:sldId id="267" r:id="rId23"/>
    <p:sldId id="268" r:id="rId24"/>
    <p:sldId id="270" r:id="rId25"/>
    <p:sldId id="271" r:id="rId26"/>
    <p:sldId id="272" r:id="rId27"/>
    <p:sldId id="27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94660"/>
  </p:normalViewPr>
  <p:slideViewPr>
    <p:cSldViewPr snapToGrid="0">
      <p:cViewPr varScale="1">
        <p:scale>
          <a:sx n="116" d="100"/>
          <a:sy n="116" d="100"/>
        </p:scale>
        <p:origin x="138"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F8D19-3612-714A-BC24-84CCB45541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9CC3FC-47EE-4027-4FDB-7612ED6F36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79B9450-A297-51D9-5E9B-5F5D14814B58}"/>
              </a:ext>
            </a:extLst>
          </p:cNvPr>
          <p:cNvSpPr>
            <a:spLocks noGrp="1"/>
          </p:cNvSpPr>
          <p:nvPr>
            <p:ph type="dt" sz="half" idx="10"/>
          </p:nvPr>
        </p:nvSpPr>
        <p:spPr/>
        <p:txBody>
          <a:bodyPr/>
          <a:lstStyle/>
          <a:p>
            <a:fld id="{E7AEA4B1-7707-49BB-9265-EAC029350772}" type="datetimeFigureOut">
              <a:rPr lang="en-US" smtClean="0"/>
              <a:t>12/30/2024</a:t>
            </a:fld>
            <a:endParaRPr lang="en-US"/>
          </a:p>
        </p:txBody>
      </p:sp>
      <p:sp>
        <p:nvSpPr>
          <p:cNvPr id="5" name="Footer Placeholder 4">
            <a:extLst>
              <a:ext uri="{FF2B5EF4-FFF2-40B4-BE49-F238E27FC236}">
                <a16:creationId xmlns:a16="http://schemas.microsoft.com/office/drawing/2014/main" id="{76748A45-7475-F7F2-19FF-A0D65F50A2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16D31D-D785-5BB3-8BE5-5B3B211144EB}"/>
              </a:ext>
            </a:extLst>
          </p:cNvPr>
          <p:cNvSpPr>
            <a:spLocks noGrp="1"/>
          </p:cNvSpPr>
          <p:nvPr>
            <p:ph type="sldNum" sz="quarter" idx="12"/>
          </p:nvPr>
        </p:nvSpPr>
        <p:spPr/>
        <p:txBody>
          <a:bodyPr/>
          <a:lstStyle/>
          <a:p>
            <a:fld id="{F073EFE6-D448-490A-80C1-D66688983415}" type="slidenum">
              <a:rPr lang="en-US" smtClean="0"/>
              <a:t>‹#›</a:t>
            </a:fld>
            <a:endParaRPr lang="en-US"/>
          </a:p>
        </p:txBody>
      </p:sp>
    </p:spTree>
    <p:extLst>
      <p:ext uri="{BB962C8B-B14F-4D97-AF65-F5344CB8AC3E}">
        <p14:creationId xmlns:p14="http://schemas.microsoft.com/office/powerpoint/2010/main" val="492185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52B5C-4432-B98F-E401-21DAB4212A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A7ABDA3-DF67-CD0D-AD9C-6378A06328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865A15-C94D-DA90-5A28-1041D301E7BC}"/>
              </a:ext>
            </a:extLst>
          </p:cNvPr>
          <p:cNvSpPr>
            <a:spLocks noGrp="1"/>
          </p:cNvSpPr>
          <p:nvPr>
            <p:ph type="dt" sz="half" idx="10"/>
          </p:nvPr>
        </p:nvSpPr>
        <p:spPr/>
        <p:txBody>
          <a:bodyPr/>
          <a:lstStyle/>
          <a:p>
            <a:fld id="{E7AEA4B1-7707-49BB-9265-EAC029350772}" type="datetimeFigureOut">
              <a:rPr lang="en-US" smtClean="0"/>
              <a:t>12/30/2024</a:t>
            </a:fld>
            <a:endParaRPr lang="en-US"/>
          </a:p>
        </p:txBody>
      </p:sp>
      <p:sp>
        <p:nvSpPr>
          <p:cNvPr id="5" name="Footer Placeholder 4">
            <a:extLst>
              <a:ext uri="{FF2B5EF4-FFF2-40B4-BE49-F238E27FC236}">
                <a16:creationId xmlns:a16="http://schemas.microsoft.com/office/drawing/2014/main" id="{37E521C1-760E-56D1-8587-63223CDBB1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8AF201-9495-DC82-66F9-8EC37189A6EA}"/>
              </a:ext>
            </a:extLst>
          </p:cNvPr>
          <p:cNvSpPr>
            <a:spLocks noGrp="1"/>
          </p:cNvSpPr>
          <p:nvPr>
            <p:ph type="sldNum" sz="quarter" idx="12"/>
          </p:nvPr>
        </p:nvSpPr>
        <p:spPr/>
        <p:txBody>
          <a:bodyPr/>
          <a:lstStyle/>
          <a:p>
            <a:fld id="{F073EFE6-D448-490A-80C1-D66688983415}" type="slidenum">
              <a:rPr lang="en-US" smtClean="0"/>
              <a:t>‹#›</a:t>
            </a:fld>
            <a:endParaRPr lang="en-US"/>
          </a:p>
        </p:txBody>
      </p:sp>
    </p:spTree>
    <p:extLst>
      <p:ext uri="{BB962C8B-B14F-4D97-AF65-F5344CB8AC3E}">
        <p14:creationId xmlns:p14="http://schemas.microsoft.com/office/powerpoint/2010/main" val="3471503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1FF027-144E-7A30-D6AF-F2313E8ED3A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82914E-9281-B0FD-E0E6-B26FE0DC29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5406BE-FC54-5317-5ACC-30D89CFD1EF9}"/>
              </a:ext>
            </a:extLst>
          </p:cNvPr>
          <p:cNvSpPr>
            <a:spLocks noGrp="1"/>
          </p:cNvSpPr>
          <p:nvPr>
            <p:ph type="dt" sz="half" idx="10"/>
          </p:nvPr>
        </p:nvSpPr>
        <p:spPr/>
        <p:txBody>
          <a:bodyPr/>
          <a:lstStyle/>
          <a:p>
            <a:fld id="{E7AEA4B1-7707-49BB-9265-EAC029350772}" type="datetimeFigureOut">
              <a:rPr lang="en-US" smtClean="0"/>
              <a:t>12/30/2024</a:t>
            </a:fld>
            <a:endParaRPr lang="en-US"/>
          </a:p>
        </p:txBody>
      </p:sp>
      <p:sp>
        <p:nvSpPr>
          <p:cNvPr id="5" name="Footer Placeholder 4">
            <a:extLst>
              <a:ext uri="{FF2B5EF4-FFF2-40B4-BE49-F238E27FC236}">
                <a16:creationId xmlns:a16="http://schemas.microsoft.com/office/drawing/2014/main" id="{84B13FA2-3E2A-FD92-781C-FD32BA4030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03189F-0E9A-7BBF-6E63-16CED80BFC7C}"/>
              </a:ext>
            </a:extLst>
          </p:cNvPr>
          <p:cNvSpPr>
            <a:spLocks noGrp="1"/>
          </p:cNvSpPr>
          <p:nvPr>
            <p:ph type="sldNum" sz="quarter" idx="12"/>
          </p:nvPr>
        </p:nvSpPr>
        <p:spPr/>
        <p:txBody>
          <a:bodyPr/>
          <a:lstStyle/>
          <a:p>
            <a:fld id="{F073EFE6-D448-490A-80C1-D66688983415}" type="slidenum">
              <a:rPr lang="en-US" smtClean="0"/>
              <a:t>‹#›</a:t>
            </a:fld>
            <a:endParaRPr lang="en-US"/>
          </a:p>
        </p:txBody>
      </p:sp>
    </p:spTree>
    <p:extLst>
      <p:ext uri="{BB962C8B-B14F-4D97-AF65-F5344CB8AC3E}">
        <p14:creationId xmlns:p14="http://schemas.microsoft.com/office/powerpoint/2010/main" val="1421538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480EC-6D8F-5538-D354-F4E268B810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B6428B-FB78-D534-B6B6-CC18A0732B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02BD11-5115-B8EE-24F1-3E50BAC64555}"/>
              </a:ext>
            </a:extLst>
          </p:cNvPr>
          <p:cNvSpPr>
            <a:spLocks noGrp="1"/>
          </p:cNvSpPr>
          <p:nvPr>
            <p:ph type="dt" sz="half" idx="10"/>
          </p:nvPr>
        </p:nvSpPr>
        <p:spPr/>
        <p:txBody>
          <a:bodyPr/>
          <a:lstStyle/>
          <a:p>
            <a:fld id="{E7AEA4B1-7707-49BB-9265-EAC029350772}" type="datetimeFigureOut">
              <a:rPr lang="en-US" smtClean="0"/>
              <a:t>12/30/2024</a:t>
            </a:fld>
            <a:endParaRPr lang="en-US"/>
          </a:p>
        </p:txBody>
      </p:sp>
      <p:sp>
        <p:nvSpPr>
          <p:cNvPr id="5" name="Footer Placeholder 4">
            <a:extLst>
              <a:ext uri="{FF2B5EF4-FFF2-40B4-BE49-F238E27FC236}">
                <a16:creationId xmlns:a16="http://schemas.microsoft.com/office/drawing/2014/main" id="{EE4AEF3B-82F1-EBEC-ED69-35FF7CDC8E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A77C3D-9037-54B0-CBFC-A226E3729C2A}"/>
              </a:ext>
            </a:extLst>
          </p:cNvPr>
          <p:cNvSpPr>
            <a:spLocks noGrp="1"/>
          </p:cNvSpPr>
          <p:nvPr>
            <p:ph type="sldNum" sz="quarter" idx="12"/>
          </p:nvPr>
        </p:nvSpPr>
        <p:spPr/>
        <p:txBody>
          <a:bodyPr/>
          <a:lstStyle/>
          <a:p>
            <a:fld id="{F073EFE6-D448-490A-80C1-D66688983415}" type="slidenum">
              <a:rPr lang="en-US" smtClean="0"/>
              <a:t>‹#›</a:t>
            </a:fld>
            <a:endParaRPr lang="en-US"/>
          </a:p>
        </p:txBody>
      </p:sp>
    </p:spTree>
    <p:extLst>
      <p:ext uri="{BB962C8B-B14F-4D97-AF65-F5344CB8AC3E}">
        <p14:creationId xmlns:p14="http://schemas.microsoft.com/office/powerpoint/2010/main" val="3383918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77957-6B20-FCE4-ECF4-938A8D14F4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F6DD34A-0B86-3F2B-717C-7325424F60E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D73C4E-8EBB-AC72-05DF-1C2E62E1BCAB}"/>
              </a:ext>
            </a:extLst>
          </p:cNvPr>
          <p:cNvSpPr>
            <a:spLocks noGrp="1"/>
          </p:cNvSpPr>
          <p:nvPr>
            <p:ph type="dt" sz="half" idx="10"/>
          </p:nvPr>
        </p:nvSpPr>
        <p:spPr/>
        <p:txBody>
          <a:bodyPr/>
          <a:lstStyle/>
          <a:p>
            <a:fld id="{E7AEA4B1-7707-49BB-9265-EAC029350772}" type="datetimeFigureOut">
              <a:rPr lang="en-US" smtClean="0"/>
              <a:t>12/30/2024</a:t>
            </a:fld>
            <a:endParaRPr lang="en-US"/>
          </a:p>
        </p:txBody>
      </p:sp>
      <p:sp>
        <p:nvSpPr>
          <p:cNvPr id="5" name="Footer Placeholder 4">
            <a:extLst>
              <a:ext uri="{FF2B5EF4-FFF2-40B4-BE49-F238E27FC236}">
                <a16:creationId xmlns:a16="http://schemas.microsoft.com/office/drawing/2014/main" id="{37DB21FA-0811-8DF0-A3C0-793A478FFD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2CBB24-534B-6BA0-C034-035190658D7D}"/>
              </a:ext>
            </a:extLst>
          </p:cNvPr>
          <p:cNvSpPr>
            <a:spLocks noGrp="1"/>
          </p:cNvSpPr>
          <p:nvPr>
            <p:ph type="sldNum" sz="quarter" idx="12"/>
          </p:nvPr>
        </p:nvSpPr>
        <p:spPr/>
        <p:txBody>
          <a:bodyPr/>
          <a:lstStyle/>
          <a:p>
            <a:fld id="{F073EFE6-D448-490A-80C1-D66688983415}" type="slidenum">
              <a:rPr lang="en-US" smtClean="0"/>
              <a:t>‹#›</a:t>
            </a:fld>
            <a:endParaRPr lang="en-US"/>
          </a:p>
        </p:txBody>
      </p:sp>
    </p:spTree>
    <p:extLst>
      <p:ext uri="{BB962C8B-B14F-4D97-AF65-F5344CB8AC3E}">
        <p14:creationId xmlns:p14="http://schemas.microsoft.com/office/powerpoint/2010/main" val="1352341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0EF6E-2F24-9A81-9BC0-6DB61F6CD1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2FD4D7-D3EA-1AD7-5228-8E06F8003C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61D5C06-7046-8744-0C81-24A6AC38A0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BC2E714-0F33-C102-F6C7-5B6D7049BD85}"/>
              </a:ext>
            </a:extLst>
          </p:cNvPr>
          <p:cNvSpPr>
            <a:spLocks noGrp="1"/>
          </p:cNvSpPr>
          <p:nvPr>
            <p:ph type="dt" sz="half" idx="10"/>
          </p:nvPr>
        </p:nvSpPr>
        <p:spPr/>
        <p:txBody>
          <a:bodyPr/>
          <a:lstStyle/>
          <a:p>
            <a:fld id="{E7AEA4B1-7707-49BB-9265-EAC029350772}" type="datetimeFigureOut">
              <a:rPr lang="en-US" smtClean="0"/>
              <a:t>12/30/2024</a:t>
            </a:fld>
            <a:endParaRPr lang="en-US"/>
          </a:p>
        </p:txBody>
      </p:sp>
      <p:sp>
        <p:nvSpPr>
          <p:cNvPr id="6" name="Footer Placeholder 5">
            <a:extLst>
              <a:ext uri="{FF2B5EF4-FFF2-40B4-BE49-F238E27FC236}">
                <a16:creationId xmlns:a16="http://schemas.microsoft.com/office/drawing/2014/main" id="{A77F82EC-D1AA-9736-9DEE-EAE00B736D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280980-EE8B-D984-AE40-9AD00792AD06}"/>
              </a:ext>
            </a:extLst>
          </p:cNvPr>
          <p:cNvSpPr>
            <a:spLocks noGrp="1"/>
          </p:cNvSpPr>
          <p:nvPr>
            <p:ph type="sldNum" sz="quarter" idx="12"/>
          </p:nvPr>
        </p:nvSpPr>
        <p:spPr/>
        <p:txBody>
          <a:bodyPr/>
          <a:lstStyle/>
          <a:p>
            <a:fld id="{F073EFE6-D448-490A-80C1-D66688983415}" type="slidenum">
              <a:rPr lang="en-US" smtClean="0"/>
              <a:t>‹#›</a:t>
            </a:fld>
            <a:endParaRPr lang="en-US"/>
          </a:p>
        </p:txBody>
      </p:sp>
    </p:spTree>
    <p:extLst>
      <p:ext uri="{BB962C8B-B14F-4D97-AF65-F5344CB8AC3E}">
        <p14:creationId xmlns:p14="http://schemas.microsoft.com/office/powerpoint/2010/main" val="3167575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888CD-B512-1D50-3F4E-4C1EC263C2F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3963DAE-FC77-AC3C-3EAC-823863CAB4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66BEAB-3E99-96E5-63E5-416A8E56706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1B0236E-3850-26D6-EA7C-35248D7D5E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CA7B27-E088-DC10-DAE9-FF0B7743848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7A478AF-ECDE-8B4D-07EF-2A486F46FE83}"/>
              </a:ext>
            </a:extLst>
          </p:cNvPr>
          <p:cNvSpPr>
            <a:spLocks noGrp="1"/>
          </p:cNvSpPr>
          <p:nvPr>
            <p:ph type="dt" sz="half" idx="10"/>
          </p:nvPr>
        </p:nvSpPr>
        <p:spPr/>
        <p:txBody>
          <a:bodyPr/>
          <a:lstStyle/>
          <a:p>
            <a:fld id="{E7AEA4B1-7707-49BB-9265-EAC029350772}" type="datetimeFigureOut">
              <a:rPr lang="en-US" smtClean="0"/>
              <a:t>12/30/2024</a:t>
            </a:fld>
            <a:endParaRPr lang="en-US"/>
          </a:p>
        </p:txBody>
      </p:sp>
      <p:sp>
        <p:nvSpPr>
          <p:cNvPr id="8" name="Footer Placeholder 7">
            <a:extLst>
              <a:ext uri="{FF2B5EF4-FFF2-40B4-BE49-F238E27FC236}">
                <a16:creationId xmlns:a16="http://schemas.microsoft.com/office/drawing/2014/main" id="{7E252E81-F8B9-B776-99EB-C4CCDA224A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5E38C4-BF86-DA59-8B6A-CFF01E57FA6B}"/>
              </a:ext>
            </a:extLst>
          </p:cNvPr>
          <p:cNvSpPr>
            <a:spLocks noGrp="1"/>
          </p:cNvSpPr>
          <p:nvPr>
            <p:ph type="sldNum" sz="quarter" idx="12"/>
          </p:nvPr>
        </p:nvSpPr>
        <p:spPr/>
        <p:txBody>
          <a:bodyPr/>
          <a:lstStyle/>
          <a:p>
            <a:fld id="{F073EFE6-D448-490A-80C1-D66688983415}" type="slidenum">
              <a:rPr lang="en-US" smtClean="0"/>
              <a:t>‹#›</a:t>
            </a:fld>
            <a:endParaRPr lang="en-US"/>
          </a:p>
        </p:txBody>
      </p:sp>
    </p:spTree>
    <p:extLst>
      <p:ext uri="{BB962C8B-B14F-4D97-AF65-F5344CB8AC3E}">
        <p14:creationId xmlns:p14="http://schemas.microsoft.com/office/powerpoint/2010/main" val="2584627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03FC6-2AAD-BF64-EDAE-5CA05F09BF9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20C47D2-0833-135D-5951-B0F6F7DA009C}"/>
              </a:ext>
            </a:extLst>
          </p:cNvPr>
          <p:cNvSpPr>
            <a:spLocks noGrp="1"/>
          </p:cNvSpPr>
          <p:nvPr>
            <p:ph type="dt" sz="half" idx="10"/>
          </p:nvPr>
        </p:nvSpPr>
        <p:spPr/>
        <p:txBody>
          <a:bodyPr/>
          <a:lstStyle/>
          <a:p>
            <a:fld id="{E7AEA4B1-7707-49BB-9265-EAC029350772}" type="datetimeFigureOut">
              <a:rPr lang="en-US" smtClean="0"/>
              <a:t>12/30/2024</a:t>
            </a:fld>
            <a:endParaRPr lang="en-US"/>
          </a:p>
        </p:txBody>
      </p:sp>
      <p:sp>
        <p:nvSpPr>
          <p:cNvPr id="4" name="Footer Placeholder 3">
            <a:extLst>
              <a:ext uri="{FF2B5EF4-FFF2-40B4-BE49-F238E27FC236}">
                <a16:creationId xmlns:a16="http://schemas.microsoft.com/office/drawing/2014/main" id="{AE9E90B6-D310-2046-C981-5167BD2DC7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33A879E-F943-965C-8EBC-30D224ED70C5}"/>
              </a:ext>
            </a:extLst>
          </p:cNvPr>
          <p:cNvSpPr>
            <a:spLocks noGrp="1"/>
          </p:cNvSpPr>
          <p:nvPr>
            <p:ph type="sldNum" sz="quarter" idx="12"/>
          </p:nvPr>
        </p:nvSpPr>
        <p:spPr/>
        <p:txBody>
          <a:bodyPr/>
          <a:lstStyle/>
          <a:p>
            <a:fld id="{F073EFE6-D448-490A-80C1-D66688983415}" type="slidenum">
              <a:rPr lang="en-US" smtClean="0"/>
              <a:t>‹#›</a:t>
            </a:fld>
            <a:endParaRPr lang="en-US"/>
          </a:p>
        </p:txBody>
      </p:sp>
    </p:spTree>
    <p:extLst>
      <p:ext uri="{BB962C8B-B14F-4D97-AF65-F5344CB8AC3E}">
        <p14:creationId xmlns:p14="http://schemas.microsoft.com/office/powerpoint/2010/main" val="516706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E776C2-B238-AC94-BAE8-868A30ABDB8A}"/>
              </a:ext>
            </a:extLst>
          </p:cNvPr>
          <p:cNvSpPr>
            <a:spLocks noGrp="1"/>
          </p:cNvSpPr>
          <p:nvPr>
            <p:ph type="dt" sz="half" idx="10"/>
          </p:nvPr>
        </p:nvSpPr>
        <p:spPr/>
        <p:txBody>
          <a:bodyPr/>
          <a:lstStyle/>
          <a:p>
            <a:fld id="{E7AEA4B1-7707-49BB-9265-EAC029350772}" type="datetimeFigureOut">
              <a:rPr lang="en-US" smtClean="0"/>
              <a:t>12/30/2024</a:t>
            </a:fld>
            <a:endParaRPr lang="en-US"/>
          </a:p>
        </p:txBody>
      </p:sp>
      <p:sp>
        <p:nvSpPr>
          <p:cNvPr id="3" name="Footer Placeholder 2">
            <a:extLst>
              <a:ext uri="{FF2B5EF4-FFF2-40B4-BE49-F238E27FC236}">
                <a16:creationId xmlns:a16="http://schemas.microsoft.com/office/drawing/2014/main" id="{9917F76F-D890-5CDD-D45A-E2B17D25F7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4EA5A1B-434D-6158-0D7B-09CE358F31D3}"/>
              </a:ext>
            </a:extLst>
          </p:cNvPr>
          <p:cNvSpPr>
            <a:spLocks noGrp="1"/>
          </p:cNvSpPr>
          <p:nvPr>
            <p:ph type="sldNum" sz="quarter" idx="12"/>
          </p:nvPr>
        </p:nvSpPr>
        <p:spPr/>
        <p:txBody>
          <a:bodyPr/>
          <a:lstStyle/>
          <a:p>
            <a:fld id="{F073EFE6-D448-490A-80C1-D66688983415}" type="slidenum">
              <a:rPr lang="en-US" smtClean="0"/>
              <a:t>‹#›</a:t>
            </a:fld>
            <a:endParaRPr lang="en-US"/>
          </a:p>
        </p:txBody>
      </p:sp>
    </p:spTree>
    <p:extLst>
      <p:ext uri="{BB962C8B-B14F-4D97-AF65-F5344CB8AC3E}">
        <p14:creationId xmlns:p14="http://schemas.microsoft.com/office/powerpoint/2010/main" val="3022519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17A30-EE4C-D80E-01A2-391FF930ED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6F3070-F233-CDCA-CA08-21C3A1FA83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DA4AAD5-020E-B4AF-43E3-566A08DE03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CE78EB-F4A9-6B16-4CCD-D57A539FED05}"/>
              </a:ext>
            </a:extLst>
          </p:cNvPr>
          <p:cNvSpPr>
            <a:spLocks noGrp="1"/>
          </p:cNvSpPr>
          <p:nvPr>
            <p:ph type="dt" sz="half" idx="10"/>
          </p:nvPr>
        </p:nvSpPr>
        <p:spPr/>
        <p:txBody>
          <a:bodyPr/>
          <a:lstStyle/>
          <a:p>
            <a:fld id="{E7AEA4B1-7707-49BB-9265-EAC029350772}" type="datetimeFigureOut">
              <a:rPr lang="en-US" smtClean="0"/>
              <a:t>12/30/2024</a:t>
            </a:fld>
            <a:endParaRPr lang="en-US"/>
          </a:p>
        </p:txBody>
      </p:sp>
      <p:sp>
        <p:nvSpPr>
          <p:cNvPr id="6" name="Footer Placeholder 5">
            <a:extLst>
              <a:ext uri="{FF2B5EF4-FFF2-40B4-BE49-F238E27FC236}">
                <a16:creationId xmlns:a16="http://schemas.microsoft.com/office/drawing/2014/main" id="{C56B1FA7-9B48-1064-289B-11B060B02C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4F4C08-F976-D9D0-ADB3-5D1CC4757DB9}"/>
              </a:ext>
            </a:extLst>
          </p:cNvPr>
          <p:cNvSpPr>
            <a:spLocks noGrp="1"/>
          </p:cNvSpPr>
          <p:nvPr>
            <p:ph type="sldNum" sz="quarter" idx="12"/>
          </p:nvPr>
        </p:nvSpPr>
        <p:spPr/>
        <p:txBody>
          <a:bodyPr/>
          <a:lstStyle/>
          <a:p>
            <a:fld id="{F073EFE6-D448-490A-80C1-D66688983415}" type="slidenum">
              <a:rPr lang="en-US" smtClean="0"/>
              <a:t>‹#›</a:t>
            </a:fld>
            <a:endParaRPr lang="en-US"/>
          </a:p>
        </p:txBody>
      </p:sp>
    </p:spTree>
    <p:extLst>
      <p:ext uri="{BB962C8B-B14F-4D97-AF65-F5344CB8AC3E}">
        <p14:creationId xmlns:p14="http://schemas.microsoft.com/office/powerpoint/2010/main" val="3079088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70DDA-4AD6-3D7D-29F4-F99DCD2125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467E530-5F15-1434-AB2E-C9FD21E1B1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1B63532-C1C5-7F0D-BC1C-DB4BB4F7D2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3D6949-253A-2A56-0EFE-5CA07F09F304}"/>
              </a:ext>
            </a:extLst>
          </p:cNvPr>
          <p:cNvSpPr>
            <a:spLocks noGrp="1"/>
          </p:cNvSpPr>
          <p:nvPr>
            <p:ph type="dt" sz="half" idx="10"/>
          </p:nvPr>
        </p:nvSpPr>
        <p:spPr/>
        <p:txBody>
          <a:bodyPr/>
          <a:lstStyle/>
          <a:p>
            <a:fld id="{E7AEA4B1-7707-49BB-9265-EAC029350772}" type="datetimeFigureOut">
              <a:rPr lang="en-US" smtClean="0"/>
              <a:t>12/30/2024</a:t>
            </a:fld>
            <a:endParaRPr lang="en-US"/>
          </a:p>
        </p:txBody>
      </p:sp>
      <p:sp>
        <p:nvSpPr>
          <p:cNvPr id="6" name="Footer Placeholder 5">
            <a:extLst>
              <a:ext uri="{FF2B5EF4-FFF2-40B4-BE49-F238E27FC236}">
                <a16:creationId xmlns:a16="http://schemas.microsoft.com/office/drawing/2014/main" id="{4D43FBAC-F193-FF2C-AA8A-17A6437021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C5D54B-E449-D4E8-64F4-90201E1BD023}"/>
              </a:ext>
            </a:extLst>
          </p:cNvPr>
          <p:cNvSpPr>
            <a:spLocks noGrp="1"/>
          </p:cNvSpPr>
          <p:nvPr>
            <p:ph type="sldNum" sz="quarter" idx="12"/>
          </p:nvPr>
        </p:nvSpPr>
        <p:spPr/>
        <p:txBody>
          <a:bodyPr/>
          <a:lstStyle/>
          <a:p>
            <a:fld id="{F073EFE6-D448-490A-80C1-D66688983415}" type="slidenum">
              <a:rPr lang="en-US" smtClean="0"/>
              <a:t>‹#›</a:t>
            </a:fld>
            <a:endParaRPr lang="en-US"/>
          </a:p>
        </p:txBody>
      </p:sp>
    </p:spTree>
    <p:extLst>
      <p:ext uri="{BB962C8B-B14F-4D97-AF65-F5344CB8AC3E}">
        <p14:creationId xmlns:p14="http://schemas.microsoft.com/office/powerpoint/2010/main" val="1976973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2DBA1D-653B-0153-F61C-233C49D359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E2AA50-5304-79D6-B12F-A1C2C239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16A733-63D3-468C-3683-31383551A0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7AEA4B1-7707-49BB-9265-EAC029350772}" type="datetimeFigureOut">
              <a:rPr lang="en-US" smtClean="0"/>
              <a:t>12/30/2024</a:t>
            </a:fld>
            <a:endParaRPr lang="en-US"/>
          </a:p>
        </p:txBody>
      </p:sp>
      <p:sp>
        <p:nvSpPr>
          <p:cNvPr id="5" name="Footer Placeholder 4">
            <a:extLst>
              <a:ext uri="{FF2B5EF4-FFF2-40B4-BE49-F238E27FC236}">
                <a16:creationId xmlns:a16="http://schemas.microsoft.com/office/drawing/2014/main" id="{7F1AB5F5-F923-C24A-D267-87957CAAB2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B652A14-3071-A21E-18B0-DA5D5B35FA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073EFE6-D448-490A-80C1-D66688983415}" type="slidenum">
              <a:rPr lang="en-US" smtClean="0"/>
              <a:t>‹#›</a:t>
            </a:fld>
            <a:endParaRPr lang="en-US"/>
          </a:p>
        </p:txBody>
      </p:sp>
    </p:spTree>
    <p:extLst>
      <p:ext uri="{BB962C8B-B14F-4D97-AF65-F5344CB8AC3E}">
        <p14:creationId xmlns:p14="http://schemas.microsoft.com/office/powerpoint/2010/main" val="21257061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F625B-53E2-A23D-BC60-18821C6EE34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7CE605A-3DE1-6917-42E5-17BDF8DD627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04223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F9E31-6831-E6E5-DE8F-6340911A0AED}"/>
              </a:ext>
            </a:extLst>
          </p:cNvPr>
          <p:cNvSpPr>
            <a:spLocks noGrp="1"/>
          </p:cNvSpPr>
          <p:nvPr>
            <p:ph type="ctrTitle"/>
          </p:nvPr>
        </p:nvSpPr>
        <p:spPr/>
        <p:txBody>
          <a:bodyPr/>
          <a:lstStyle/>
          <a:p>
            <a:r>
              <a:rPr lang="en-US" dirty="0"/>
              <a:t>Object Property Design and Binding</a:t>
            </a:r>
          </a:p>
        </p:txBody>
      </p:sp>
      <p:sp>
        <p:nvSpPr>
          <p:cNvPr id="3" name="Subtitle 2">
            <a:extLst>
              <a:ext uri="{FF2B5EF4-FFF2-40B4-BE49-F238E27FC236}">
                <a16:creationId xmlns:a16="http://schemas.microsoft.com/office/drawing/2014/main" id="{1120AFE6-DBF9-8B48-83D5-0067B8FAEA43}"/>
              </a:ext>
            </a:extLst>
          </p:cNvPr>
          <p:cNvSpPr>
            <a:spLocks noGrp="1"/>
          </p:cNvSpPr>
          <p:nvPr>
            <p:ph type="subTitle" idx="1"/>
          </p:nvPr>
        </p:nvSpPr>
        <p:spPr/>
        <p:txBody>
          <a:bodyPr/>
          <a:lstStyle/>
          <a:p>
            <a:r>
              <a:rPr lang="en-US" dirty="0"/>
              <a:t>This document identifies the standards for designing and building API objects.</a:t>
            </a:r>
          </a:p>
        </p:txBody>
      </p:sp>
    </p:spTree>
    <p:extLst>
      <p:ext uri="{BB962C8B-B14F-4D97-AF65-F5344CB8AC3E}">
        <p14:creationId xmlns:p14="http://schemas.microsoft.com/office/powerpoint/2010/main" val="3085937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A9C98-BEFB-201E-5222-B454BFD9FE7B}"/>
              </a:ext>
            </a:extLst>
          </p:cNvPr>
          <p:cNvSpPr>
            <a:spLocks noGrp="1"/>
          </p:cNvSpPr>
          <p:nvPr>
            <p:ph type="title"/>
          </p:nvPr>
        </p:nvSpPr>
        <p:spPr/>
        <p:txBody>
          <a:bodyPr/>
          <a:lstStyle/>
          <a:p>
            <a:r>
              <a:rPr lang="en-US" dirty="0"/>
              <a:t>Core API Class Diagram</a:t>
            </a:r>
          </a:p>
        </p:txBody>
      </p:sp>
      <p:sp>
        <p:nvSpPr>
          <p:cNvPr id="4" name="TextBox 3">
            <a:extLst>
              <a:ext uri="{FF2B5EF4-FFF2-40B4-BE49-F238E27FC236}">
                <a16:creationId xmlns:a16="http://schemas.microsoft.com/office/drawing/2014/main" id="{22F9EC1E-F884-7394-AF01-F09EB01CC299}"/>
              </a:ext>
            </a:extLst>
          </p:cNvPr>
          <p:cNvSpPr txBox="1"/>
          <p:nvPr/>
        </p:nvSpPr>
        <p:spPr>
          <a:xfrm>
            <a:off x="596347" y="2670850"/>
            <a:ext cx="1840396" cy="369332"/>
          </a:xfrm>
          <a:prstGeom prst="rect">
            <a:avLst/>
          </a:prstGeom>
          <a:noFill/>
          <a:ln>
            <a:solidFill>
              <a:schemeClr val="accent1"/>
            </a:solidFill>
          </a:ln>
        </p:spPr>
        <p:txBody>
          <a:bodyPr wrap="square" rtlCol="0">
            <a:spAutoFit/>
          </a:bodyPr>
          <a:lstStyle/>
          <a:p>
            <a:r>
              <a:rPr lang="en-US" dirty="0"/>
              <a:t>API Object</a:t>
            </a:r>
          </a:p>
        </p:txBody>
      </p:sp>
      <p:sp>
        <p:nvSpPr>
          <p:cNvPr id="5" name="TextBox 4">
            <a:extLst>
              <a:ext uri="{FF2B5EF4-FFF2-40B4-BE49-F238E27FC236}">
                <a16:creationId xmlns:a16="http://schemas.microsoft.com/office/drawing/2014/main" id="{1D053073-21BF-0ADB-A23A-853398CAFC42}"/>
              </a:ext>
            </a:extLst>
          </p:cNvPr>
          <p:cNvSpPr txBox="1"/>
          <p:nvPr/>
        </p:nvSpPr>
        <p:spPr>
          <a:xfrm>
            <a:off x="3690612" y="2120557"/>
            <a:ext cx="2317474" cy="369332"/>
          </a:xfrm>
          <a:prstGeom prst="rect">
            <a:avLst/>
          </a:prstGeom>
          <a:noFill/>
          <a:ln>
            <a:solidFill>
              <a:schemeClr val="accent1"/>
            </a:solidFill>
          </a:ln>
        </p:spPr>
        <p:txBody>
          <a:bodyPr wrap="square" rtlCol="0">
            <a:spAutoFit/>
          </a:bodyPr>
          <a:lstStyle/>
          <a:p>
            <a:r>
              <a:rPr lang="en-US" dirty="0"/>
              <a:t>Generic API Object 1</a:t>
            </a:r>
          </a:p>
        </p:txBody>
      </p:sp>
      <p:sp>
        <p:nvSpPr>
          <p:cNvPr id="6" name="TextBox 5">
            <a:extLst>
              <a:ext uri="{FF2B5EF4-FFF2-40B4-BE49-F238E27FC236}">
                <a16:creationId xmlns:a16="http://schemas.microsoft.com/office/drawing/2014/main" id="{FDB7B500-7766-6D4D-ABDE-5E81306E2D5D}"/>
              </a:ext>
            </a:extLst>
          </p:cNvPr>
          <p:cNvSpPr txBox="1"/>
          <p:nvPr/>
        </p:nvSpPr>
        <p:spPr>
          <a:xfrm>
            <a:off x="3690612" y="2670850"/>
            <a:ext cx="2317474" cy="369332"/>
          </a:xfrm>
          <a:prstGeom prst="rect">
            <a:avLst/>
          </a:prstGeom>
          <a:noFill/>
          <a:ln>
            <a:solidFill>
              <a:schemeClr val="accent1"/>
            </a:solidFill>
          </a:ln>
        </p:spPr>
        <p:txBody>
          <a:bodyPr wrap="square" rtlCol="0">
            <a:spAutoFit/>
          </a:bodyPr>
          <a:lstStyle/>
          <a:p>
            <a:r>
              <a:rPr lang="en-US" dirty="0"/>
              <a:t>Generic API Object 2</a:t>
            </a:r>
          </a:p>
        </p:txBody>
      </p:sp>
      <p:sp>
        <p:nvSpPr>
          <p:cNvPr id="7" name="TextBox 6">
            <a:extLst>
              <a:ext uri="{FF2B5EF4-FFF2-40B4-BE49-F238E27FC236}">
                <a16:creationId xmlns:a16="http://schemas.microsoft.com/office/drawing/2014/main" id="{0470E547-B5C2-BF26-70F6-B539CD48BA04}"/>
              </a:ext>
            </a:extLst>
          </p:cNvPr>
          <p:cNvSpPr txBox="1"/>
          <p:nvPr/>
        </p:nvSpPr>
        <p:spPr>
          <a:xfrm>
            <a:off x="3690612" y="3770833"/>
            <a:ext cx="2665581" cy="369332"/>
          </a:xfrm>
          <a:prstGeom prst="rect">
            <a:avLst/>
          </a:prstGeom>
          <a:noFill/>
          <a:ln>
            <a:solidFill>
              <a:schemeClr val="accent1"/>
            </a:solidFill>
          </a:ln>
        </p:spPr>
        <p:txBody>
          <a:bodyPr wrap="square" rtlCol="0">
            <a:spAutoFit/>
          </a:bodyPr>
          <a:lstStyle/>
          <a:p>
            <a:r>
              <a:rPr lang="en-US" dirty="0"/>
              <a:t>Game Pack API Object 1</a:t>
            </a:r>
          </a:p>
        </p:txBody>
      </p:sp>
      <p:sp>
        <p:nvSpPr>
          <p:cNvPr id="9" name="TextBox 8">
            <a:extLst>
              <a:ext uri="{FF2B5EF4-FFF2-40B4-BE49-F238E27FC236}">
                <a16:creationId xmlns:a16="http://schemas.microsoft.com/office/drawing/2014/main" id="{3DD2CA45-10AD-1B78-17CE-F8493529F3F1}"/>
              </a:ext>
            </a:extLst>
          </p:cNvPr>
          <p:cNvSpPr txBox="1"/>
          <p:nvPr/>
        </p:nvSpPr>
        <p:spPr>
          <a:xfrm>
            <a:off x="7232138" y="2120557"/>
            <a:ext cx="2199861" cy="369332"/>
          </a:xfrm>
          <a:prstGeom prst="rect">
            <a:avLst/>
          </a:prstGeom>
          <a:noFill/>
          <a:ln>
            <a:solidFill>
              <a:schemeClr val="accent1"/>
            </a:solidFill>
          </a:ln>
        </p:spPr>
        <p:txBody>
          <a:bodyPr wrap="square" rtlCol="0">
            <a:spAutoFit/>
          </a:bodyPr>
          <a:lstStyle/>
          <a:p>
            <a:r>
              <a:rPr lang="en-US" dirty="0" err="1"/>
              <a:t>GameConfiguration</a:t>
            </a:r>
            <a:endParaRPr lang="en-US" dirty="0"/>
          </a:p>
        </p:txBody>
      </p:sp>
      <p:cxnSp>
        <p:nvCxnSpPr>
          <p:cNvPr id="11" name="Straight Arrow Connector 10">
            <a:extLst>
              <a:ext uri="{FF2B5EF4-FFF2-40B4-BE49-F238E27FC236}">
                <a16:creationId xmlns:a16="http://schemas.microsoft.com/office/drawing/2014/main" id="{EC245C1E-9752-6C9D-EDEE-451F06600833}"/>
              </a:ext>
            </a:extLst>
          </p:cNvPr>
          <p:cNvCxnSpPr>
            <a:cxnSpLocks/>
            <a:stCxn id="9" idx="1"/>
            <a:endCxn id="5" idx="3"/>
          </p:cNvCxnSpPr>
          <p:nvPr/>
        </p:nvCxnSpPr>
        <p:spPr>
          <a:xfrm flipH="1">
            <a:off x="6008086" y="2305223"/>
            <a:ext cx="122405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C7E5D7AA-09C6-FD05-6DA5-D15EA8549A4F}"/>
              </a:ext>
            </a:extLst>
          </p:cNvPr>
          <p:cNvCxnSpPr>
            <a:cxnSpLocks/>
            <a:stCxn id="5" idx="1"/>
            <a:endCxn id="4" idx="3"/>
          </p:cNvCxnSpPr>
          <p:nvPr/>
        </p:nvCxnSpPr>
        <p:spPr>
          <a:xfrm flipH="1">
            <a:off x="2436743" y="2305223"/>
            <a:ext cx="1253869" cy="55029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030EB16C-F253-C821-8A8F-940F689BA981}"/>
              </a:ext>
            </a:extLst>
          </p:cNvPr>
          <p:cNvSpPr txBox="1"/>
          <p:nvPr/>
        </p:nvSpPr>
        <p:spPr>
          <a:xfrm>
            <a:off x="7232137" y="2670850"/>
            <a:ext cx="2199861" cy="369332"/>
          </a:xfrm>
          <a:prstGeom prst="rect">
            <a:avLst/>
          </a:prstGeom>
          <a:noFill/>
          <a:ln>
            <a:solidFill>
              <a:schemeClr val="accent1"/>
            </a:solidFill>
          </a:ln>
        </p:spPr>
        <p:txBody>
          <a:bodyPr wrap="square" rtlCol="0">
            <a:spAutoFit/>
          </a:bodyPr>
          <a:lstStyle/>
          <a:p>
            <a:r>
              <a:rPr lang="en-US" dirty="0" err="1"/>
              <a:t>GameConfiguration</a:t>
            </a:r>
            <a:endParaRPr lang="en-US" dirty="0"/>
          </a:p>
        </p:txBody>
      </p:sp>
      <p:cxnSp>
        <p:nvCxnSpPr>
          <p:cNvPr id="17" name="Straight Arrow Connector 16">
            <a:extLst>
              <a:ext uri="{FF2B5EF4-FFF2-40B4-BE49-F238E27FC236}">
                <a16:creationId xmlns:a16="http://schemas.microsoft.com/office/drawing/2014/main" id="{6C44E866-6074-99C5-CC7D-C1F2E8E9EE8F}"/>
              </a:ext>
            </a:extLst>
          </p:cNvPr>
          <p:cNvCxnSpPr>
            <a:cxnSpLocks/>
            <a:stCxn id="14" idx="1"/>
            <a:endCxn id="6" idx="3"/>
          </p:cNvCxnSpPr>
          <p:nvPr/>
        </p:nvCxnSpPr>
        <p:spPr>
          <a:xfrm flipH="1">
            <a:off x="6008086" y="2855516"/>
            <a:ext cx="122405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86931388-AD01-FD82-7E8B-7D5F7F6974DC}"/>
              </a:ext>
            </a:extLst>
          </p:cNvPr>
          <p:cNvCxnSpPr>
            <a:cxnSpLocks/>
            <a:stCxn id="6" idx="1"/>
            <a:endCxn id="4" idx="3"/>
          </p:cNvCxnSpPr>
          <p:nvPr/>
        </p:nvCxnSpPr>
        <p:spPr>
          <a:xfrm flipH="1">
            <a:off x="2436743" y="2855516"/>
            <a:ext cx="125386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E1B8C80A-88AF-B9A6-713E-F188769B9C36}"/>
              </a:ext>
            </a:extLst>
          </p:cNvPr>
          <p:cNvCxnSpPr>
            <a:cxnSpLocks/>
            <a:stCxn id="7" idx="1"/>
            <a:endCxn id="4" idx="3"/>
          </p:cNvCxnSpPr>
          <p:nvPr/>
        </p:nvCxnSpPr>
        <p:spPr>
          <a:xfrm flipH="1" flipV="1">
            <a:off x="2436743" y="2855516"/>
            <a:ext cx="1253869" cy="109998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F20859CE-D828-0003-A604-EA3674F589A8}"/>
              </a:ext>
            </a:extLst>
          </p:cNvPr>
          <p:cNvSpPr txBox="1"/>
          <p:nvPr/>
        </p:nvSpPr>
        <p:spPr>
          <a:xfrm>
            <a:off x="596348" y="3835678"/>
            <a:ext cx="1840396" cy="646331"/>
          </a:xfrm>
          <a:prstGeom prst="rect">
            <a:avLst/>
          </a:prstGeom>
          <a:noFill/>
          <a:ln>
            <a:solidFill>
              <a:schemeClr val="accent1"/>
            </a:solidFill>
          </a:ln>
        </p:spPr>
        <p:txBody>
          <a:bodyPr wrap="square" rtlCol="0">
            <a:spAutoFit/>
          </a:bodyPr>
          <a:lstStyle/>
          <a:p>
            <a:r>
              <a:rPr lang="en-US" dirty="0"/>
              <a:t>API Base Object</a:t>
            </a:r>
            <a:br>
              <a:rPr lang="en-US" dirty="0"/>
            </a:br>
            <a:r>
              <a:rPr lang="en-US" dirty="0"/>
              <a:t>(optional)</a:t>
            </a:r>
          </a:p>
        </p:txBody>
      </p:sp>
      <p:cxnSp>
        <p:nvCxnSpPr>
          <p:cNvPr id="30" name="Straight Arrow Connector 29">
            <a:extLst>
              <a:ext uri="{FF2B5EF4-FFF2-40B4-BE49-F238E27FC236}">
                <a16:creationId xmlns:a16="http://schemas.microsoft.com/office/drawing/2014/main" id="{B4DDB048-1936-1081-1C9D-DABFAB2EB269}"/>
              </a:ext>
            </a:extLst>
          </p:cNvPr>
          <p:cNvCxnSpPr>
            <a:cxnSpLocks/>
            <a:stCxn id="28" idx="0"/>
            <a:endCxn id="4" idx="2"/>
          </p:cNvCxnSpPr>
          <p:nvPr/>
        </p:nvCxnSpPr>
        <p:spPr>
          <a:xfrm flipH="1" flipV="1">
            <a:off x="1516545" y="3040182"/>
            <a:ext cx="1" cy="79549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Rectangle 9">
            <a:extLst>
              <a:ext uri="{FF2B5EF4-FFF2-40B4-BE49-F238E27FC236}">
                <a16:creationId xmlns:a16="http://schemas.microsoft.com/office/drawing/2014/main" id="{A3082C74-DDFE-BB79-27CB-99F35F673585}"/>
              </a:ext>
            </a:extLst>
          </p:cNvPr>
          <p:cNvSpPr/>
          <p:nvPr/>
        </p:nvSpPr>
        <p:spPr>
          <a:xfrm>
            <a:off x="3378820" y="1690687"/>
            <a:ext cx="6376437" cy="1553641"/>
          </a:xfrm>
          <a:prstGeom prst="rect">
            <a:avLst/>
          </a:prstGeom>
          <a:noFill/>
          <a:ln>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Serialization/Deserialization</a:t>
            </a:r>
          </a:p>
        </p:txBody>
      </p:sp>
      <p:sp>
        <p:nvSpPr>
          <p:cNvPr id="16" name="Rectangle 15">
            <a:extLst>
              <a:ext uri="{FF2B5EF4-FFF2-40B4-BE49-F238E27FC236}">
                <a16:creationId xmlns:a16="http://schemas.microsoft.com/office/drawing/2014/main" id="{A6BF0B90-8C55-7126-B20E-657EEAA28539}"/>
              </a:ext>
            </a:extLst>
          </p:cNvPr>
          <p:cNvSpPr/>
          <p:nvPr/>
        </p:nvSpPr>
        <p:spPr>
          <a:xfrm>
            <a:off x="3356941" y="3382023"/>
            <a:ext cx="6376437" cy="1004448"/>
          </a:xfrm>
          <a:prstGeom prst="rect">
            <a:avLst/>
          </a:prstGeom>
          <a:noFill/>
          <a:ln>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Game Pack</a:t>
            </a:r>
          </a:p>
        </p:txBody>
      </p:sp>
    </p:spTree>
    <p:extLst>
      <p:ext uri="{BB962C8B-B14F-4D97-AF65-F5344CB8AC3E}">
        <p14:creationId xmlns:p14="http://schemas.microsoft.com/office/powerpoint/2010/main" val="4237790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F3F476D-10F5-59C3-F94C-0352FFC3637D}"/>
              </a:ext>
            </a:extLst>
          </p:cNvPr>
          <p:cNvSpPr txBox="1"/>
          <p:nvPr/>
        </p:nvSpPr>
        <p:spPr>
          <a:xfrm>
            <a:off x="730526" y="1548714"/>
            <a:ext cx="10730948" cy="4678943"/>
          </a:xfrm>
          <a:prstGeom prst="rect">
            <a:avLst/>
          </a:prstGeom>
          <a:noFill/>
          <a:ln>
            <a:solidFill>
              <a:schemeClr val="accent1"/>
            </a:solidFill>
          </a:ln>
        </p:spPr>
        <p:txBody>
          <a:bodyPr wrap="square" rtlCol="0">
            <a:normAutofit fontScale="92500" lnSpcReduction="20000"/>
          </a:bodyPr>
          <a:lstStyle/>
          <a:p>
            <a:pPr marL="342900" indent="-342900">
              <a:buFont typeface="+mj-lt"/>
              <a:buAutoNum type="arabicPeriod"/>
            </a:pPr>
            <a:r>
              <a:rPr lang="en-US" dirty="0"/>
              <a:t>Are internal classes.</a:t>
            </a:r>
          </a:p>
          <a:p>
            <a:pPr marL="342900" indent="-342900">
              <a:buFont typeface="+mj-lt"/>
              <a:buAutoNum type="arabicPeriod"/>
            </a:pPr>
            <a:r>
              <a:rPr lang="en-US" dirty="0"/>
              <a:t>Can, optionally, be derived from API Base Objects.</a:t>
            </a:r>
          </a:p>
          <a:p>
            <a:pPr marL="342900" indent="-342900">
              <a:buFont typeface="+mj-lt"/>
              <a:buAutoNum type="arabicPeriod"/>
            </a:pPr>
            <a:r>
              <a:rPr lang="en-US"/>
              <a:t>Can </a:t>
            </a:r>
            <a:r>
              <a:rPr lang="en-US" dirty="0"/>
              <a:t>maintain state.</a:t>
            </a:r>
          </a:p>
          <a:p>
            <a:pPr marL="342900" indent="-342900">
              <a:buFont typeface="+mj-lt"/>
              <a:buAutoNum type="arabicPeriod"/>
            </a:pPr>
            <a:r>
              <a:rPr lang="en-US" dirty="0"/>
              <a:t>Are always abstract because they require either a Game Pack Objects or a Generic API Objects for implementation.</a:t>
            </a:r>
          </a:p>
          <a:p>
            <a:pPr marL="342900" indent="-342900">
              <a:buFont typeface="+mj-lt"/>
              <a:buAutoNum type="arabicPeriod"/>
            </a:pPr>
            <a:r>
              <a:rPr lang="en-US" dirty="0"/>
              <a:t>Methods and properties may have any access modifier (Typically, private, protected, internal or public),</a:t>
            </a:r>
          </a:p>
          <a:p>
            <a:pPr marL="342900" indent="-342900">
              <a:buFont typeface="+mj-lt"/>
              <a:buAutoNum type="arabicPeriod"/>
            </a:pPr>
            <a:r>
              <a:rPr lang="en-US" dirty="0"/>
              <a:t>Are heavy weight objects that often implement methods for functionality and</a:t>
            </a:r>
          </a:p>
          <a:p>
            <a:pPr marL="800100" lvl="1" indent="-342900">
              <a:buFont typeface="Arial" panose="020B0604020202020204" pitchFamily="34" charset="0"/>
              <a:buChar char="•"/>
            </a:pPr>
            <a:r>
              <a:rPr lang="en-US" dirty="0"/>
              <a:t>Never declare new abstract or virtual methods to ensure derived objects are light-weight,</a:t>
            </a:r>
          </a:p>
          <a:p>
            <a:pPr marL="800100" lvl="1" indent="-342900">
              <a:buFont typeface="Arial" panose="020B0604020202020204" pitchFamily="34" charset="0"/>
              <a:buChar char="•"/>
            </a:pPr>
            <a:r>
              <a:rPr lang="en-US" dirty="0"/>
              <a:t>Optionally, Seal overridden base methods to further ensure derived generic objects conform to the light-weight standards.</a:t>
            </a:r>
          </a:p>
          <a:p>
            <a:pPr marL="342900" indent="-342900">
              <a:buFont typeface="+mj-lt"/>
              <a:buAutoNum type="arabicPeriod"/>
            </a:pPr>
            <a:r>
              <a:rPr lang="en-US" dirty="0"/>
              <a:t>Must implement the </a:t>
            </a:r>
            <a:r>
              <a:rPr lang="en-US" dirty="0" err="1"/>
              <a:t>IGetKey</a:t>
            </a:r>
            <a:r>
              <a:rPr lang="en-US" dirty="0"/>
              <a:t> interface which declare:</a:t>
            </a:r>
          </a:p>
          <a:p>
            <a:pPr marL="800100" lvl="1" indent="-342900">
              <a:buFont typeface="Arial" panose="020B0604020202020204" pitchFamily="34" charset="0"/>
              <a:buChar char="•"/>
            </a:pPr>
            <a:r>
              <a:rPr lang="en-US" dirty="0"/>
              <a:t>A unique key for each instance (e.g. </a:t>
            </a:r>
            <a:r>
              <a:rPr lang="en-US" dirty="0" err="1"/>
              <a:t>GetKey</a:t>
            </a:r>
            <a:r>
              <a:rPr lang="en-US" dirty="0"/>
              <a:t>), with a similar implementation to:</a:t>
            </a:r>
          </a:p>
          <a:p>
            <a:pPr marL="798513" lvl="1"/>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string</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GetKey</a:t>
            </a:r>
            <a:r>
              <a:rPr lang="en-US" sz="1800" dirty="0">
                <a:solidFill>
                  <a:srgbClr val="000000"/>
                </a:solidFill>
                <a:latin typeface="Cascadia Mono" panose="020B0609020000020004" pitchFamily="49" charset="0"/>
              </a:rPr>
              <a:t> =&gt; Key;</a:t>
            </a:r>
            <a:endParaRPr lang="en-US" dirty="0"/>
          </a:p>
          <a:p>
            <a:pPr marL="800100" lvl="1" indent="-342900">
              <a:buFont typeface="Arial" panose="020B0604020202020204" pitchFamily="34" charset="0"/>
              <a:buChar char="•"/>
            </a:pPr>
            <a:r>
              <a:rPr lang="en-US" dirty="0"/>
              <a:t>A bind property (e.g. Bind) that allows the object to bind to other objects.</a:t>
            </a:r>
          </a:p>
          <a:p>
            <a:pPr marL="342900" indent="-342900">
              <a:buFont typeface="+mj-lt"/>
              <a:buAutoNum type="arabicPeriod"/>
            </a:pPr>
            <a:r>
              <a:rPr lang="en-US" dirty="0"/>
              <a:t>Implement abstract and virtual read-only properties using the </a:t>
            </a:r>
            <a:r>
              <a:rPr lang="en-US" dirty="0">
                <a:latin typeface="Courier New" panose="02070309020205020404" pitchFamily="49" charset="0"/>
                <a:cs typeface="Courier New" panose="02070309020205020404" pitchFamily="49" charset="0"/>
              </a:rPr>
              <a:t>{get;}</a:t>
            </a:r>
            <a:r>
              <a:rPr lang="en-US" dirty="0"/>
              <a:t> syntax so that derived objects can supply required or override default values.  Virtual properties can use the go to (</a:t>
            </a:r>
            <a:r>
              <a:rPr lang="en-US" dirty="0">
                <a:latin typeface="Courier New" panose="02070309020205020404" pitchFamily="49" charset="0"/>
                <a:cs typeface="Courier New" panose="02070309020205020404" pitchFamily="49" charset="0"/>
              </a:rPr>
              <a:t>=&gt;</a:t>
            </a:r>
            <a:r>
              <a:rPr lang="en-US" dirty="0"/>
              <a:t>) operator to provide a default value.  </a:t>
            </a:r>
          </a:p>
          <a:p>
            <a:pPr marL="342900" indent="-342900">
              <a:buFont typeface="+mj-lt"/>
              <a:buAutoNum type="arabicPeriod"/>
            </a:pPr>
            <a:r>
              <a:rPr lang="en-US" dirty="0"/>
              <a:t>Assignment of default property values is accomplished by using the </a:t>
            </a:r>
            <a:r>
              <a:rPr lang="en-US" dirty="0">
                <a:latin typeface="Courier New" panose="02070309020205020404" pitchFamily="49" charset="0"/>
                <a:cs typeface="Courier New" panose="02070309020205020404" pitchFamily="49" charset="0"/>
              </a:rPr>
              <a:t>{get;}=value</a:t>
            </a:r>
            <a:r>
              <a:rPr lang="en-US" dirty="0"/>
              <a:t> syntax.</a:t>
            </a:r>
          </a:p>
          <a:p>
            <a:pPr marL="342900" indent="-342900">
              <a:buFont typeface="+mj-lt"/>
              <a:buAutoNum type="arabicPeriod"/>
            </a:pPr>
            <a:r>
              <a:rPr lang="en-US" dirty="0"/>
              <a:t>Properties that need to be set during the Bind phase can use the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get;private</a:t>
            </a:r>
            <a:r>
              <a:rPr lang="en-US" dirty="0">
                <a:latin typeface="Courier New" panose="02070309020205020404" pitchFamily="49" charset="0"/>
                <a:cs typeface="Courier New" panose="02070309020205020404" pitchFamily="49" charset="0"/>
              </a:rPr>
              <a:t> set;}</a:t>
            </a:r>
            <a:r>
              <a:rPr lang="en-US" dirty="0"/>
              <a:t> syntax.</a:t>
            </a:r>
          </a:p>
          <a:p>
            <a:pPr marL="342900" indent="-342900">
              <a:buFont typeface="+mj-lt"/>
              <a:buAutoNum type="arabicPeriod"/>
            </a:pPr>
            <a:r>
              <a:rPr lang="en-US" dirty="0"/>
              <a:t>Must accept the Game object in the constructor and maintain a </a:t>
            </a:r>
            <a:r>
              <a:rPr lang="en-US" dirty="0" err="1"/>
              <a:t>readonly</a:t>
            </a:r>
            <a:r>
              <a:rPr lang="en-US" dirty="0"/>
              <a:t> copy of the Game.</a:t>
            </a:r>
          </a:p>
          <a:p>
            <a:pPr marL="342900" indent="-342900">
              <a:buFont typeface="+mj-lt"/>
              <a:buAutoNum type="arabicPeriod"/>
            </a:pPr>
            <a:r>
              <a:rPr lang="en-US" dirty="0"/>
              <a:t>The access modifier for the constructor must be less than public.</a:t>
            </a:r>
          </a:p>
        </p:txBody>
      </p:sp>
      <p:sp>
        <p:nvSpPr>
          <p:cNvPr id="10" name="Title 1">
            <a:extLst>
              <a:ext uri="{FF2B5EF4-FFF2-40B4-BE49-F238E27FC236}">
                <a16:creationId xmlns:a16="http://schemas.microsoft.com/office/drawing/2014/main" id="{F9138841-B12A-DDA7-247E-758B2B6F8653}"/>
              </a:ext>
            </a:extLst>
          </p:cNvPr>
          <p:cNvSpPr>
            <a:spLocks noGrp="1"/>
          </p:cNvSpPr>
          <p:nvPr>
            <p:ph type="title"/>
          </p:nvPr>
        </p:nvSpPr>
        <p:spPr>
          <a:xfrm>
            <a:off x="838200" y="365125"/>
            <a:ext cx="10515600" cy="1325563"/>
          </a:xfrm>
        </p:spPr>
        <p:txBody>
          <a:bodyPr/>
          <a:lstStyle/>
          <a:p>
            <a:r>
              <a:rPr lang="en-US" dirty="0"/>
              <a:t>API Objects</a:t>
            </a:r>
          </a:p>
        </p:txBody>
      </p:sp>
    </p:spTree>
    <p:extLst>
      <p:ext uri="{BB962C8B-B14F-4D97-AF65-F5344CB8AC3E}">
        <p14:creationId xmlns:p14="http://schemas.microsoft.com/office/powerpoint/2010/main" val="2854252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D934F-5EE3-9E4B-988A-F1182BFE9ADD}"/>
              </a:ext>
            </a:extLst>
          </p:cNvPr>
          <p:cNvSpPr>
            <a:spLocks noGrp="1"/>
          </p:cNvSpPr>
          <p:nvPr>
            <p:ph type="title"/>
          </p:nvPr>
        </p:nvSpPr>
        <p:spPr/>
        <p:txBody>
          <a:bodyPr/>
          <a:lstStyle/>
          <a:p>
            <a:r>
              <a:rPr lang="en-US" dirty="0"/>
              <a:t>API Object Example</a:t>
            </a:r>
          </a:p>
        </p:txBody>
      </p:sp>
      <p:sp>
        <p:nvSpPr>
          <p:cNvPr id="3" name="Content Placeholder 2">
            <a:extLst>
              <a:ext uri="{FF2B5EF4-FFF2-40B4-BE49-F238E27FC236}">
                <a16:creationId xmlns:a16="http://schemas.microsoft.com/office/drawing/2014/main" id="{8271C69D-3107-A813-D9F4-B2E8C5F221DC}"/>
              </a:ext>
            </a:extLst>
          </p:cNvPr>
          <p:cNvSpPr>
            <a:spLocks noGrp="1"/>
          </p:cNvSpPr>
          <p:nvPr>
            <p:ph idx="1"/>
          </p:nvPr>
        </p:nvSpPr>
        <p:spPr/>
        <p:txBody>
          <a:bodyPr>
            <a:normAutofit fontScale="62500" lnSpcReduction="20000"/>
          </a:bodyPr>
          <a:lstStyle/>
          <a:p>
            <a:pPr marL="0" indent="0">
              <a:lnSpc>
                <a:spcPct val="120000"/>
              </a:lnSpc>
              <a:spcBef>
                <a:spcPts val="0"/>
              </a:spcBef>
              <a:buNone/>
            </a:pPr>
            <a:r>
              <a:rPr lang="en-US" sz="1800" dirty="0">
                <a:solidFill>
                  <a:srgbClr val="000000"/>
                </a:solidFill>
                <a:latin typeface="Cascadia Mono" panose="020B0609020000020004" pitchFamily="49" charset="0"/>
              </a:rPr>
              <a:t>[</a:t>
            </a:r>
            <a:r>
              <a:rPr lang="en-US" sz="1800" dirty="0">
                <a:solidFill>
                  <a:srgbClr val="2B91AF"/>
                </a:solidFill>
                <a:latin typeface="Cascadia Mono" panose="020B0609020000020004" pitchFamily="49" charset="0"/>
              </a:rPr>
              <a:t>Serializable</a:t>
            </a:r>
            <a:r>
              <a:rPr lang="en-US" sz="1800" dirty="0">
                <a:solidFill>
                  <a:srgbClr val="000000"/>
                </a:solidFill>
                <a:latin typeface="Cascadia Mono" panose="020B0609020000020004" pitchFamily="49" charset="0"/>
              </a:rPr>
              <a:t>]</a:t>
            </a:r>
          </a:p>
          <a:p>
            <a:pPr marL="0" indent="0">
              <a:lnSpc>
                <a:spcPct val="120000"/>
              </a:lnSpc>
              <a:spcBef>
                <a:spcPts val="0"/>
              </a:spcBef>
              <a:buNone/>
            </a:pPr>
            <a:r>
              <a:rPr lang="en-US" sz="1800" dirty="0">
                <a:solidFill>
                  <a:srgbClr val="0000FF"/>
                </a:solidFill>
                <a:latin typeface="Cascadia Mono" panose="020B0609020000020004" pitchFamily="49" charset="0"/>
              </a:rPr>
              <a:t>internal</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abstract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class</a:t>
            </a:r>
            <a:r>
              <a:rPr lang="en-US" sz="1800" dirty="0">
                <a:solidFill>
                  <a:srgbClr val="000000"/>
                </a:solidFill>
                <a:latin typeface="Cascadia Mono" panose="020B0609020000020004" pitchFamily="49" charset="0"/>
              </a:rPr>
              <a:t> </a:t>
            </a:r>
            <a:r>
              <a:rPr lang="en-US" sz="1800" dirty="0" err="1">
                <a:solidFill>
                  <a:srgbClr val="2B91AF"/>
                </a:solidFill>
                <a:latin typeface="Cascadia Mono" panose="020B0609020000020004" pitchFamily="49" charset="0"/>
              </a:rPr>
              <a:t>HelpGroup</a:t>
            </a:r>
            <a:r>
              <a:rPr lang="en-US" sz="1800" dirty="0">
                <a:solidFill>
                  <a:srgbClr val="000000"/>
                </a:solidFill>
                <a:latin typeface="Cascadia Mono" panose="020B0609020000020004" pitchFamily="49" charset="0"/>
              </a:rPr>
              <a:t> : </a:t>
            </a:r>
            <a:r>
              <a:rPr lang="en-US" sz="1800" dirty="0" err="1">
                <a:solidFill>
                  <a:srgbClr val="2B91AF"/>
                </a:solidFill>
                <a:latin typeface="Cascadia Mono" panose="020B0609020000020004" pitchFamily="49" charset="0"/>
              </a:rPr>
              <a:t>IGetKey</a:t>
            </a:r>
            <a:r>
              <a:rPr lang="en-US" sz="1800" dirty="0">
                <a:solidFill>
                  <a:srgbClr val="000000"/>
                </a:solidFill>
                <a:latin typeface="Cascadia Mono" panose="020B0609020000020004" pitchFamily="49" charset="0"/>
              </a:rPr>
              <a:t>, </a:t>
            </a:r>
            <a:r>
              <a:rPr lang="en-US" sz="1800" dirty="0" err="1">
                <a:solidFill>
                  <a:srgbClr val="2B91AF"/>
                </a:solidFill>
                <a:latin typeface="Cascadia Mono" panose="020B0609020000020004" pitchFamily="49" charset="0"/>
              </a:rPr>
              <a:t>IToJson</a:t>
            </a:r>
            <a:endParaRPr lang="en-US" sz="1800" dirty="0">
              <a:solidFill>
                <a:srgbClr val="000000"/>
              </a:solidFill>
              <a:latin typeface="Cascadia Mono" panose="020B0609020000020004" pitchFamily="49" charset="0"/>
            </a:endParaRPr>
          </a:p>
          <a:p>
            <a:pPr marL="0" indent="0">
              <a:lnSpc>
                <a:spcPct val="120000"/>
              </a:lnSpc>
              <a:spcBef>
                <a:spcPts val="0"/>
              </a:spcBef>
              <a:buNone/>
            </a:pPr>
            <a:r>
              <a:rPr lang="en-US" sz="1800" dirty="0">
                <a:solidFill>
                  <a:srgbClr val="000000"/>
                </a:solidFill>
                <a:latin typeface="Cascadia Mono" panose="020B0609020000020004" pitchFamily="49" charset="0"/>
              </a:rPr>
              <a:t>{</a:t>
            </a:r>
          </a:p>
          <a:p>
            <a:pPr marL="0" indent="0">
              <a:lnSpc>
                <a:spcPct val="120000"/>
              </a:lnSpc>
              <a:spcBef>
                <a:spcPts val="0"/>
              </a:spcBef>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protected</a:t>
            </a:r>
            <a:r>
              <a:rPr lang="en-US" sz="1800" dirty="0">
                <a:solidFill>
                  <a:srgbClr val="000000"/>
                </a:solidFill>
                <a:latin typeface="Cascadia Mono" panose="020B0609020000020004" pitchFamily="49" charset="0"/>
              </a:rPr>
              <a:t> </a:t>
            </a:r>
            <a:r>
              <a:rPr lang="en-US" sz="1800" dirty="0" err="1">
                <a:solidFill>
                  <a:srgbClr val="0000FF"/>
                </a:solidFill>
                <a:latin typeface="Cascadia Mono" panose="020B0609020000020004" pitchFamily="49" charset="0"/>
              </a:rPr>
              <a:t>readonly</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Game</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Game</a:t>
            </a:r>
            <a:r>
              <a:rPr lang="en-US" sz="1800" dirty="0">
                <a:solidFill>
                  <a:srgbClr val="000000"/>
                </a:solidFill>
                <a:latin typeface="Cascadia Mono" panose="020B0609020000020004" pitchFamily="49" charset="0"/>
              </a:rPr>
              <a:t>;</a:t>
            </a:r>
          </a:p>
          <a:p>
            <a:pPr marL="0" indent="0">
              <a:lnSpc>
                <a:spcPct val="120000"/>
              </a:lnSpc>
              <a:spcBef>
                <a:spcPts val="0"/>
              </a:spcBef>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protected</a:t>
            </a:r>
            <a:r>
              <a:rPr lang="en-US" sz="1800" dirty="0">
                <a:solidFill>
                  <a:srgbClr val="000000"/>
                </a:solidFill>
                <a:latin typeface="Cascadia Mono" panose="020B0609020000020004" pitchFamily="49" charset="0"/>
              </a:rPr>
              <a:t> </a:t>
            </a:r>
            <a:r>
              <a:rPr lang="en-US" sz="1800" dirty="0" err="1">
                <a:solidFill>
                  <a:srgbClr val="2B91AF"/>
                </a:solidFill>
                <a:latin typeface="Cascadia Mono" panose="020B0609020000020004" pitchFamily="49" charset="0"/>
              </a:rPr>
              <a:t>HelpGroup</a:t>
            </a:r>
            <a:r>
              <a:rPr lang="en-US" sz="1800" dirty="0">
                <a:solidFill>
                  <a:srgbClr val="000000"/>
                </a:solidFill>
                <a:latin typeface="Cascadia Mono" panose="020B0609020000020004" pitchFamily="49" charset="0"/>
              </a:rPr>
              <a:t>(</a:t>
            </a:r>
            <a:r>
              <a:rPr lang="en-US" sz="1800" dirty="0">
                <a:solidFill>
                  <a:srgbClr val="2B91AF"/>
                </a:solidFill>
                <a:latin typeface="Cascadia Mono" panose="020B0609020000020004" pitchFamily="49" charset="0"/>
              </a:rPr>
              <a:t>Game</a:t>
            </a:r>
            <a:r>
              <a:rPr lang="en-US" sz="1800" dirty="0">
                <a:solidFill>
                  <a:srgbClr val="000000"/>
                </a:solidFill>
                <a:latin typeface="Cascadia Mono" panose="020B0609020000020004" pitchFamily="49" charset="0"/>
              </a:rPr>
              <a:t> game) </a:t>
            </a:r>
          </a:p>
          <a:p>
            <a:pPr marL="0" indent="0">
              <a:lnSpc>
                <a:spcPct val="120000"/>
              </a:lnSpc>
              <a:spcBef>
                <a:spcPts val="0"/>
              </a:spcBef>
              <a:buNone/>
            </a:pPr>
            <a:r>
              <a:rPr lang="en-US" sz="1800" dirty="0">
                <a:solidFill>
                  <a:srgbClr val="000000"/>
                </a:solidFill>
                <a:latin typeface="Cascadia Mono" panose="020B0609020000020004" pitchFamily="49" charset="0"/>
              </a:rPr>
              <a:t>    {</a:t>
            </a:r>
          </a:p>
          <a:p>
            <a:pPr marL="0" indent="0">
              <a:lnSpc>
                <a:spcPct val="120000"/>
              </a:lnSpc>
              <a:spcBef>
                <a:spcPts val="0"/>
              </a:spcBef>
              <a:buNone/>
            </a:pPr>
            <a:r>
              <a:rPr lang="en-US" sz="1800" dirty="0">
                <a:solidFill>
                  <a:srgbClr val="000000"/>
                </a:solidFill>
                <a:latin typeface="Cascadia Mono" panose="020B0609020000020004" pitchFamily="49" charset="0"/>
              </a:rPr>
              <a:t>        Game = game;</a:t>
            </a:r>
          </a:p>
          <a:p>
            <a:pPr marL="0" indent="0">
              <a:lnSpc>
                <a:spcPct val="120000"/>
              </a:lnSpc>
              <a:spcBef>
                <a:spcPts val="0"/>
              </a:spcBef>
              <a:buNone/>
            </a:pPr>
            <a:r>
              <a:rPr lang="en-US" sz="1800" dirty="0">
                <a:solidFill>
                  <a:srgbClr val="000000"/>
                </a:solidFill>
                <a:latin typeface="Cascadia Mono" panose="020B0609020000020004" pitchFamily="49" charset="0"/>
              </a:rPr>
              <a:t>    }</a:t>
            </a:r>
          </a:p>
          <a:p>
            <a:pPr marL="0" indent="0">
              <a:lnSpc>
                <a:spcPct val="120000"/>
              </a:lnSpc>
              <a:spcBef>
                <a:spcPts val="0"/>
              </a:spcBef>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virtual</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string</a:t>
            </a:r>
            <a:r>
              <a:rPr lang="en-US" sz="1800" dirty="0">
                <a:solidFill>
                  <a:srgbClr val="000000"/>
                </a:solidFill>
                <a:latin typeface="Cascadia Mono" panose="020B0609020000020004" pitchFamily="49" charset="0"/>
              </a:rPr>
              <a:t> Key =&gt; </a:t>
            </a:r>
            <a:r>
              <a:rPr lang="en-US" sz="1800" dirty="0" err="1">
                <a:solidFill>
                  <a:srgbClr val="000000"/>
                </a:solidFill>
                <a:latin typeface="Cascadia Mono" panose="020B0609020000020004" pitchFamily="49" charset="0"/>
              </a:rPr>
              <a:t>GetType</a:t>
            </a:r>
            <a:r>
              <a:rPr lang="en-US" sz="1800" dirty="0">
                <a:solidFill>
                  <a:srgbClr val="000000"/>
                </a:solidFill>
                <a:latin typeface="Cascadia Mono" panose="020B0609020000020004" pitchFamily="49" charset="0"/>
              </a:rPr>
              <a:t>().Name;</a:t>
            </a:r>
          </a:p>
          <a:p>
            <a:pPr marL="0" indent="0">
              <a:lnSpc>
                <a:spcPct val="120000"/>
              </a:lnSpc>
              <a:spcBef>
                <a:spcPts val="0"/>
              </a:spcBef>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string</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GetKey</a:t>
            </a:r>
            <a:r>
              <a:rPr lang="en-US" sz="1800" dirty="0">
                <a:solidFill>
                  <a:srgbClr val="000000"/>
                </a:solidFill>
                <a:latin typeface="Cascadia Mono" panose="020B0609020000020004" pitchFamily="49" charset="0"/>
              </a:rPr>
              <a:t> =&gt; Key;</a:t>
            </a:r>
          </a:p>
          <a:p>
            <a:pPr marL="0" indent="0">
              <a:lnSpc>
                <a:spcPct val="120000"/>
              </a:lnSpc>
              <a:spcBef>
                <a:spcPts val="0"/>
              </a:spcBef>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Bind() { }</a:t>
            </a:r>
          </a:p>
          <a:p>
            <a:pPr marL="0" indent="0">
              <a:lnSpc>
                <a:spcPct val="120000"/>
              </a:lnSpc>
              <a:spcBef>
                <a:spcPts val="0"/>
              </a:spcBef>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string</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ToJson</a:t>
            </a:r>
            <a:r>
              <a:rPr lang="en-US" sz="1800" dirty="0">
                <a:solidFill>
                  <a:srgbClr val="000000"/>
                </a:solidFill>
                <a:latin typeface="Cascadia Mono" panose="020B0609020000020004" pitchFamily="49" charset="0"/>
              </a:rPr>
              <a:t>()</a:t>
            </a:r>
          </a:p>
          <a:p>
            <a:pPr marL="0" indent="0">
              <a:lnSpc>
                <a:spcPct val="120000"/>
              </a:lnSpc>
              <a:spcBef>
                <a:spcPts val="0"/>
              </a:spcBef>
              <a:buNone/>
            </a:pPr>
            <a:r>
              <a:rPr lang="en-US" sz="1800" dirty="0">
                <a:solidFill>
                  <a:srgbClr val="000000"/>
                </a:solidFill>
                <a:latin typeface="Cascadia Mono" panose="020B0609020000020004" pitchFamily="49" charset="0"/>
              </a:rPr>
              <a:t>    {</a:t>
            </a:r>
          </a:p>
          <a:p>
            <a:pPr marL="0" indent="0">
              <a:lnSpc>
                <a:spcPct val="120000"/>
              </a:lnSpc>
              <a:spcBef>
                <a:spcPts val="0"/>
              </a:spcBef>
              <a:buNone/>
            </a:pPr>
            <a:r>
              <a:rPr lang="en-US" sz="1800" dirty="0">
                <a:solidFill>
                  <a:srgbClr val="000000"/>
                </a:solidFill>
                <a:latin typeface="Cascadia Mono" panose="020B0609020000020004" pitchFamily="49" charset="0"/>
              </a:rPr>
              <a:t>        </a:t>
            </a:r>
            <a:r>
              <a:rPr lang="en-US" sz="1800" dirty="0" err="1">
                <a:solidFill>
                  <a:srgbClr val="2B91AF"/>
                </a:solidFill>
                <a:latin typeface="Cascadia Mono" panose="020B0609020000020004" pitchFamily="49" charset="0"/>
              </a:rPr>
              <a:t>HelpGroupGameConfiguration</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helpGroupDefinition</a:t>
            </a:r>
            <a:r>
              <a:rPr lang="en-US" sz="1800" dirty="0">
                <a:solidFill>
                  <a:srgbClr val="000000"/>
                </a:solidFill>
                <a:latin typeface="Cascadia Mono" panose="020B0609020000020004" pitchFamily="49" charset="0"/>
              </a:rPr>
              <a: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a:t>
            </a:r>
          </a:p>
          <a:p>
            <a:pPr marL="0" indent="0">
              <a:lnSpc>
                <a:spcPct val="120000"/>
              </a:lnSpc>
              <a:spcBef>
                <a:spcPts val="0"/>
              </a:spcBef>
              <a:buNone/>
            </a:pPr>
            <a:r>
              <a:rPr lang="en-US" sz="1800" dirty="0">
                <a:solidFill>
                  <a:srgbClr val="000000"/>
                </a:solidFill>
                <a:latin typeface="Cascadia Mono" panose="020B0609020000020004" pitchFamily="49" charset="0"/>
              </a:rPr>
              <a:t>        {</a:t>
            </a:r>
          </a:p>
          <a:p>
            <a:pPr marL="0" indent="0">
              <a:lnSpc>
                <a:spcPct val="120000"/>
              </a:lnSpc>
              <a:spcBef>
                <a:spcPts val="0"/>
              </a:spcBef>
              <a:buNone/>
            </a:pPr>
            <a:r>
              <a:rPr lang="en-US" sz="1800" dirty="0">
                <a:solidFill>
                  <a:srgbClr val="000000"/>
                </a:solidFill>
                <a:latin typeface="Cascadia Mono" panose="020B0609020000020004" pitchFamily="49" charset="0"/>
              </a:rPr>
              <a:t>            Key = Key,</a:t>
            </a:r>
          </a:p>
          <a:p>
            <a:pPr marL="0" indent="0">
              <a:lnSpc>
                <a:spcPct val="120000"/>
              </a:lnSpc>
              <a:spcBef>
                <a:spcPts val="0"/>
              </a:spcBef>
              <a:buNone/>
            </a:pPr>
            <a:r>
              <a:rPr lang="en-US" sz="1800" dirty="0">
                <a:solidFill>
                  <a:srgbClr val="000000"/>
                </a:solidFill>
                <a:latin typeface="Cascadia Mono" panose="020B0609020000020004" pitchFamily="49" charset="0"/>
              </a:rPr>
              <a:t>            Title = Title,</a:t>
            </a:r>
          </a:p>
          <a:p>
            <a:pPr marL="0" indent="0">
              <a:lnSpc>
                <a:spcPct val="120000"/>
              </a:lnSpc>
              <a:spcBef>
                <a:spcPts val="0"/>
              </a:spcBef>
              <a:buNone/>
            </a:pP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SortIndex</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SortIndex</a:t>
            </a:r>
            <a:r>
              <a:rPr lang="en-US" sz="1800" dirty="0">
                <a:solidFill>
                  <a:srgbClr val="000000"/>
                </a:solidFill>
                <a:latin typeface="Cascadia Mono" panose="020B0609020000020004" pitchFamily="49" charset="0"/>
              </a:rPr>
              <a:t>,</a:t>
            </a:r>
          </a:p>
          <a:p>
            <a:pPr marL="0" indent="0">
              <a:lnSpc>
                <a:spcPct val="120000"/>
              </a:lnSpc>
              <a:spcBef>
                <a:spcPts val="0"/>
              </a:spcBef>
              <a:buNone/>
            </a:pPr>
            <a:r>
              <a:rPr lang="en-US" sz="1800" dirty="0">
                <a:solidFill>
                  <a:srgbClr val="000000"/>
                </a:solidFill>
                <a:latin typeface="Cascadia Mono" panose="020B0609020000020004" pitchFamily="49" charset="0"/>
              </a:rPr>
              <a:t>        };</a:t>
            </a:r>
          </a:p>
          <a:p>
            <a:pPr marL="0" indent="0">
              <a:lnSpc>
                <a:spcPct val="120000"/>
              </a:lnSpc>
              <a:spcBef>
                <a:spcPts val="0"/>
              </a:spcBef>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return</a:t>
            </a:r>
            <a:r>
              <a:rPr lang="en-US" sz="1800" dirty="0">
                <a:solidFill>
                  <a:srgbClr val="000000"/>
                </a:solidFill>
                <a:latin typeface="Cascadia Mono" panose="020B0609020000020004" pitchFamily="49" charset="0"/>
              </a:rPr>
              <a:t> </a:t>
            </a:r>
            <a:r>
              <a:rPr lang="en-US" sz="1800" dirty="0" err="1">
                <a:solidFill>
                  <a:srgbClr val="2B91AF"/>
                </a:solidFill>
                <a:latin typeface="Cascadia Mono" panose="020B0609020000020004" pitchFamily="49" charset="0"/>
              </a:rPr>
              <a:t>JsonSerializer</a:t>
            </a:r>
            <a:r>
              <a:rPr lang="en-US" sz="1800" dirty="0" err="1">
                <a:solidFill>
                  <a:srgbClr val="000000"/>
                </a:solidFill>
                <a:latin typeface="Cascadia Mono" panose="020B0609020000020004" pitchFamily="49" charset="0"/>
              </a:rPr>
              <a:t>.Serialize</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helpGroupDefinition</a:t>
            </a:r>
            <a:r>
              <a:rPr lang="en-US" sz="1800" dirty="0">
                <a:solidFill>
                  <a:srgbClr val="000000"/>
                </a:solidFill>
                <a:latin typeface="Cascadia Mono" panose="020B0609020000020004" pitchFamily="49" charset="0"/>
              </a:rPr>
              <a:t>, </a:t>
            </a:r>
            <a:r>
              <a:rPr lang="en-US" sz="1800" dirty="0" err="1">
                <a:solidFill>
                  <a:srgbClr val="2B91AF"/>
                </a:solidFill>
                <a:latin typeface="Cascadia Mono" panose="020B0609020000020004" pitchFamily="49" charset="0"/>
              </a:rPr>
              <a:t>Game</a:t>
            </a:r>
            <a:r>
              <a:rPr lang="en-US" sz="1800" dirty="0" err="1">
                <a:solidFill>
                  <a:srgbClr val="000000"/>
                </a:solidFill>
                <a:latin typeface="Cascadia Mono" panose="020B0609020000020004" pitchFamily="49" charset="0"/>
              </a:rPr>
              <a:t>.GetJsonSerializerOptions</a:t>
            </a:r>
            <a:r>
              <a:rPr lang="en-US" sz="1800" dirty="0">
                <a:solidFill>
                  <a:srgbClr val="000000"/>
                </a:solidFill>
                <a:latin typeface="Cascadia Mono" panose="020B0609020000020004" pitchFamily="49" charset="0"/>
              </a:rPr>
              <a:t>());</a:t>
            </a:r>
          </a:p>
          <a:p>
            <a:pPr marL="0" indent="0">
              <a:lnSpc>
                <a:spcPct val="120000"/>
              </a:lnSpc>
              <a:spcBef>
                <a:spcPts val="0"/>
              </a:spcBef>
              <a:buNone/>
            </a:pPr>
            <a:r>
              <a:rPr lang="en-US" sz="1800" dirty="0">
                <a:solidFill>
                  <a:srgbClr val="000000"/>
                </a:solidFill>
                <a:latin typeface="Cascadia Mono" panose="020B0609020000020004" pitchFamily="49" charset="0"/>
              </a:rPr>
              <a:t>    }</a:t>
            </a:r>
          </a:p>
          <a:p>
            <a:pPr marL="0" indent="0">
              <a:lnSpc>
                <a:spcPct val="120000"/>
              </a:lnSpc>
              <a:spcBef>
                <a:spcPts val="0"/>
              </a:spcBef>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abstract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string</a:t>
            </a:r>
            <a:r>
              <a:rPr lang="en-US" sz="1800" dirty="0">
                <a:solidFill>
                  <a:srgbClr val="000000"/>
                </a:solidFill>
                <a:latin typeface="Cascadia Mono" panose="020B0609020000020004" pitchFamily="49" charset="0"/>
              </a:rPr>
              <a:t> Title { </a:t>
            </a:r>
            <a:r>
              <a:rPr lang="en-US" sz="1800" dirty="0">
                <a:solidFill>
                  <a:srgbClr val="0000FF"/>
                </a:solidFill>
                <a:latin typeface="Cascadia Mono" panose="020B0609020000020004" pitchFamily="49" charset="0"/>
              </a:rPr>
              <a:t>get</a:t>
            </a:r>
            <a:r>
              <a:rPr lang="en-US" sz="1800" dirty="0">
                <a:solidFill>
                  <a:srgbClr val="000000"/>
                </a:solidFill>
                <a:latin typeface="Cascadia Mono" panose="020B0609020000020004" pitchFamily="49" charset="0"/>
              </a:rPr>
              <a:t>; }</a:t>
            </a:r>
          </a:p>
          <a:p>
            <a:pPr marL="0" indent="0">
              <a:lnSpc>
                <a:spcPct val="120000"/>
              </a:lnSpc>
              <a:spcBef>
                <a:spcPts val="0"/>
              </a:spcBef>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abstract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SortIndex</a:t>
            </a:r>
            <a:r>
              <a:rPr lang="en-US" sz="1800" dirty="0">
                <a:solidFill>
                  <a:srgbClr val="000000"/>
                </a:solidFill>
                <a:latin typeface="Cascadia Mono" panose="020B0609020000020004" pitchFamily="49" charset="0"/>
              </a:rPr>
              <a:t> { </a:t>
            </a:r>
            <a:r>
              <a:rPr lang="en-US" sz="1800" dirty="0">
                <a:solidFill>
                  <a:srgbClr val="0000FF"/>
                </a:solidFill>
                <a:latin typeface="Cascadia Mono" panose="020B0609020000020004" pitchFamily="49" charset="0"/>
              </a:rPr>
              <a:t>get</a:t>
            </a:r>
            <a:r>
              <a:rPr lang="en-US" sz="1800" dirty="0">
                <a:solidFill>
                  <a:srgbClr val="000000"/>
                </a:solidFill>
                <a:latin typeface="Cascadia Mono" panose="020B0609020000020004" pitchFamily="49" charset="0"/>
              </a:rPr>
              <a:t>; }</a:t>
            </a:r>
          </a:p>
          <a:p>
            <a:pPr marL="0" indent="0">
              <a:lnSpc>
                <a:spcPct val="120000"/>
              </a:lnSpc>
              <a:spcBef>
                <a:spcPts val="0"/>
              </a:spcBef>
              <a:buNone/>
            </a:pPr>
            <a:r>
              <a:rPr lang="en-US" sz="1800" dirty="0">
                <a:solidFill>
                  <a:srgbClr val="000000"/>
                </a:solidFill>
                <a:latin typeface="Cascadia Mono" panose="020B0609020000020004" pitchFamily="49" charset="0"/>
              </a:rPr>
              <a:t>}</a:t>
            </a:r>
          </a:p>
          <a:p>
            <a:pPr marL="0" indent="0">
              <a:buNone/>
            </a:pPr>
            <a:endParaRPr lang="en-US" dirty="0"/>
          </a:p>
        </p:txBody>
      </p:sp>
    </p:spTree>
    <p:extLst>
      <p:ext uri="{BB962C8B-B14F-4D97-AF65-F5344CB8AC3E}">
        <p14:creationId xmlns:p14="http://schemas.microsoft.com/office/powerpoint/2010/main" val="195727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600B8-35B2-7895-C1E8-4A51ED808A15}"/>
              </a:ext>
            </a:extLst>
          </p:cNvPr>
          <p:cNvSpPr>
            <a:spLocks noGrp="1"/>
          </p:cNvSpPr>
          <p:nvPr>
            <p:ph type="title"/>
          </p:nvPr>
        </p:nvSpPr>
        <p:spPr/>
        <p:txBody>
          <a:bodyPr/>
          <a:lstStyle/>
          <a:p>
            <a:r>
              <a:rPr lang="en-US" dirty="0"/>
              <a:t>Light-Weight Supported Data Types</a:t>
            </a:r>
          </a:p>
        </p:txBody>
      </p:sp>
      <p:graphicFrame>
        <p:nvGraphicFramePr>
          <p:cNvPr id="4" name="Table 3">
            <a:extLst>
              <a:ext uri="{FF2B5EF4-FFF2-40B4-BE49-F238E27FC236}">
                <a16:creationId xmlns:a16="http://schemas.microsoft.com/office/drawing/2014/main" id="{36349636-65F2-978A-78C7-7C1E8C159957}"/>
              </a:ext>
            </a:extLst>
          </p:cNvPr>
          <p:cNvGraphicFramePr>
            <a:graphicFrameLocks noGrp="1"/>
          </p:cNvGraphicFramePr>
          <p:nvPr>
            <p:extLst>
              <p:ext uri="{D42A27DB-BD31-4B8C-83A1-F6EECF244321}">
                <p14:modId xmlns:p14="http://schemas.microsoft.com/office/powerpoint/2010/main" val="1450914386"/>
              </p:ext>
            </p:extLst>
          </p:nvPr>
        </p:nvGraphicFramePr>
        <p:xfrm>
          <a:off x="838200" y="2419558"/>
          <a:ext cx="10515600" cy="286512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545872413"/>
                    </a:ext>
                  </a:extLst>
                </a:gridCol>
                <a:gridCol w="1752600">
                  <a:extLst>
                    <a:ext uri="{9D8B030D-6E8A-4147-A177-3AD203B41FA5}">
                      <a16:colId xmlns:a16="http://schemas.microsoft.com/office/drawing/2014/main" val="3047561943"/>
                    </a:ext>
                  </a:extLst>
                </a:gridCol>
                <a:gridCol w="1752600">
                  <a:extLst>
                    <a:ext uri="{9D8B030D-6E8A-4147-A177-3AD203B41FA5}">
                      <a16:colId xmlns:a16="http://schemas.microsoft.com/office/drawing/2014/main" val="3544181040"/>
                    </a:ext>
                  </a:extLst>
                </a:gridCol>
                <a:gridCol w="1752600">
                  <a:extLst>
                    <a:ext uri="{9D8B030D-6E8A-4147-A177-3AD203B41FA5}">
                      <a16:colId xmlns:a16="http://schemas.microsoft.com/office/drawing/2014/main" val="3643237834"/>
                    </a:ext>
                  </a:extLst>
                </a:gridCol>
                <a:gridCol w="1752600">
                  <a:extLst>
                    <a:ext uri="{9D8B030D-6E8A-4147-A177-3AD203B41FA5}">
                      <a16:colId xmlns:a16="http://schemas.microsoft.com/office/drawing/2014/main" val="2785572034"/>
                    </a:ext>
                  </a:extLst>
                </a:gridCol>
                <a:gridCol w="1752600">
                  <a:extLst>
                    <a:ext uri="{9D8B030D-6E8A-4147-A177-3AD203B41FA5}">
                      <a16:colId xmlns:a16="http://schemas.microsoft.com/office/drawing/2014/main" val="1113481982"/>
                    </a:ext>
                  </a:extLst>
                </a:gridCol>
              </a:tblGrid>
              <a:tr h="370840">
                <a:tc>
                  <a:txBody>
                    <a:bodyPr/>
                    <a:lstStyle/>
                    <a:p>
                      <a:r>
                        <a:rPr lang="en-US" dirty="0"/>
                        <a:t>Data Type</a:t>
                      </a:r>
                    </a:p>
                  </a:txBody>
                  <a:tcPr/>
                </a:tc>
                <a:tc>
                  <a:txBody>
                    <a:bodyPr/>
                    <a:lstStyle/>
                    <a:p>
                      <a:r>
                        <a:rPr lang="en-US" dirty="0"/>
                        <a:t>Nullable</a:t>
                      </a:r>
                    </a:p>
                  </a:txBody>
                  <a:tcPr/>
                </a:tc>
                <a:tc>
                  <a:txBody>
                    <a:bodyPr/>
                    <a:lstStyle/>
                    <a:p>
                      <a:r>
                        <a:rPr lang="en-US" dirty="0"/>
                        <a:t>Array</a:t>
                      </a:r>
                    </a:p>
                  </a:txBody>
                  <a:tcPr/>
                </a:tc>
                <a:tc>
                  <a:txBody>
                    <a:bodyPr/>
                    <a:lstStyle/>
                    <a:p>
                      <a:r>
                        <a:rPr lang="en-US" dirty="0"/>
                        <a:t>Nullable Array</a:t>
                      </a:r>
                    </a:p>
                  </a:txBody>
                  <a:tcPr/>
                </a:tc>
                <a:tc>
                  <a:txBody>
                    <a:bodyPr/>
                    <a:lstStyle/>
                    <a:p>
                      <a:r>
                        <a:rPr lang="en-US" dirty="0"/>
                        <a:t>Array of Nullable</a:t>
                      </a:r>
                    </a:p>
                  </a:txBody>
                  <a:tcPr/>
                </a:tc>
                <a:tc>
                  <a:txBody>
                    <a:bodyPr/>
                    <a:lstStyle/>
                    <a:p>
                      <a:r>
                        <a:rPr lang="en-US" dirty="0"/>
                        <a:t>Nested in a Tuple</a:t>
                      </a:r>
                    </a:p>
                  </a:txBody>
                  <a:tcPr/>
                </a:tc>
                <a:extLst>
                  <a:ext uri="{0D108BD9-81ED-4DB2-BD59-A6C34878D82A}">
                    <a16:rowId xmlns:a16="http://schemas.microsoft.com/office/drawing/2014/main" val="3361014533"/>
                  </a:ext>
                </a:extLst>
              </a:tr>
              <a:tr h="370840">
                <a:tc>
                  <a:txBody>
                    <a:bodyPr/>
                    <a:lstStyle/>
                    <a:p>
                      <a:r>
                        <a:rPr lang="en-US" dirty="0"/>
                        <a:t>bool</a:t>
                      </a:r>
                    </a:p>
                  </a:txBody>
                  <a:tcPr/>
                </a:tc>
                <a:tc>
                  <a:txBody>
                    <a:bodyPr/>
                    <a:lstStyle/>
                    <a:p>
                      <a:r>
                        <a:rPr lang="en-US" dirty="0"/>
                        <a:t>Yes</a:t>
                      </a:r>
                    </a:p>
                  </a:txBody>
                  <a:tcPr/>
                </a:tc>
                <a:tc>
                  <a:txBody>
                    <a:bodyPr/>
                    <a:lstStyle/>
                    <a:p>
                      <a:r>
                        <a:rPr lang="en-US" dirty="0"/>
                        <a:t>No</a:t>
                      </a:r>
                    </a:p>
                  </a:txBody>
                  <a:tcPr/>
                </a:tc>
                <a:tc>
                  <a:txBody>
                    <a:bodyPr/>
                    <a:lstStyle/>
                    <a:p>
                      <a:r>
                        <a:rPr lang="en-US" dirty="0"/>
                        <a:t>No</a:t>
                      </a:r>
                    </a:p>
                  </a:txBody>
                  <a:tcPr/>
                </a:tc>
                <a:tc>
                  <a:txBody>
                    <a:bodyPr/>
                    <a:lstStyle/>
                    <a:p>
                      <a:r>
                        <a:rPr lang="en-US" dirty="0"/>
                        <a:t>No</a:t>
                      </a:r>
                    </a:p>
                  </a:txBody>
                  <a:tcPr/>
                </a:tc>
                <a:tc>
                  <a:txBody>
                    <a:bodyPr/>
                    <a:lstStyle/>
                    <a:p>
                      <a:r>
                        <a:rPr lang="en-US" dirty="0"/>
                        <a:t>Yes</a:t>
                      </a:r>
                    </a:p>
                  </a:txBody>
                  <a:tcPr/>
                </a:tc>
                <a:extLst>
                  <a:ext uri="{0D108BD9-81ED-4DB2-BD59-A6C34878D82A}">
                    <a16:rowId xmlns:a16="http://schemas.microsoft.com/office/drawing/2014/main" val="2505738034"/>
                  </a:ext>
                </a:extLst>
              </a:tr>
              <a:tr h="370840">
                <a:tc>
                  <a:txBody>
                    <a:bodyPr/>
                    <a:lstStyle/>
                    <a:p>
                      <a:r>
                        <a:rPr lang="en-US" dirty="0"/>
                        <a:t>int</a:t>
                      </a:r>
                    </a:p>
                  </a:txBody>
                  <a:tcPr/>
                </a:tc>
                <a:tc>
                  <a:txBody>
                    <a:bodyPr/>
                    <a:lstStyle/>
                    <a:p>
                      <a:r>
                        <a:rPr lang="en-US" dirty="0"/>
                        <a:t>Yes</a:t>
                      </a:r>
                    </a:p>
                  </a:txBody>
                  <a:tcPr/>
                </a:tc>
                <a:tc>
                  <a:txBody>
                    <a:bodyPr/>
                    <a:lstStyle/>
                    <a:p>
                      <a:r>
                        <a:rPr lang="en-US" dirty="0"/>
                        <a:t>No</a:t>
                      </a:r>
                    </a:p>
                  </a:txBody>
                  <a:tcPr/>
                </a:tc>
                <a:tc>
                  <a:txBody>
                    <a:bodyPr/>
                    <a:lstStyle/>
                    <a:p>
                      <a:r>
                        <a:rPr lang="en-US" dirty="0"/>
                        <a:t>No</a:t>
                      </a:r>
                    </a:p>
                  </a:txBody>
                  <a:tcPr/>
                </a:tc>
                <a:tc>
                  <a:txBody>
                    <a:bodyPr/>
                    <a:lstStyle/>
                    <a:p>
                      <a:r>
                        <a:rPr lang="en-US" dirty="0"/>
                        <a:t>No</a:t>
                      </a:r>
                    </a:p>
                  </a:txBody>
                  <a:tcPr/>
                </a:tc>
                <a:tc>
                  <a:txBody>
                    <a:bodyPr/>
                    <a:lstStyle/>
                    <a:p>
                      <a:r>
                        <a:rPr lang="en-US" dirty="0"/>
                        <a:t>Yes</a:t>
                      </a:r>
                    </a:p>
                  </a:txBody>
                  <a:tcPr/>
                </a:tc>
                <a:extLst>
                  <a:ext uri="{0D108BD9-81ED-4DB2-BD59-A6C34878D82A}">
                    <a16:rowId xmlns:a16="http://schemas.microsoft.com/office/drawing/2014/main" val="813293842"/>
                  </a:ext>
                </a:extLst>
              </a:tr>
              <a:tr h="370840">
                <a:tc>
                  <a:txBody>
                    <a:bodyPr/>
                    <a:lstStyle/>
                    <a:p>
                      <a:r>
                        <a:rPr lang="en-US" dirty="0"/>
                        <a:t>char</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a:t>Yes</a:t>
                      </a:r>
                    </a:p>
                  </a:txBody>
                  <a:tcPr/>
                </a:tc>
                <a:extLst>
                  <a:ext uri="{0D108BD9-81ED-4DB2-BD59-A6C34878D82A}">
                    <a16:rowId xmlns:a16="http://schemas.microsoft.com/office/drawing/2014/main" val="173100049"/>
                  </a:ext>
                </a:extLst>
              </a:tr>
              <a:tr h="370840">
                <a:tc>
                  <a:txBody>
                    <a:bodyPr/>
                    <a:lstStyle/>
                    <a:p>
                      <a:r>
                        <a:rPr lang="en-US" dirty="0" err="1"/>
                        <a:t>ColorEnum</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a:t>Yes</a:t>
                      </a:r>
                    </a:p>
                  </a:txBody>
                  <a:tcPr/>
                </a:tc>
                <a:extLst>
                  <a:ext uri="{0D108BD9-81ED-4DB2-BD59-A6C34878D82A}">
                    <a16:rowId xmlns:a16="http://schemas.microsoft.com/office/drawing/2014/main" val="2173646313"/>
                  </a:ext>
                </a:extLst>
              </a:tr>
              <a:tr h="370840">
                <a:tc>
                  <a:txBody>
                    <a:bodyPr/>
                    <a:lstStyle/>
                    <a:p>
                      <a:r>
                        <a:rPr lang="en-US" dirty="0"/>
                        <a:t>string</a:t>
                      </a:r>
                    </a:p>
                  </a:txBody>
                  <a:tcPr/>
                </a:tc>
                <a:tc>
                  <a:txBody>
                    <a:bodyPr/>
                    <a:lstStyle/>
                    <a:p>
                      <a:r>
                        <a:rPr lang="en-US" dirty="0"/>
                        <a:t>Yes</a:t>
                      </a:r>
                    </a:p>
                  </a:txBody>
                  <a:tcPr/>
                </a:tc>
                <a:tc>
                  <a:txBody>
                    <a:bodyPr/>
                    <a:lstStyle/>
                    <a:p>
                      <a:r>
                        <a:rPr lang="en-US" dirty="0"/>
                        <a:t>Yes</a:t>
                      </a:r>
                    </a:p>
                  </a:txBody>
                  <a:tcPr/>
                </a:tc>
                <a:tc>
                  <a:txBody>
                    <a:bodyPr/>
                    <a:lstStyle/>
                    <a:p>
                      <a:endParaRPr lang="en-US" dirty="0"/>
                    </a:p>
                  </a:txBody>
                  <a:tcPr/>
                </a:tc>
                <a:tc>
                  <a:txBody>
                    <a:bodyPr/>
                    <a:lstStyle/>
                    <a:p>
                      <a:endParaRPr lang="en-US" dirty="0"/>
                    </a:p>
                  </a:txBody>
                  <a:tcPr/>
                </a:tc>
                <a:tc>
                  <a:txBody>
                    <a:bodyPr/>
                    <a:lstStyle/>
                    <a:p>
                      <a:r>
                        <a:rPr lang="en-US" dirty="0"/>
                        <a:t>Yes</a:t>
                      </a:r>
                    </a:p>
                  </a:txBody>
                  <a:tcPr/>
                </a:tc>
                <a:extLst>
                  <a:ext uri="{0D108BD9-81ED-4DB2-BD59-A6C34878D82A}">
                    <a16:rowId xmlns:a16="http://schemas.microsoft.com/office/drawing/2014/main" val="917287987"/>
                  </a:ext>
                </a:extLst>
              </a:tr>
              <a:tr h="370840">
                <a:tc>
                  <a:txBody>
                    <a:bodyPr/>
                    <a:lstStyle/>
                    <a:p>
                      <a:r>
                        <a:rPr lang="en-US" dirty="0"/>
                        <a:t>(tuple)</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a:t>No</a:t>
                      </a:r>
                    </a:p>
                  </a:txBody>
                  <a:tcPr/>
                </a:tc>
                <a:extLst>
                  <a:ext uri="{0D108BD9-81ED-4DB2-BD59-A6C34878D82A}">
                    <a16:rowId xmlns:a16="http://schemas.microsoft.com/office/drawing/2014/main" val="3509476848"/>
                  </a:ext>
                </a:extLst>
              </a:tr>
            </a:tbl>
          </a:graphicData>
        </a:graphic>
      </p:graphicFrame>
      <p:sp>
        <p:nvSpPr>
          <p:cNvPr id="5" name="TextBox 4">
            <a:extLst>
              <a:ext uri="{FF2B5EF4-FFF2-40B4-BE49-F238E27FC236}">
                <a16:creationId xmlns:a16="http://schemas.microsoft.com/office/drawing/2014/main" id="{C97102F6-0A0D-60DF-2F76-3DAF3F62D3FA}"/>
              </a:ext>
            </a:extLst>
          </p:cNvPr>
          <p:cNvSpPr txBox="1"/>
          <p:nvPr/>
        </p:nvSpPr>
        <p:spPr>
          <a:xfrm>
            <a:off x="838200" y="1690688"/>
            <a:ext cx="10515600" cy="728870"/>
          </a:xfrm>
          <a:prstGeom prst="rect">
            <a:avLst/>
          </a:prstGeom>
          <a:noFill/>
        </p:spPr>
        <p:txBody>
          <a:bodyPr wrap="square" rtlCol="0">
            <a:normAutofit/>
          </a:bodyPr>
          <a:lstStyle/>
          <a:p>
            <a:r>
              <a:rPr lang="en-US" dirty="0"/>
              <a:t>The table below identifies the return data-types for API object properties.  Data-types that are not listed are not supported.</a:t>
            </a:r>
          </a:p>
        </p:txBody>
      </p:sp>
    </p:spTree>
    <p:extLst>
      <p:ext uri="{BB962C8B-B14F-4D97-AF65-F5344CB8AC3E}">
        <p14:creationId xmlns:p14="http://schemas.microsoft.com/office/powerpoint/2010/main" val="16972955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2AC25E-C14E-8008-FC8F-56443FE90062}"/>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65B89918-411A-D855-0665-700F96E30F78}"/>
              </a:ext>
            </a:extLst>
          </p:cNvPr>
          <p:cNvSpPr txBox="1"/>
          <p:nvPr/>
        </p:nvSpPr>
        <p:spPr>
          <a:xfrm>
            <a:off x="730526" y="1690689"/>
            <a:ext cx="10730948" cy="4536968"/>
          </a:xfrm>
          <a:prstGeom prst="rect">
            <a:avLst/>
          </a:prstGeom>
          <a:noFill/>
          <a:ln>
            <a:solidFill>
              <a:schemeClr val="accent1"/>
            </a:solidFill>
          </a:ln>
        </p:spPr>
        <p:txBody>
          <a:bodyPr wrap="square" rtlCol="0">
            <a:normAutofit/>
          </a:bodyPr>
          <a:lstStyle/>
          <a:p>
            <a:pPr marL="285750" indent="-285750">
              <a:buFont typeface="Arial" panose="020B0604020202020204" pitchFamily="34" charset="0"/>
              <a:buChar char="•"/>
            </a:pPr>
            <a:r>
              <a:rPr lang="en-US" sz="2400" dirty="0"/>
              <a:t>Are light-weight, by definition.</a:t>
            </a:r>
          </a:p>
          <a:p>
            <a:pPr marL="285750" indent="-285750">
              <a:buFont typeface="Arial" panose="020B0604020202020204" pitchFamily="34" charset="0"/>
              <a:buChar char="•"/>
            </a:pPr>
            <a:r>
              <a:rPr lang="en-US" sz="2400" dirty="0"/>
              <a:t>Implement an API Object as a base class.</a:t>
            </a:r>
          </a:p>
          <a:p>
            <a:pPr marL="285750" indent="-285750">
              <a:buFont typeface="Arial" panose="020B0604020202020204" pitchFamily="34" charset="0"/>
              <a:buChar char="•"/>
            </a:pPr>
            <a:r>
              <a:rPr lang="en-US" sz="2400" dirty="0"/>
              <a:t>Override all abstract and virtual properties of the base class.</a:t>
            </a:r>
          </a:p>
          <a:p>
            <a:pPr marL="285750" indent="-285750">
              <a:buFont typeface="Arial" panose="020B0604020202020204" pitchFamily="34" charset="0"/>
              <a:buChar char="•"/>
            </a:pPr>
            <a:r>
              <a:rPr lang="en-US" sz="2400" dirty="0"/>
              <a:t>Implement the </a:t>
            </a:r>
            <a:r>
              <a:rPr lang="en-US" sz="2400" dirty="0" err="1"/>
              <a:t>IToJson</a:t>
            </a:r>
            <a:r>
              <a:rPr lang="en-US" sz="2400" dirty="0"/>
              <a:t> interface for serialization.</a:t>
            </a:r>
          </a:p>
          <a:p>
            <a:pPr marL="285750" indent="-285750">
              <a:buFont typeface="Arial" panose="020B0604020202020204" pitchFamily="34" charset="0"/>
              <a:buChar char="•"/>
            </a:pPr>
            <a:r>
              <a:rPr lang="en-US" sz="2400" dirty="0"/>
              <a:t>Never maintain state.</a:t>
            </a:r>
          </a:p>
          <a:p>
            <a:pPr marL="285750" indent="-285750">
              <a:buFont typeface="Arial" panose="020B0604020202020204" pitchFamily="34" charset="0"/>
              <a:buChar char="•"/>
            </a:pPr>
            <a:r>
              <a:rPr lang="en-US" sz="2400" dirty="0"/>
              <a:t>Never have default property value assignments.</a:t>
            </a:r>
          </a:p>
          <a:p>
            <a:pPr marL="285750" indent="-285750">
              <a:buFont typeface="Arial" panose="020B0604020202020204" pitchFamily="34" charset="0"/>
              <a:buChar char="•"/>
            </a:pPr>
            <a:r>
              <a:rPr lang="en-US" sz="2400" dirty="0"/>
              <a:t>Shouldn’t need to include XML comments because they are all derived from the base API Object.</a:t>
            </a:r>
          </a:p>
          <a:p>
            <a:endParaRPr lang="en-US" dirty="0"/>
          </a:p>
        </p:txBody>
      </p:sp>
      <p:sp>
        <p:nvSpPr>
          <p:cNvPr id="10" name="Title 1">
            <a:extLst>
              <a:ext uri="{FF2B5EF4-FFF2-40B4-BE49-F238E27FC236}">
                <a16:creationId xmlns:a16="http://schemas.microsoft.com/office/drawing/2014/main" id="{4ABC5E94-6C72-F5DA-4359-FF1F8E08506D}"/>
              </a:ext>
            </a:extLst>
          </p:cNvPr>
          <p:cNvSpPr>
            <a:spLocks noGrp="1"/>
          </p:cNvSpPr>
          <p:nvPr>
            <p:ph type="title"/>
          </p:nvPr>
        </p:nvSpPr>
        <p:spPr>
          <a:xfrm>
            <a:off x="838200" y="365125"/>
            <a:ext cx="10515600" cy="1325563"/>
          </a:xfrm>
        </p:spPr>
        <p:txBody>
          <a:bodyPr/>
          <a:lstStyle/>
          <a:p>
            <a:r>
              <a:rPr lang="en-US" dirty="0"/>
              <a:t>Generic Objects</a:t>
            </a:r>
          </a:p>
        </p:txBody>
      </p:sp>
    </p:spTree>
    <p:extLst>
      <p:ext uri="{BB962C8B-B14F-4D97-AF65-F5344CB8AC3E}">
        <p14:creationId xmlns:p14="http://schemas.microsoft.com/office/powerpoint/2010/main" val="4060417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76989-4186-A7E3-57FF-B5AD60750B90}"/>
              </a:ext>
            </a:extLst>
          </p:cNvPr>
          <p:cNvSpPr>
            <a:spLocks noGrp="1"/>
          </p:cNvSpPr>
          <p:nvPr>
            <p:ph type="title"/>
          </p:nvPr>
        </p:nvSpPr>
        <p:spPr/>
        <p:txBody>
          <a:bodyPr/>
          <a:lstStyle/>
          <a:p>
            <a:r>
              <a:rPr lang="en-US" dirty="0"/>
              <a:t>Generic Object Example</a:t>
            </a:r>
          </a:p>
        </p:txBody>
      </p:sp>
      <p:sp>
        <p:nvSpPr>
          <p:cNvPr id="3" name="Content Placeholder 2">
            <a:extLst>
              <a:ext uri="{FF2B5EF4-FFF2-40B4-BE49-F238E27FC236}">
                <a16:creationId xmlns:a16="http://schemas.microsoft.com/office/drawing/2014/main" id="{1EC213C5-B5D6-9F1C-ED6A-29D432E9DCBB}"/>
              </a:ext>
            </a:extLst>
          </p:cNvPr>
          <p:cNvSpPr>
            <a:spLocks noGrp="1"/>
          </p:cNvSpPr>
          <p:nvPr>
            <p:ph idx="1"/>
          </p:nvPr>
        </p:nvSpPr>
        <p:spPr/>
        <p:txBody>
          <a:bodyPr>
            <a:normAutofit/>
          </a:bodyPr>
          <a:lstStyle/>
          <a:p>
            <a:pPr marL="0" indent="0">
              <a:buNone/>
            </a:pPr>
            <a:r>
              <a:rPr lang="en-US" sz="1300" dirty="0">
                <a:solidFill>
                  <a:srgbClr val="000000"/>
                </a:solidFill>
                <a:latin typeface="Cascadia Mono" panose="020B0609020000020004" pitchFamily="49" charset="0"/>
              </a:rPr>
              <a:t>[</a:t>
            </a:r>
            <a:r>
              <a:rPr lang="en-US" sz="1300" dirty="0">
                <a:solidFill>
                  <a:srgbClr val="2B91AF"/>
                </a:solidFill>
                <a:latin typeface="Cascadia Mono" panose="020B0609020000020004" pitchFamily="49" charset="0"/>
              </a:rPr>
              <a:t>Serializable</a:t>
            </a:r>
            <a:r>
              <a:rPr lang="en-US" sz="1300" dirty="0">
                <a:solidFill>
                  <a:srgbClr val="000000"/>
                </a:solidFill>
                <a:latin typeface="Cascadia Mono" panose="020B0609020000020004" pitchFamily="49" charset="0"/>
              </a:rPr>
              <a:t>]</a:t>
            </a:r>
          </a:p>
          <a:p>
            <a:pPr marL="0" indent="0">
              <a:buNone/>
            </a:pPr>
            <a:r>
              <a:rPr lang="en-US" sz="1300" dirty="0">
                <a:solidFill>
                  <a:srgbClr val="0000FF"/>
                </a:solidFill>
                <a:latin typeface="Cascadia Mono" panose="020B0609020000020004" pitchFamily="49" charset="0"/>
              </a:rPr>
              <a:t>internal</a:t>
            </a:r>
            <a:r>
              <a:rPr lang="en-US" sz="1300" dirty="0">
                <a:solidFill>
                  <a:srgbClr val="000000"/>
                </a:solidFill>
                <a:latin typeface="Cascadia Mono" panose="020B0609020000020004" pitchFamily="49" charset="0"/>
              </a:rPr>
              <a:t> </a:t>
            </a:r>
            <a:r>
              <a:rPr lang="en-US" sz="1300" dirty="0">
                <a:solidFill>
                  <a:srgbClr val="0000FF"/>
                </a:solidFill>
                <a:latin typeface="Cascadia Mono" panose="020B0609020000020004" pitchFamily="49" charset="0"/>
              </a:rPr>
              <a:t>class</a:t>
            </a:r>
            <a:r>
              <a:rPr lang="en-US" sz="1300" dirty="0">
                <a:solidFill>
                  <a:srgbClr val="000000"/>
                </a:solidFill>
                <a:latin typeface="Cascadia Mono" panose="020B0609020000020004" pitchFamily="49" charset="0"/>
              </a:rPr>
              <a:t> </a:t>
            </a:r>
            <a:r>
              <a:rPr lang="en-US" sz="1300" dirty="0" err="1">
                <a:solidFill>
                  <a:srgbClr val="2B91AF"/>
                </a:solidFill>
                <a:latin typeface="Cascadia Mono" panose="020B0609020000020004" pitchFamily="49" charset="0"/>
              </a:rPr>
              <a:t>GenericHelpGroup</a:t>
            </a:r>
            <a:r>
              <a:rPr lang="en-US" sz="1300" dirty="0">
                <a:solidFill>
                  <a:srgbClr val="000000"/>
                </a:solidFill>
                <a:latin typeface="Cascadia Mono" panose="020B0609020000020004" pitchFamily="49" charset="0"/>
              </a:rPr>
              <a:t> : </a:t>
            </a:r>
            <a:r>
              <a:rPr lang="en-US" sz="1300" dirty="0" err="1">
                <a:solidFill>
                  <a:srgbClr val="2B91AF"/>
                </a:solidFill>
                <a:latin typeface="Cascadia Mono" panose="020B0609020000020004" pitchFamily="49" charset="0"/>
              </a:rPr>
              <a:t>HelpGroup</a:t>
            </a:r>
            <a:endParaRPr lang="en-US" sz="1300" dirty="0">
              <a:solidFill>
                <a:srgbClr val="000000"/>
              </a:solidFill>
              <a:latin typeface="Cascadia Mono" panose="020B0609020000020004" pitchFamily="49" charset="0"/>
            </a:endParaRPr>
          </a:p>
          <a:p>
            <a:pPr marL="0" indent="0">
              <a:buNone/>
            </a:pPr>
            <a:r>
              <a:rPr lang="en-US" sz="1300" dirty="0">
                <a:solidFill>
                  <a:srgbClr val="000000"/>
                </a:solidFill>
                <a:latin typeface="Cascadia Mono" panose="020B0609020000020004" pitchFamily="49" charset="0"/>
              </a:rPr>
              <a:t>{</a:t>
            </a:r>
          </a:p>
          <a:p>
            <a:pPr marL="0" indent="0">
              <a:buNone/>
            </a:pPr>
            <a:r>
              <a:rPr lang="en-US" sz="1300" dirty="0">
                <a:solidFill>
                  <a:srgbClr val="000000"/>
                </a:solidFill>
                <a:latin typeface="Cascadia Mono" panose="020B0609020000020004" pitchFamily="49" charset="0"/>
              </a:rPr>
              <a:t>    </a:t>
            </a:r>
            <a:r>
              <a:rPr lang="en-US" sz="1300" dirty="0">
                <a:solidFill>
                  <a:srgbClr val="0000FF"/>
                </a:solidFill>
                <a:latin typeface="Cascadia Mono" panose="020B0609020000020004" pitchFamily="49" charset="0"/>
              </a:rPr>
              <a:t>public</a:t>
            </a:r>
            <a:r>
              <a:rPr lang="en-US" sz="1300" dirty="0">
                <a:solidFill>
                  <a:srgbClr val="000000"/>
                </a:solidFill>
                <a:latin typeface="Cascadia Mono" panose="020B0609020000020004" pitchFamily="49" charset="0"/>
              </a:rPr>
              <a:t> </a:t>
            </a:r>
            <a:r>
              <a:rPr lang="en-US" sz="1300" dirty="0" err="1">
                <a:solidFill>
                  <a:srgbClr val="2B91AF"/>
                </a:solidFill>
                <a:latin typeface="Cascadia Mono" panose="020B0609020000020004" pitchFamily="49" charset="0"/>
              </a:rPr>
              <a:t>GenericHelpGroup</a:t>
            </a:r>
            <a:r>
              <a:rPr lang="en-US" sz="1300" dirty="0">
                <a:solidFill>
                  <a:srgbClr val="000000"/>
                </a:solidFill>
                <a:latin typeface="Cascadia Mono" panose="020B0609020000020004" pitchFamily="49" charset="0"/>
              </a:rPr>
              <a:t>(</a:t>
            </a:r>
            <a:r>
              <a:rPr lang="en-US" sz="1300" dirty="0">
                <a:solidFill>
                  <a:srgbClr val="2B91AF"/>
                </a:solidFill>
                <a:latin typeface="Cascadia Mono" panose="020B0609020000020004" pitchFamily="49" charset="0"/>
              </a:rPr>
              <a:t>Game</a:t>
            </a:r>
            <a:r>
              <a:rPr lang="en-US" sz="1300" dirty="0">
                <a:solidFill>
                  <a:srgbClr val="000000"/>
                </a:solidFill>
                <a:latin typeface="Cascadia Mono" panose="020B0609020000020004" pitchFamily="49" charset="0"/>
              </a:rPr>
              <a:t> </a:t>
            </a:r>
            <a:r>
              <a:rPr lang="en-US" sz="1300" dirty="0" err="1">
                <a:solidFill>
                  <a:srgbClr val="000000"/>
                </a:solidFill>
                <a:latin typeface="Cascadia Mono" panose="020B0609020000020004" pitchFamily="49" charset="0"/>
              </a:rPr>
              <a:t>game</a:t>
            </a:r>
            <a:r>
              <a:rPr lang="en-US" sz="1300" dirty="0">
                <a:solidFill>
                  <a:srgbClr val="000000"/>
                </a:solidFill>
                <a:latin typeface="Cascadia Mono" panose="020B0609020000020004" pitchFamily="49" charset="0"/>
              </a:rPr>
              <a:t>, </a:t>
            </a:r>
            <a:r>
              <a:rPr lang="en-US" sz="1300" dirty="0" err="1">
                <a:solidFill>
                  <a:srgbClr val="2B91AF"/>
                </a:solidFill>
                <a:latin typeface="Cascadia Mono" panose="020B0609020000020004" pitchFamily="49" charset="0"/>
              </a:rPr>
              <a:t>HelpGroupGameConfiguration</a:t>
            </a:r>
            <a:r>
              <a:rPr lang="en-US" sz="1300" dirty="0">
                <a:solidFill>
                  <a:srgbClr val="000000"/>
                </a:solidFill>
                <a:latin typeface="Cascadia Mono" panose="020B0609020000020004" pitchFamily="49" charset="0"/>
              </a:rPr>
              <a:t> </a:t>
            </a:r>
            <a:r>
              <a:rPr lang="en-US" sz="1300" dirty="0" err="1">
                <a:solidFill>
                  <a:srgbClr val="000000"/>
                </a:solidFill>
                <a:latin typeface="Cascadia Mono" panose="020B0609020000020004" pitchFamily="49" charset="0"/>
              </a:rPr>
              <a:t>helpGroupDefinition</a:t>
            </a:r>
            <a:r>
              <a:rPr lang="en-US" sz="1300" dirty="0">
                <a:solidFill>
                  <a:srgbClr val="000000"/>
                </a:solidFill>
                <a:latin typeface="Cascadia Mono" panose="020B0609020000020004" pitchFamily="49" charset="0"/>
              </a:rPr>
              <a:t>) : </a:t>
            </a:r>
            <a:r>
              <a:rPr lang="en-US" sz="1300" dirty="0">
                <a:solidFill>
                  <a:srgbClr val="0000FF"/>
                </a:solidFill>
                <a:latin typeface="Cascadia Mono" panose="020B0609020000020004" pitchFamily="49" charset="0"/>
              </a:rPr>
              <a:t>base</a:t>
            </a:r>
            <a:r>
              <a:rPr lang="en-US" sz="1300" dirty="0">
                <a:solidFill>
                  <a:srgbClr val="000000"/>
                </a:solidFill>
                <a:latin typeface="Cascadia Mono" panose="020B0609020000020004" pitchFamily="49" charset="0"/>
              </a:rPr>
              <a:t>(game)</a:t>
            </a:r>
          </a:p>
          <a:p>
            <a:pPr marL="0" indent="0">
              <a:buNone/>
            </a:pPr>
            <a:r>
              <a:rPr lang="en-US" sz="1300" dirty="0">
                <a:solidFill>
                  <a:srgbClr val="000000"/>
                </a:solidFill>
                <a:latin typeface="Cascadia Mono" panose="020B0609020000020004" pitchFamily="49" charset="0"/>
              </a:rPr>
              <a:t>    {</a:t>
            </a:r>
          </a:p>
          <a:p>
            <a:pPr marL="0" indent="0">
              <a:buNone/>
            </a:pPr>
            <a:r>
              <a:rPr lang="en-US" sz="1300" dirty="0">
                <a:solidFill>
                  <a:srgbClr val="000000"/>
                </a:solidFill>
                <a:latin typeface="Cascadia Mono" panose="020B0609020000020004" pitchFamily="49" charset="0"/>
              </a:rPr>
              <a:t>        Key = </a:t>
            </a:r>
            <a:r>
              <a:rPr lang="en-US" sz="1300" dirty="0" err="1">
                <a:solidFill>
                  <a:srgbClr val="000000"/>
                </a:solidFill>
                <a:latin typeface="Cascadia Mono" panose="020B0609020000020004" pitchFamily="49" charset="0"/>
              </a:rPr>
              <a:t>helpGroupDefinition.Key</a:t>
            </a:r>
            <a:r>
              <a:rPr lang="en-US" sz="1300" dirty="0">
                <a:solidFill>
                  <a:srgbClr val="000000"/>
                </a:solidFill>
                <a:latin typeface="Cascadia Mono" panose="020B0609020000020004" pitchFamily="49" charset="0"/>
              </a:rPr>
              <a:t>;</a:t>
            </a:r>
          </a:p>
          <a:p>
            <a:pPr marL="0" indent="0">
              <a:buNone/>
            </a:pPr>
            <a:r>
              <a:rPr lang="en-US" sz="1300" dirty="0">
                <a:solidFill>
                  <a:srgbClr val="000000"/>
                </a:solidFill>
                <a:latin typeface="Cascadia Mono" panose="020B0609020000020004" pitchFamily="49" charset="0"/>
              </a:rPr>
              <a:t>        </a:t>
            </a:r>
            <a:r>
              <a:rPr lang="en-US" sz="1300" dirty="0" err="1">
                <a:solidFill>
                  <a:srgbClr val="000000"/>
                </a:solidFill>
                <a:latin typeface="Cascadia Mono" panose="020B0609020000020004" pitchFamily="49" charset="0"/>
              </a:rPr>
              <a:t>SortIndex</a:t>
            </a:r>
            <a:r>
              <a:rPr lang="en-US" sz="1300" dirty="0">
                <a:solidFill>
                  <a:srgbClr val="000000"/>
                </a:solidFill>
                <a:latin typeface="Cascadia Mono" panose="020B0609020000020004" pitchFamily="49" charset="0"/>
              </a:rPr>
              <a:t> = </a:t>
            </a:r>
            <a:r>
              <a:rPr lang="en-US" sz="1300" dirty="0" err="1">
                <a:solidFill>
                  <a:srgbClr val="000000"/>
                </a:solidFill>
                <a:latin typeface="Cascadia Mono" panose="020B0609020000020004" pitchFamily="49" charset="0"/>
              </a:rPr>
              <a:t>helpGroupDefinition.SortIndex</a:t>
            </a:r>
            <a:r>
              <a:rPr lang="en-US" sz="1300" dirty="0">
                <a:solidFill>
                  <a:srgbClr val="000000"/>
                </a:solidFill>
                <a:latin typeface="Cascadia Mono" panose="020B0609020000020004" pitchFamily="49" charset="0"/>
              </a:rPr>
              <a:t>;</a:t>
            </a:r>
          </a:p>
          <a:p>
            <a:pPr marL="0" indent="0">
              <a:buNone/>
            </a:pPr>
            <a:r>
              <a:rPr lang="en-US" sz="1300" dirty="0">
                <a:solidFill>
                  <a:srgbClr val="000000"/>
                </a:solidFill>
                <a:latin typeface="Cascadia Mono" panose="020B0609020000020004" pitchFamily="49" charset="0"/>
              </a:rPr>
              <a:t>        Title = </a:t>
            </a:r>
            <a:r>
              <a:rPr lang="en-US" sz="1300" dirty="0" err="1">
                <a:solidFill>
                  <a:srgbClr val="000000"/>
                </a:solidFill>
                <a:latin typeface="Cascadia Mono" panose="020B0609020000020004" pitchFamily="49" charset="0"/>
              </a:rPr>
              <a:t>helpGroupDefinition.Title</a:t>
            </a:r>
            <a:r>
              <a:rPr lang="en-US" sz="1300" dirty="0">
                <a:solidFill>
                  <a:srgbClr val="000000"/>
                </a:solidFill>
                <a:latin typeface="Cascadia Mono" panose="020B0609020000020004" pitchFamily="49" charset="0"/>
              </a:rPr>
              <a:t>;</a:t>
            </a:r>
          </a:p>
          <a:p>
            <a:pPr marL="0" indent="0">
              <a:buNone/>
            </a:pPr>
            <a:r>
              <a:rPr lang="en-US" sz="1300" dirty="0">
                <a:solidFill>
                  <a:srgbClr val="000000"/>
                </a:solidFill>
                <a:latin typeface="Cascadia Mono" panose="020B0609020000020004" pitchFamily="49" charset="0"/>
              </a:rPr>
              <a:t>    }</a:t>
            </a:r>
          </a:p>
          <a:p>
            <a:pPr marL="0" indent="0">
              <a:buNone/>
            </a:pPr>
            <a:r>
              <a:rPr lang="en-US" sz="1300" dirty="0">
                <a:solidFill>
                  <a:srgbClr val="000000"/>
                </a:solidFill>
                <a:latin typeface="Cascadia Mono" panose="020B0609020000020004" pitchFamily="49" charset="0"/>
              </a:rPr>
              <a:t>    </a:t>
            </a:r>
            <a:r>
              <a:rPr lang="en-US" sz="1300" dirty="0">
                <a:solidFill>
                  <a:srgbClr val="0000FF"/>
                </a:solidFill>
                <a:latin typeface="Cascadia Mono" panose="020B0609020000020004" pitchFamily="49" charset="0"/>
              </a:rPr>
              <a:t>public</a:t>
            </a:r>
            <a:r>
              <a:rPr lang="en-US" sz="1300" dirty="0">
                <a:solidFill>
                  <a:srgbClr val="000000"/>
                </a:solidFill>
                <a:latin typeface="Cascadia Mono" panose="020B0609020000020004" pitchFamily="49" charset="0"/>
              </a:rPr>
              <a:t> </a:t>
            </a:r>
            <a:r>
              <a:rPr lang="en-US" sz="1300" dirty="0">
                <a:solidFill>
                  <a:srgbClr val="0000FF"/>
                </a:solidFill>
                <a:latin typeface="Cascadia Mono" panose="020B0609020000020004" pitchFamily="49" charset="0"/>
              </a:rPr>
              <a:t>override</a:t>
            </a:r>
            <a:r>
              <a:rPr lang="en-US" sz="1300" dirty="0">
                <a:solidFill>
                  <a:srgbClr val="000000"/>
                </a:solidFill>
                <a:latin typeface="Cascadia Mono" panose="020B0609020000020004" pitchFamily="49" charset="0"/>
              </a:rPr>
              <a:t> </a:t>
            </a:r>
            <a:r>
              <a:rPr lang="en-US" sz="1300" dirty="0">
                <a:solidFill>
                  <a:srgbClr val="0000FF"/>
                </a:solidFill>
                <a:latin typeface="Cascadia Mono" panose="020B0609020000020004" pitchFamily="49" charset="0"/>
              </a:rPr>
              <a:t>string</a:t>
            </a:r>
            <a:r>
              <a:rPr lang="en-US" sz="1300" dirty="0">
                <a:solidFill>
                  <a:srgbClr val="000000"/>
                </a:solidFill>
                <a:latin typeface="Cascadia Mono" panose="020B0609020000020004" pitchFamily="49" charset="0"/>
              </a:rPr>
              <a:t> Key { </a:t>
            </a:r>
            <a:r>
              <a:rPr lang="en-US" sz="1300" dirty="0">
                <a:solidFill>
                  <a:srgbClr val="0000FF"/>
                </a:solidFill>
                <a:latin typeface="Cascadia Mono" panose="020B0609020000020004" pitchFamily="49" charset="0"/>
              </a:rPr>
              <a:t>get</a:t>
            </a:r>
            <a:r>
              <a:rPr lang="en-US" sz="1300" dirty="0">
                <a:solidFill>
                  <a:srgbClr val="000000"/>
                </a:solidFill>
                <a:latin typeface="Cascadia Mono" panose="020B0609020000020004" pitchFamily="49" charset="0"/>
              </a:rPr>
              <a:t>; }</a:t>
            </a:r>
          </a:p>
          <a:p>
            <a:pPr marL="0" indent="0">
              <a:buNone/>
            </a:pPr>
            <a:r>
              <a:rPr lang="en-US" sz="1300" dirty="0">
                <a:solidFill>
                  <a:srgbClr val="000000"/>
                </a:solidFill>
                <a:latin typeface="Cascadia Mono" panose="020B0609020000020004" pitchFamily="49" charset="0"/>
              </a:rPr>
              <a:t>    </a:t>
            </a:r>
            <a:r>
              <a:rPr lang="en-US" sz="1300" dirty="0">
                <a:solidFill>
                  <a:srgbClr val="0000FF"/>
                </a:solidFill>
                <a:latin typeface="Cascadia Mono" panose="020B0609020000020004" pitchFamily="49" charset="0"/>
              </a:rPr>
              <a:t>public</a:t>
            </a:r>
            <a:r>
              <a:rPr lang="en-US" sz="1300" dirty="0">
                <a:solidFill>
                  <a:srgbClr val="000000"/>
                </a:solidFill>
                <a:latin typeface="Cascadia Mono" panose="020B0609020000020004" pitchFamily="49" charset="0"/>
              </a:rPr>
              <a:t> </a:t>
            </a:r>
            <a:r>
              <a:rPr lang="en-US" sz="1300" dirty="0">
                <a:solidFill>
                  <a:srgbClr val="0000FF"/>
                </a:solidFill>
                <a:latin typeface="Cascadia Mono" panose="020B0609020000020004" pitchFamily="49" charset="0"/>
              </a:rPr>
              <a:t>override</a:t>
            </a:r>
            <a:r>
              <a:rPr lang="en-US" sz="1300" dirty="0">
                <a:solidFill>
                  <a:srgbClr val="000000"/>
                </a:solidFill>
                <a:latin typeface="Cascadia Mono" panose="020B0609020000020004" pitchFamily="49" charset="0"/>
              </a:rPr>
              <a:t> </a:t>
            </a:r>
            <a:r>
              <a:rPr lang="en-US" sz="1300" dirty="0">
                <a:solidFill>
                  <a:srgbClr val="0000FF"/>
                </a:solidFill>
                <a:latin typeface="Cascadia Mono" panose="020B0609020000020004" pitchFamily="49" charset="0"/>
              </a:rPr>
              <a:t>string</a:t>
            </a:r>
            <a:r>
              <a:rPr lang="en-US" sz="1300" dirty="0">
                <a:solidFill>
                  <a:srgbClr val="000000"/>
                </a:solidFill>
                <a:latin typeface="Cascadia Mono" panose="020B0609020000020004" pitchFamily="49" charset="0"/>
              </a:rPr>
              <a:t> Title { </a:t>
            </a:r>
            <a:r>
              <a:rPr lang="en-US" sz="1300" dirty="0">
                <a:solidFill>
                  <a:srgbClr val="0000FF"/>
                </a:solidFill>
                <a:latin typeface="Cascadia Mono" panose="020B0609020000020004" pitchFamily="49" charset="0"/>
              </a:rPr>
              <a:t>get</a:t>
            </a:r>
            <a:r>
              <a:rPr lang="en-US" sz="1300" dirty="0">
                <a:solidFill>
                  <a:srgbClr val="000000"/>
                </a:solidFill>
                <a:latin typeface="Cascadia Mono" panose="020B0609020000020004" pitchFamily="49" charset="0"/>
              </a:rPr>
              <a:t>; }</a:t>
            </a:r>
          </a:p>
          <a:p>
            <a:pPr marL="0" indent="0">
              <a:buNone/>
            </a:pPr>
            <a:r>
              <a:rPr lang="en-US" sz="1300" dirty="0">
                <a:solidFill>
                  <a:srgbClr val="000000"/>
                </a:solidFill>
                <a:latin typeface="Cascadia Mono" panose="020B0609020000020004" pitchFamily="49" charset="0"/>
              </a:rPr>
              <a:t>    </a:t>
            </a:r>
            <a:r>
              <a:rPr lang="en-US" sz="1300" dirty="0">
                <a:solidFill>
                  <a:srgbClr val="0000FF"/>
                </a:solidFill>
                <a:latin typeface="Cascadia Mono" panose="020B0609020000020004" pitchFamily="49" charset="0"/>
              </a:rPr>
              <a:t>public</a:t>
            </a:r>
            <a:r>
              <a:rPr lang="en-US" sz="1300" dirty="0">
                <a:solidFill>
                  <a:srgbClr val="000000"/>
                </a:solidFill>
                <a:latin typeface="Cascadia Mono" panose="020B0609020000020004" pitchFamily="49" charset="0"/>
              </a:rPr>
              <a:t> </a:t>
            </a:r>
            <a:r>
              <a:rPr lang="en-US" sz="1300" dirty="0">
                <a:solidFill>
                  <a:srgbClr val="0000FF"/>
                </a:solidFill>
                <a:latin typeface="Cascadia Mono" panose="020B0609020000020004" pitchFamily="49" charset="0"/>
              </a:rPr>
              <a:t>override</a:t>
            </a:r>
            <a:r>
              <a:rPr lang="en-US" sz="1300" dirty="0">
                <a:solidFill>
                  <a:srgbClr val="000000"/>
                </a:solidFill>
                <a:latin typeface="Cascadia Mono" panose="020B0609020000020004" pitchFamily="49" charset="0"/>
              </a:rPr>
              <a:t> </a:t>
            </a:r>
            <a:r>
              <a:rPr lang="en-US" sz="1300" dirty="0">
                <a:solidFill>
                  <a:srgbClr val="0000FF"/>
                </a:solidFill>
                <a:latin typeface="Cascadia Mono" panose="020B0609020000020004" pitchFamily="49" charset="0"/>
              </a:rPr>
              <a:t>int</a:t>
            </a:r>
            <a:r>
              <a:rPr lang="en-US" sz="1300" dirty="0">
                <a:solidFill>
                  <a:srgbClr val="000000"/>
                </a:solidFill>
                <a:latin typeface="Cascadia Mono" panose="020B0609020000020004" pitchFamily="49" charset="0"/>
              </a:rPr>
              <a:t> </a:t>
            </a:r>
            <a:r>
              <a:rPr lang="en-US" sz="1300" dirty="0" err="1">
                <a:solidFill>
                  <a:srgbClr val="000000"/>
                </a:solidFill>
                <a:latin typeface="Cascadia Mono" panose="020B0609020000020004" pitchFamily="49" charset="0"/>
              </a:rPr>
              <a:t>SortIndex</a:t>
            </a:r>
            <a:r>
              <a:rPr lang="en-US" sz="1300" dirty="0">
                <a:solidFill>
                  <a:srgbClr val="000000"/>
                </a:solidFill>
                <a:latin typeface="Cascadia Mono" panose="020B0609020000020004" pitchFamily="49" charset="0"/>
              </a:rPr>
              <a:t> { </a:t>
            </a:r>
            <a:r>
              <a:rPr lang="en-US" sz="1300" dirty="0">
                <a:solidFill>
                  <a:srgbClr val="0000FF"/>
                </a:solidFill>
                <a:latin typeface="Cascadia Mono" panose="020B0609020000020004" pitchFamily="49" charset="0"/>
              </a:rPr>
              <a:t>get</a:t>
            </a:r>
            <a:r>
              <a:rPr lang="en-US" sz="1300" dirty="0">
                <a:solidFill>
                  <a:srgbClr val="000000"/>
                </a:solidFill>
                <a:latin typeface="Cascadia Mono" panose="020B0609020000020004" pitchFamily="49" charset="0"/>
              </a:rPr>
              <a:t>; }</a:t>
            </a:r>
          </a:p>
          <a:p>
            <a:pPr marL="0" indent="0">
              <a:buNone/>
            </a:pPr>
            <a:r>
              <a:rPr lang="en-US" sz="1300" dirty="0">
                <a:solidFill>
                  <a:srgbClr val="000000"/>
                </a:solidFill>
                <a:latin typeface="Cascadia Mono" panose="020B0609020000020004" pitchFamily="49" charset="0"/>
              </a:rPr>
              <a:t>}</a:t>
            </a:r>
          </a:p>
          <a:p>
            <a:pPr marL="0" indent="0">
              <a:buNone/>
            </a:pPr>
            <a:endParaRPr lang="en-US" dirty="0"/>
          </a:p>
        </p:txBody>
      </p:sp>
    </p:spTree>
    <p:extLst>
      <p:ext uri="{BB962C8B-B14F-4D97-AF65-F5344CB8AC3E}">
        <p14:creationId xmlns:p14="http://schemas.microsoft.com/office/powerpoint/2010/main" val="2212574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21E55-145F-88A9-6F87-B34B9BA2561B}"/>
              </a:ext>
            </a:extLst>
          </p:cNvPr>
          <p:cNvSpPr>
            <a:spLocks noGrp="1"/>
          </p:cNvSpPr>
          <p:nvPr>
            <p:ph type="title"/>
          </p:nvPr>
        </p:nvSpPr>
        <p:spPr/>
        <p:txBody>
          <a:bodyPr/>
          <a:lstStyle/>
          <a:p>
            <a:r>
              <a:rPr lang="en-US" dirty="0"/>
              <a:t>API Object Serialization</a:t>
            </a:r>
          </a:p>
        </p:txBody>
      </p:sp>
      <p:sp>
        <p:nvSpPr>
          <p:cNvPr id="3" name="Content Placeholder 2">
            <a:extLst>
              <a:ext uri="{FF2B5EF4-FFF2-40B4-BE49-F238E27FC236}">
                <a16:creationId xmlns:a16="http://schemas.microsoft.com/office/drawing/2014/main" id="{08781D79-BC0F-6945-6B95-BD4D1ABD90C6}"/>
              </a:ext>
            </a:extLst>
          </p:cNvPr>
          <p:cNvSpPr>
            <a:spLocks noGrp="1"/>
          </p:cNvSpPr>
          <p:nvPr>
            <p:ph idx="1"/>
          </p:nvPr>
        </p:nvSpPr>
        <p:spPr/>
        <p:txBody>
          <a:bodyPr/>
          <a:lstStyle/>
          <a:p>
            <a:r>
              <a:rPr lang="en-US" dirty="0"/>
              <a:t>API Objects must implement the </a:t>
            </a:r>
            <a:r>
              <a:rPr lang="en-US" dirty="0" err="1"/>
              <a:t>IToJson</a:t>
            </a:r>
            <a:r>
              <a:rPr lang="en-US" dirty="0"/>
              <a:t> interface for serialization.  Eventually, the </a:t>
            </a:r>
            <a:r>
              <a:rPr lang="en-US" dirty="0" err="1"/>
              <a:t>IToJson</a:t>
            </a:r>
            <a:r>
              <a:rPr lang="en-US" dirty="0"/>
              <a:t> interface will be merged with the </a:t>
            </a:r>
            <a:r>
              <a:rPr lang="en-US" dirty="0" err="1"/>
              <a:t>IGetKey</a:t>
            </a:r>
            <a:r>
              <a:rPr lang="en-US" dirty="0"/>
              <a:t> interface.</a:t>
            </a:r>
          </a:p>
          <a:p>
            <a:r>
              <a:rPr lang="en-US" dirty="0"/>
              <a:t>Generic API Objects must append a </a:t>
            </a:r>
            <a:r>
              <a:rPr lang="en-US" dirty="0" err="1"/>
              <a:t>GameConfiguration</a:t>
            </a:r>
            <a:r>
              <a:rPr lang="en-US" dirty="0"/>
              <a:t> object to the constructor and assign the </a:t>
            </a:r>
            <a:r>
              <a:rPr lang="en-US" dirty="0" err="1"/>
              <a:t>GameConfiguration</a:t>
            </a:r>
            <a:r>
              <a:rPr lang="en-US" dirty="0"/>
              <a:t> properties to the properties of the generic API object.</a:t>
            </a:r>
          </a:p>
          <a:p>
            <a:endParaRPr lang="en-US" dirty="0"/>
          </a:p>
          <a:p>
            <a:endParaRPr lang="en-US" dirty="0"/>
          </a:p>
        </p:txBody>
      </p:sp>
    </p:spTree>
    <p:extLst>
      <p:ext uri="{BB962C8B-B14F-4D97-AF65-F5344CB8AC3E}">
        <p14:creationId xmlns:p14="http://schemas.microsoft.com/office/powerpoint/2010/main" val="21178609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06A12-9689-1867-84F8-B9F88296B75E}"/>
              </a:ext>
            </a:extLst>
          </p:cNvPr>
          <p:cNvSpPr>
            <a:spLocks noGrp="1"/>
          </p:cNvSpPr>
          <p:nvPr>
            <p:ph type="title"/>
          </p:nvPr>
        </p:nvSpPr>
        <p:spPr/>
        <p:txBody>
          <a:bodyPr/>
          <a:lstStyle/>
          <a:p>
            <a:r>
              <a:rPr lang="en-US" dirty="0"/>
              <a:t>Game Pack Objects</a:t>
            </a:r>
          </a:p>
        </p:txBody>
      </p:sp>
      <p:sp>
        <p:nvSpPr>
          <p:cNvPr id="3" name="Content Placeholder 2">
            <a:extLst>
              <a:ext uri="{FF2B5EF4-FFF2-40B4-BE49-F238E27FC236}">
                <a16:creationId xmlns:a16="http://schemas.microsoft.com/office/drawing/2014/main" id="{FF9FAB0B-07FF-0D76-0D3F-A95780817835}"/>
              </a:ext>
            </a:extLst>
          </p:cNvPr>
          <p:cNvSpPr>
            <a:spLocks noGrp="1"/>
          </p:cNvSpPr>
          <p:nvPr>
            <p:ph idx="1"/>
          </p:nvPr>
        </p:nvSpPr>
        <p:spPr/>
        <p:txBody>
          <a:bodyPr>
            <a:normAutofit fontScale="85000" lnSpcReduction="10000"/>
          </a:bodyPr>
          <a:lstStyle/>
          <a:p>
            <a:r>
              <a:rPr lang="en-US" dirty="0"/>
              <a:t>Are light-weight, by definition.</a:t>
            </a:r>
          </a:p>
          <a:p>
            <a:r>
              <a:rPr lang="en-US" dirty="0"/>
              <a:t>Implement an API Object as a base class.</a:t>
            </a:r>
          </a:p>
          <a:p>
            <a:r>
              <a:rPr lang="en-US" dirty="0"/>
              <a:t>Cannot override API Object or API Base Object methods</a:t>
            </a:r>
          </a:p>
          <a:p>
            <a:r>
              <a:rPr lang="en-US" dirty="0"/>
              <a:t>Override all abstract properties to provide required values for functionality.</a:t>
            </a:r>
          </a:p>
          <a:p>
            <a:r>
              <a:rPr lang="en-US" dirty="0"/>
              <a:t>Optionally, override virtual properties to provide alternate values, as desired.</a:t>
            </a:r>
          </a:p>
          <a:p>
            <a:r>
              <a:rPr lang="en-US" dirty="0"/>
              <a:t>Must specify a private access modifier for the constructor.</a:t>
            </a:r>
          </a:p>
          <a:p>
            <a:r>
              <a:rPr lang="en-US" dirty="0"/>
              <a:t>Cannot have any other constructors.</a:t>
            </a:r>
          </a:p>
          <a:p>
            <a:r>
              <a:rPr lang="en-US" dirty="0"/>
              <a:t>Constructor must accept a single parameter for the Game and pass it to the base API object.</a:t>
            </a:r>
          </a:p>
          <a:p>
            <a:r>
              <a:rPr lang="en-US" dirty="0"/>
              <a:t>Never maintain state.</a:t>
            </a:r>
          </a:p>
          <a:p>
            <a:endParaRPr lang="en-US" dirty="0"/>
          </a:p>
        </p:txBody>
      </p:sp>
    </p:spTree>
    <p:extLst>
      <p:ext uri="{BB962C8B-B14F-4D97-AF65-F5344CB8AC3E}">
        <p14:creationId xmlns:p14="http://schemas.microsoft.com/office/powerpoint/2010/main" val="28433707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D2314-9444-78BC-7431-72B0112244EC}"/>
              </a:ext>
            </a:extLst>
          </p:cNvPr>
          <p:cNvSpPr>
            <a:spLocks noGrp="1"/>
          </p:cNvSpPr>
          <p:nvPr>
            <p:ph type="title"/>
          </p:nvPr>
        </p:nvSpPr>
        <p:spPr/>
        <p:txBody>
          <a:bodyPr/>
          <a:lstStyle/>
          <a:p>
            <a:r>
              <a:rPr lang="en-US" dirty="0"/>
              <a:t>Game Pack Object Example</a:t>
            </a:r>
          </a:p>
        </p:txBody>
      </p:sp>
      <p:sp>
        <p:nvSpPr>
          <p:cNvPr id="3" name="Content Placeholder 2">
            <a:extLst>
              <a:ext uri="{FF2B5EF4-FFF2-40B4-BE49-F238E27FC236}">
                <a16:creationId xmlns:a16="http://schemas.microsoft.com/office/drawing/2014/main" id="{E31363C7-035C-692A-68AA-69274F4FDB09}"/>
              </a:ext>
            </a:extLst>
          </p:cNvPr>
          <p:cNvSpPr>
            <a:spLocks noGrp="1"/>
          </p:cNvSpPr>
          <p:nvPr>
            <p:ph idx="1"/>
          </p:nvPr>
        </p:nvSpPr>
        <p:spPr/>
        <p:txBody>
          <a:bodyPr>
            <a:normAutofit/>
          </a:bodyPr>
          <a:lstStyle/>
          <a:p>
            <a:pPr marL="0" indent="0">
              <a:buNone/>
            </a:pPr>
            <a:r>
              <a:rPr lang="en-US" sz="1200" dirty="0">
                <a:solidFill>
                  <a:srgbClr val="000000"/>
                </a:solidFill>
                <a:latin typeface="Cascadia Mono" panose="020B0609020000020004" pitchFamily="49" charset="0"/>
              </a:rPr>
              <a:t>[</a:t>
            </a:r>
            <a:r>
              <a:rPr lang="en-US" sz="1200" dirty="0">
                <a:solidFill>
                  <a:srgbClr val="2B91AF"/>
                </a:solidFill>
                <a:latin typeface="Cascadia Mono" panose="020B0609020000020004" pitchFamily="49" charset="0"/>
              </a:rPr>
              <a:t>Serializable</a:t>
            </a:r>
            <a:r>
              <a:rPr lang="en-US" sz="1200" dirty="0">
                <a:solidFill>
                  <a:srgbClr val="000000"/>
                </a:solidFill>
                <a:latin typeface="Cascadia Mono" panose="020B0609020000020004" pitchFamily="49" charset="0"/>
              </a:rPr>
              <a:t>]</a:t>
            </a:r>
          </a:p>
          <a:p>
            <a:pPr marL="0" indent="0">
              <a:buNone/>
            </a:pPr>
            <a:r>
              <a:rPr lang="en-US" sz="1200" dirty="0">
                <a:solidFill>
                  <a:srgbClr val="0000FF"/>
                </a:solidFill>
                <a:latin typeface="Cascadia Mono" panose="020B0609020000020004" pitchFamily="49" charset="0"/>
              </a:rPr>
              <a:t>internal</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class</a:t>
            </a:r>
            <a:r>
              <a:rPr lang="en-US" sz="1200" dirty="0">
                <a:solidFill>
                  <a:srgbClr val="000000"/>
                </a:solidFill>
                <a:latin typeface="Cascadia Mono" panose="020B0609020000020004" pitchFamily="49" charset="0"/>
              </a:rPr>
              <a:t> </a:t>
            </a:r>
            <a:r>
              <a:rPr lang="en-US" sz="1200" dirty="0" err="1">
                <a:solidFill>
                  <a:srgbClr val="2B91AF"/>
                </a:solidFill>
                <a:latin typeface="Cascadia Mono" panose="020B0609020000020004" pitchFamily="49" charset="0"/>
              </a:rPr>
              <a:t>HagargRyonisGod</a:t>
            </a:r>
            <a:r>
              <a:rPr lang="en-US" sz="1200" dirty="0">
                <a:solidFill>
                  <a:srgbClr val="000000"/>
                </a:solidFill>
                <a:latin typeface="Cascadia Mono" panose="020B0609020000020004" pitchFamily="49" charset="0"/>
              </a:rPr>
              <a:t> : </a:t>
            </a:r>
            <a:r>
              <a:rPr lang="en-US" sz="1200" dirty="0">
                <a:solidFill>
                  <a:srgbClr val="2B91AF"/>
                </a:solidFill>
                <a:latin typeface="Cascadia Mono" panose="020B0609020000020004" pitchFamily="49" charset="0"/>
              </a:rPr>
              <a:t>God</a:t>
            </a:r>
            <a:endParaRPr lang="en-US" sz="1200" dirty="0">
              <a:solidFill>
                <a:srgbClr val="000000"/>
              </a:solidFill>
              <a:latin typeface="Cascadia Mono" panose="020B0609020000020004" pitchFamily="49" charset="0"/>
            </a:endParaRPr>
          </a:p>
          <a:p>
            <a:pPr marL="0" indent="0">
              <a:buNone/>
            </a:pPr>
            <a:r>
              <a:rPr lang="en-US" sz="1200" dirty="0">
                <a:solidFill>
                  <a:srgbClr val="000000"/>
                </a:solidFill>
                <a:latin typeface="Cascadia Mono" panose="020B0609020000020004" pitchFamily="49" charset="0"/>
              </a:rPr>
              <a:t>{</a:t>
            </a:r>
          </a:p>
          <a:p>
            <a:pPr marL="0" indent="0">
              <a:buNone/>
            </a:pP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private</a:t>
            </a:r>
            <a:r>
              <a:rPr lang="en-US" sz="1200" dirty="0">
                <a:solidFill>
                  <a:srgbClr val="000000"/>
                </a:solidFill>
                <a:latin typeface="Cascadia Mono" panose="020B0609020000020004" pitchFamily="49" charset="0"/>
              </a:rPr>
              <a:t> </a:t>
            </a:r>
            <a:r>
              <a:rPr lang="en-US" sz="1200" dirty="0" err="1">
                <a:solidFill>
                  <a:srgbClr val="2B91AF"/>
                </a:solidFill>
                <a:latin typeface="Cascadia Mono" panose="020B0609020000020004" pitchFamily="49" charset="0"/>
              </a:rPr>
              <a:t>HagargRyonisGod</a:t>
            </a:r>
            <a:r>
              <a:rPr lang="en-US" sz="1200" dirty="0">
                <a:solidFill>
                  <a:srgbClr val="000000"/>
                </a:solidFill>
                <a:latin typeface="Cascadia Mono" panose="020B0609020000020004" pitchFamily="49" charset="0"/>
              </a:rPr>
              <a:t>(</a:t>
            </a:r>
            <a:r>
              <a:rPr lang="en-US" sz="1200" dirty="0">
                <a:solidFill>
                  <a:srgbClr val="2B91AF"/>
                </a:solidFill>
                <a:latin typeface="Cascadia Mono" panose="020B0609020000020004" pitchFamily="49" charset="0"/>
              </a:rPr>
              <a:t>Game</a:t>
            </a:r>
            <a:r>
              <a:rPr lang="en-US" sz="1200" dirty="0">
                <a:solidFill>
                  <a:srgbClr val="000000"/>
                </a:solidFill>
                <a:latin typeface="Cascadia Mono" panose="020B0609020000020004" pitchFamily="49" charset="0"/>
              </a:rPr>
              <a:t> game) : </a:t>
            </a:r>
            <a:r>
              <a:rPr lang="en-US" sz="1200" dirty="0">
                <a:solidFill>
                  <a:srgbClr val="0000FF"/>
                </a:solidFill>
                <a:latin typeface="Cascadia Mono" panose="020B0609020000020004" pitchFamily="49" charset="0"/>
              </a:rPr>
              <a:t>base</a:t>
            </a:r>
            <a:r>
              <a:rPr lang="en-US" sz="1200" dirty="0">
                <a:solidFill>
                  <a:srgbClr val="000000"/>
                </a:solidFill>
                <a:latin typeface="Cascadia Mono" panose="020B0609020000020004" pitchFamily="49" charset="0"/>
              </a:rPr>
              <a:t>(game) { } </a:t>
            </a:r>
            <a:r>
              <a:rPr lang="en-US" sz="1200" dirty="0">
                <a:solidFill>
                  <a:srgbClr val="008000"/>
                </a:solidFill>
                <a:latin typeface="Cascadia Mono" panose="020B0609020000020004" pitchFamily="49" charset="0"/>
              </a:rPr>
              <a:t>// This object is a singleton.</a:t>
            </a:r>
            <a:endParaRPr lang="en-US" sz="1200" dirty="0">
              <a:solidFill>
                <a:srgbClr val="000000"/>
              </a:solidFill>
              <a:latin typeface="Cascadia Mono" panose="020B0609020000020004" pitchFamily="49" charset="0"/>
            </a:endParaRPr>
          </a:p>
          <a:p>
            <a:pPr marL="0" indent="0">
              <a:buNone/>
            </a:pP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override</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string</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LongName</a:t>
            </a:r>
            <a:r>
              <a:rPr lang="en-US" sz="1200" dirty="0">
                <a:solidFill>
                  <a:srgbClr val="000000"/>
                </a:solidFill>
                <a:latin typeface="Cascadia Mono" panose="020B0609020000020004" pitchFamily="49" charset="0"/>
              </a:rPr>
              <a:t> =&gt; </a:t>
            </a:r>
            <a:r>
              <a:rPr lang="en-US" sz="1200" dirty="0">
                <a:solidFill>
                  <a:srgbClr val="A31515"/>
                </a:solidFill>
                <a:latin typeface="Cascadia Mono" panose="020B0609020000020004" pitchFamily="49" charset="0"/>
              </a:rPr>
              <a:t>"</a:t>
            </a:r>
            <a:r>
              <a:rPr lang="en-US" sz="1200" dirty="0" err="1">
                <a:solidFill>
                  <a:srgbClr val="A31515"/>
                </a:solidFill>
                <a:latin typeface="Cascadia Mono" panose="020B0609020000020004" pitchFamily="49" charset="0"/>
              </a:rPr>
              <a:t>Hagarg</a:t>
            </a:r>
            <a:r>
              <a:rPr lang="en-US" sz="1200" dirty="0">
                <a:solidFill>
                  <a:srgbClr val="A31515"/>
                </a:solidFill>
                <a:latin typeface="Cascadia Mono" panose="020B0609020000020004" pitchFamily="49" charset="0"/>
              </a:rPr>
              <a:t> </a:t>
            </a:r>
            <a:r>
              <a:rPr lang="en-US" sz="1200" dirty="0" err="1">
                <a:solidFill>
                  <a:srgbClr val="A31515"/>
                </a:solidFill>
                <a:latin typeface="Cascadia Mono" panose="020B0609020000020004" pitchFamily="49" charset="0"/>
              </a:rPr>
              <a:t>Ryonis</a:t>
            </a:r>
            <a:r>
              <a:rPr lang="en-US" sz="1200" dirty="0">
                <a:solidFill>
                  <a:srgbClr val="A31515"/>
                </a:solidFill>
                <a:latin typeface="Cascadia Mono" panose="020B0609020000020004" pitchFamily="49" charset="0"/>
              </a:rPr>
              <a:t>, goddess of beasts"</a:t>
            </a:r>
            <a:r>
              <a:rPr lang="en-US" sz="1200" dirty="0">
                <a:solidFill>
                  <a:srgbClr val="000000"/>
                </a:solidFill>
                <a:latin typeface="Cascadia Mono" panose="020B0609020000020004" pitchFamily="49" charset="0"/>
              </a:rPr>
              <a:t>;</a:t>
            </a:r>
          </a:p>
          <a:p>
            <a:pPr marL="0" indent="0">
              <a:buNone/>
            </a:pP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override</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string</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ShortName</a:t>
            </a:r>
            <a:r>
              <a:rPr lang="en-US" sz="1200" dirty="0">
                <a:solidFill>
                  <a:srgbClr val="000000"/>
                </a:solidFill>
                <a:latin typeface="Cascadia Mono" panose="020B0609020000020004" pitchFamily="49" charset="0"/>
              </a:rPr>
              <a:t> =&gt; </a:t>
            </a:r>
            <a:r>
              <a:rPr lang="en-US" sz="1200" dirty="0">
                <a:solidFill>
                  <a:srgbClr val="A31515"/>
                </a:solidFill>
                <a:latin typeface="Cascadia Mono" panose="020B0609020000020004" pitchFamily="49" charset="0"/>
              </a:rPr>
              <a:t>"</a:t>
            </a:r>
            <a:r>
              <a:rPr lang="en-US" sz="1200" dirty="0" err="1">
                <a:solidFill>
                  <a:srgbClr val="A31515"/>
                </a:solidFill>
                <a:latin typeface="Cascadia Mono" panose="020B0609020000020004" pitchFamily="49" charset="0"/>
              </a:rPr>
              <a:t>Hagarg</a:t>
            </a:r>
            <a:r>
              <a:rPr lang="en-US" sz="1200" dirty="0">
                <a:solidFill>
                  <a:srgbClr val="A31515"/>
                </a:solidFill>
                <a:latin typeface="Cascadia Mono" panose="020B0609020000020004" pitchFamily="49" charset="0"/>
              </a:rPr>
              <a:t> </a:t>
            </a:r>
            <a:r>
              <a:rPr lang="en-US" sz="1200" dirty="0" err="1">
                <a:solidFill>
                  <a:srgbClr val="A31515"/>
                </a:solidFill>
                <a:latin typeface="Cascadia Mono" panose="020B0609020000020004" pitchFamily="49" charset="0"/>
              </a:rPr>
              <a:t>Ryonis</a:t>
            </a:r>
            <a:r>
              <a:rPr lang="en-US" sz="1200" dirty="0">
                <a:solidFill>
                  <a:srgbClr val="A31515"/>
                </a:solidFill>
                <a:latin typeface="Cascadia Mono" panose="020B0609020000020004" pitchFamily="49" charset="0"/>
              </a:rPr>
              <a:t>"</a:t>
            </a:r>
            <a:r>
              <a:rPr lang="en-US" sz="1200" dirty="0">
                <a:solidFill>
                  <a:srgbClr val="000000"/>
                </a:solidFill>
                <a:latin typeface="Cascadia Mono" panose="020B0609020000020004" pitchFamily="49" charset="0"/>
              </a:rPr>
              <a:t>;</a:t>
            </a:r>
          </a:p>
          <a:p>
            <a:pPr marL="0" indent="0">
              <a:buNone/>
            </a:pP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override</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string</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FavorDescription</a:t>
            </a:r>
            <a:r>
              <a:rPr lang="en-US" sz="1200" dirty="0">
                <a:solidFill>
                  <a:srgbClr val="000000"/>
                </a:solidFill>
                <a:latin typeface="Cascadia Mono" panose="020B0609020000020004" pitchFamily="49" charset="0"/>
              </a:rPr>
              <a:t> =&gt; </a:t>
            </a:r>
            <a:r>
              <a:rPr lang="en-US" sz="1200" dirty="0">
                <a:solidFill>
                  <a:srgbClr val="A31515"/>
                </a:solidFill>
                <a:latin typeface="Cascadia Mono" panose="020B0609020000020004" pitchFamily="49" charset="0"/>
              </a:rPr>
              <a:t>" ({0}% chance to avoid poison/life drain)"</a:t>
            </a:r>
            <a:r>
              <a:rPr lang="en-US" sz="1200" dirty="0">
                <a:solidFill>
                  <a:srgbClr val="000000"/>
                </a:solidFill>
                <a:latin typeface="Cascadia Mono" panose="020B0609020000020004" pitchFamily="49" charset="0"/>
              </a:rPr>
              <a:t>;</a:t>
            </a:r>
          </a:p>
          <a:p>
            <a:pPr marL="0" indent="0">
              <a:buNone/>
            </a:pPr>
            <a:r>
              <a:rPr lang="en-US" sz="1200" dirty="0">
                <a:solidFill>
                  <a:srgbClr val="000000"/>
                </a:solidFill>
                <a:latin typeface="Cascadia Mono" panose="020B0609020000020004" pitchFamily="49" charset="0"/>
              </a:rPr>
              <a:t>}</a:t>
            </a:r>
            <a:endParaRPr lang="en-US" sz="1200" dirty="0"/>
          </a:p>
        </p:txBody>
      </p:sp>
    </p:spTree>
    <p:extLst>
      <p:ext uri="{BB962C8B-B14F-4D97-AF65-F5344CB8AC3E}">
        <p14:creationId xmlns:p14="http://schemas.microsoft.com/office/powerpoint/2010/main" val="408214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E1D03-5709-E0F0-EEED-F6E19EA55AC2}"/>
              </a:ext>
            </a:extLst>
          </p:cNvPr>
          <p:cNvSpPr>
            <a:spLocks noGrp="1"/>
          </p:cNvSpPr>
          <p:nvPr>
            <p:ph type="title"/>
          </p:nvPr>
        </p:nvSpPr>
        <p:spPr/>
        <p:txBody>
          <a:bodyPr/>
          <a:lstStyle/>
          <a:p>
            <a:r>
              <a:rPr lang="en-US" dirty="0"/>
              <a:t>Core Framework</a:t>
            </a:r>
          </a:p>
        </p:txBody>
      </p:sp>
      <p:sp>
        <p:nvSpPr>
          <p:cNvPr id="3" name="Content Placeholder 2">
            <a:extLst>
              <a:ext uri="{FF2B5EF4-FFF2-40B4-BE49-F238E27FC236}">
                <a16:creationId xmlns:a16="http://schemas.microsoft.com/office/drawing/2014/main" id="{4272E5F5-36DE-F79F-510C-761D2E8F58C2}"/>
              </a:ext>
            </a:extLst>
          </p:cNvPr>
          <p:cNvSpPr>
            <a:spLocks noGrp="1"/>
          </p:cNvSpPr>
          <p:nvPr>
            <p:ph idx="1"/>
          </p:nvPr>
        </p:nvSpPr>
        <p:spPr/>
        <p:txBody>
          <a:bodyPr/>
          <a:lstStyle/>
          <a:p>
            <a:pPr marL="0" indent="0">
              <a:buNone/>
            </a:pPr>
            <a:r>
              <a:rPr lang="en-US" dirty="0" err="1"/>
              <a:t>AngbandOS</a:t>
            </a:r>
            <a:r>
              <a:rPr lang="en-US" dirty="0"/>
              <a:t> is designed to be configurable.  To accommodate this, </a:t>
            </a:r>
            <a:r>
              <a:rPr lang="en-US" dirty="0" err="1"/>
              <a:t>AngbandOS</a:t>
            </a:r>
            <a:r>
              <a:rPr lang="en-US" dirty="0"/>
              <a:t> is only a core framework and does not have any details on any specific game—not even vanilla </a:t>
            </a:r>
            <a:r>
              <a:rPr lang="en-US" dirty="0" err="1"/>
              <a:t>Angband</a:t>
            </a:r>
            <a:r>
              <a:rPr lang="en-US" dirty="0"/>
              <a:t>.  This core framework is built into the </a:t>
            </a:r>
            <a:r>
              <a:rPr lang="en-US" dirty="0" err="1"/>
              <a:t>AngbandOS.Core</a:t>
            </a:r>
            <a:r>
              <a:rPr lang="en-US" dirty="0"/>
              <a:t> library. </a:t>
            </a:r>
          </a:p>
        </p:txBody>
      </p:sp>
    </p:spTree>
    <p:extLst>
      <p:ext uri="{BB962C8B-B14F-4D97-AF65-F5344CB8AC3E}">
        <p14:creationId xmlns:p14="http://schemas.microsoft.com/office/powerpoint/2010/main" val="5371092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0CB4B-4C89-2749-1A44-04E00EC35BA2}"/>
              </a:ext>
            </a:extLst>
          </p:cNvPr>
          <p:cNvSpPr>
            <a:spLocks noGrp="1"/>
          </p:cNvSpPr>
          <p:nvPr>
            <p:ph type="title"/>
          </p:nvPr>
        </p:nvSpPr>
        <p:spPr/>
        <p:txBody>
          <a:bodyPr/>
          <a:lstStyle/>
          <a:p>
            <a:r>
              <a:rPr lang="en-US" dirty="0"/>
              <a:t>Binding Implementation</a:t>
            </a:r>
          </a:p>
        </p:txBody>
      </p:sp>
      <p:sp>
        <p:nvSpPr>
          <p:cNvPr id="3" name="Content Placeholder 2">
            <a:extLst>
              <a:ext uri="{FF2B5EF4-FFF2-40B4-BE49-F238E27FC236}">
                <a16:creationId xmlns:a16="http://schemas.microsoft.com/office/drawing/2014/main" id="{07FD3693-BA4E-FDA4-B2C5-4494D2747D87}"/>
              </a:ext>
            </a:extLst>
          </p:cNvPr>
          <p:cNvSpPr>
            <a:spLocks noGrp="1"/>
          </p:cNvSpPr>
          <p:nvPr>
            <p:ph idx="1"/>
          </p:nvPr>
        </p:nvSpPr>
        <p:spPr>
          <a:xfrm>
            <a:off x="838200" y="1537252"/>
            <a:ext cx="10515600" cy="4639711"/>
          </a:xfrm>
        </p:spPr>
        <p:txBody>
          <a:bodyPr>
            <a:normAutofit fontScale="62500" lnSpcReduction="20000"/>
          </a:bodyPr>
          <a:lstStyle/>
          <a:p>
            <a:pPr marL="0" indent="0">
              <a:buNone/>
            </a:pPr>
            <a:r>
              <a:rPr lang="en-US" dirty="0"/>
              <a:t>The binding phase is used  by API Objects to attach to other objects.  The </a:t>
            </a:r>
            <a:r>
              <a:rPr lang="en-US" dirty="0" err="1"/>
              <a:t>AngbandOS</a:t>
            </a:r>
            <a:r>
              <a:rPr lang="en-US" dirty="0"/>
              <a:t> core uses a two-phase process for loading API Objects.</a:t>
            </a:r>
          </a:p>
          <a:p>
            <a:pPr marL="514350" indent="-514350">
              <a:buAutoNum type="arabicPeriod"/>
            </a:pPr>
            <a:r>
              <a:rPr lang="en-US" dirty="0"/>
              <a:t>Load Phase – this phase loads all of the objects from either a game pack or by deserialization.  These objects are stored in the </a:t>
            </a:r>
            <a:r>
              <a:rPr lang="en-US" dirty="0" err="1"/>
              <a:t>Game.SingletonRepository</a:t>
            </a:r>
            <a:r>
              <a:rPr lang="en-US" dirty="0"/>
              <a:t>.</a:t>
            </a:r>
          </a:p>
          <a:p>
            <a:pPr marL="514350" indent="-514350">
              <a:buAutoNum type="arabicPeriod"/>
            </a:pPr>
            <a:r>
              <a:rPr lang="en-US" dirty="0"/>
              <a:t>Bind Phase – this phase occurs after the load phase is complete.  </a:t>
            </a:r>
            <a:r>
              <a:rPr lang="en-US" dirty="0" err="1"/>
              <a:t>AngbandOS</a:t>
            </a:r>
            <a:r>
              <a:rPr lang="en-US" dirty="0"/>
              <a:t> calls the Bind method for every API Object that was loaded.  API Objects are guaranteed that all of their dependent API objects that they need references to exist and can use the </a:t>
            </a:r>
            <a:r>
              <a:rPr lang="en-US" dirty="0" err="1"/>
              <a:t>SingletonRepository.Get</a:t>
            </a:r>
            <a:r>
              <a:rPr lang="en-US" dirty="0"/>
              <a:t> properties to generate the reference.</a:t>
            </a:r>
          </a:p>
          <a:p>
            <a:pPr marL="0" indent="0">
              <a:buNone/>
            </a:pPr>
            <a:r>
              <a:rPr lang="en-US" dirty="0"/>
              <a:t>To implement this:</a:t>
            </a:r>
          </a:p>
          <a:p>
            <a:r>
              <a:rPr lang="en-US" dirty="0"/>
              <a:t>API Objects:</a:t>
            </a:r>
          </a:p>
          <a:p>
            <a:pPr lvl="1"/>
            <a:r>
              <a:rPr lang="en-US" dirty="0"/>
              <a:t>Need to define </a:t>
            </a:r>
            <a:r>
              <a:rPr lang="en-US"/>
              <a:t>an protected abstract </a:t>
            </a:r>
            <a:r>
              <a:rPr lang="en-US" dirty="0"/>
              <a:t>property that returns a string value.  This property is considered light-weight for Generic API Objects and Game Pack objects.  The property name should have a suffix of "Key".   It should note, in the XML comments, which property receives the bound object during the bind phase.</a:t>
            </a:r>
          </a:p>
          <a:p>
            <a:pPr lvl="1"/>
            <a:r>
              <a:rPr lang="en-US" dirty="0"/>
              <a:t>Should identify in the XML comment which collection that hosts the object.  See the Singleton Collection Interface Binding slide for more information.</a:t>
            </a:r>
          </a:p>
          <a:p>
            <a:pPr lvl="1"/>
            <a:r>
              <a:rPr lang="en-US" dirty="0"/>
              <a:t>Need to define a non-abstract, non-virtual property that holds the reference to the bound object.  It should note in the XML comment which property it is using for binding during the bind phase.</a:t>
            </a:r>
          </a:p>
          <a:p>
            <a:pPr lvl="1"/>
            <a:r>
              <a:rPr lang="en-US" dirty="0"/>
              <a:t>Should call the </a:t>
            </a:r>
            <a:r>
              <a:rPr lang="en-US" dirty="0" err="1"/>
              <a:t>SingletonRepository.Get</a:t>
            </a:r>
            <a:r>
              <a:rPr lang="en-US" dirty="0"/>
              <a:t> method in the Bind method to </a:t>
            </a:r>
          </a:p>
          <a:p>
            <a:r>
              <a:rPr lang="en-US" dirty="0"/>
              <a:t>Generic API Objects and Game Pack Objects can provide the key value of the desired object.</a:t>
            </a:r>
          </a:p>
          <a:p>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18992749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7CA20-4661-9E6B-799D-D1E05FEC65EC}"/>
              </a:ext>
            </a:extLst>
          </p:cNvPr>
          <p:cNvSpPr>
            <a:spLocks noGrp="1"/>
          </p:cNvSpPr>
          <p:nvPr>
            <p:ph type="title"/>
          </p:nvPr>
        </p:nvSpPr>
        <p:spPr/>
        <p:txBody>
          <a:bodyPr/>
          <a:lstStyle/>
          <a:p>
            <a:r>
              <a:rPr lang="en-US" dirty="0"/>
              <a:t>Binding Naming Convention</a:t>
            </a:r>
          </a:p>
        </p:txBody>
      </p:sp>
      <p:sp>
        <p:nvSpPr>
          <p:cNvPr id="3" name="Content Placeholder 2">
            <a:extLst>
              <a:ext uri="{FF2B5EF4-FFF2-40B4-BE49-F238E27FC236}">
                <a16:creationId xmlns:a16="http://schemas.microsoft.com/office/drawing/2014/main" id="{2E6DB1DC-99F9-A998-F8E9-3FB138303A85}"/>
              </a:ext>
            </a:extLst>
          </p:cNvPr>
          <p:cNvSpPr>
            <a:spLocks noGrp="1"/>
          </p:cNvSpPr>
          <p:nvPr>
            <p:ph idx="1"/>
          </p:nvPr>
        </p:nvSpPr>
        <p:spPr/>
        <p:txBody>
          <a:bodyPr>
            <a:normAutofit fontScale="77500" lnSpcReduction="20000"/>
          </a:bodyPr>
          <a:lstStyle/>
          <a:p>
            <a:pPr marL="0" indent="0">
              <a:buNone/>
            </a:pPr>
            <a:r>
              <a:rPr lang="en-US" dirty="0"/>
              <a:t>Light-weight objects often need to specify light-weight property values that are used during the binding phase to generate actual game values or bind to other objects.</a:t>
            </a:r>
          </a:p>
          <a:p>
            <a:pPr marL="0" indent="0">
              <a:buNone/>
            </a:pPr>
            <a:r>
              <a:rPr lang="en-US" dirty="0" err="1"/>
              <a:t>AngbandOS</a:t>
            </a:r>
            <a:r>
              <a:rPr lang="en-US" dirty="0"/>
              <a:t> uses a couple naming conventions for the properties that participate in this binding convention.  </a:t>
            </a:r>
          </a:p>
          <a:p>
            <a:pPr marL="514350" indent="-514350">
              <a:buAutoNum type="arabicPeriod"/>
            </a:pPr>
            <a:r>
              <a:rPr lang="en-US" dirty="0"/>
              <a:t>Light-weight properties that use a string data-type to specify the key value of another object are given a suffix of "</a:t>
            </a:r>
            <a:r>
              <a:rPr lang="en-US" dirty="0" err="1"/>
              <a:t>BindingKey</a:t>
            </a:r>
            <a:r>
              <a:rPr lang="en-US" dirty="0"/>
              <a:t>" or "</a:t>
            </a:r>
            <a:r>
              <a:rPr lang="en-US" dirty="0" err="1"/>
              <a:t>BindingKeys</a:t>
            </a:r>
            <a:r>
              <a:rPr lang="en-US" dirty="0"/>
              <a:t>" if it is an array.  (e.g. </a:t>
            </a:r>
            <a:r>
              <a:rPr lang="en-US" dirty="0" err="1"/>
              <a:t>SymbolBindingKey</a:t>
            </a:r>
            <a:r>
              <a:rPr lang="en-US" dirty="0"/>
              <a:t> – specifies the key value for as object of the data-type Symbol to bound.</a:t>
            </a:r>
          </a:p>
          <a:p>
            <a:pPr marL="514350" indent="-514350">
              <a:buAutoNum type="arabicPeriod"/>
            </a:pPr>
            <a:r>
              <a:rPr lang="en-US" dirty="0"/>
              <a:t>Light-weight properties that are used to generate a Roll are given the suffix of "Expression".  (e.g. </a:t>
            </a:r>
            <a:r>
              <a:rPr lang="en-US" dirty="0" err="1"/>
              <a:t>RollExpression</a:t>
            </a:r>
            <a:r>
              <a:rPr lang="en-US" dirty="0"/>
              <a:t>)</a:t>
            </a:r>
          </a:p>
          <a:p>
            <a:pPr marL="514350" indent="-514350">
              <a:buAutoNum type="arabicPeriod"/>
            </a:pPr>
            <a:r>
              <a:rPr lang="en-US" dirty="0"/>
              <a:t>API Object properties that are tuples will be given a suffix of "Tuple" or plural "Tuples" if it is an array.  If the tuple has elements that need to be bound, like expressions or other API Objects, a light-weight tuple property will be created and be given a suffix of "</a:t>
            </a:r>
            <a:r>
              <a:rPr lang="en-US" dirty="0" err="1"/>
              <a:t>BindingTuple</a:t>
            </a:r>
            <a:r>
              <a:rPr lang="en-US" dirty="0"/>
              <a:t>" or "</a:t>
            </a:r>
            <a:r>
              <a:rPr lang="en-US" dirty="0" err="1"/>
              <a:t>BindingTuples</a:t>
            </a:r>
            <a:r>
              <a:rPr lang="en-US"/>
              <a:t>", </a:t>
            </a:r>
            <a:r>
              <a:rPr lang="en-US" dirty="0"/>
              <a:t>if it is an array.</a:t>
            </a:r>
          </a:p>
        </p:txBody>
      </p:sp>
    </p:spTree>
    <p:extLst>
      <p:ext uri="{BB962C8B-B14F-4D97-AF65-F5344CB8AC3E}">
        <p14:creationId xmlns:p14="http://schemas.microsoft.com/office/powerpoint/2010/main" val="21224395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8008A-A924-EAFC-BE08-C2E5DD466393}"/>
              </a:ext>
            </a:extLst>
          </p:cNvPr>
          <p:cNvSpPr>
            <a:spLocks noGrp="1"/>
          </p:cNvSpPr>
          <p:nvPr>
            <p:ph type="title"/>
          </p:nvPr>
        </p:nvSpPr>
        <p:spPr/>
        <p:txBody>
          <a:bodyPr/>
          <a:lstStyle/>
          <a:p>
            <a:r>
              <a:rPr lang="en-US" dirty="0"/>
              <a:t>Binding Implementation Example</a:t>
            </a:r>
          </a:p>
        </p:txBody>
      </p:sp>
      <p:sp>
        <p:nvSpPr>
          <p:cNvPr id="3" name="Content Placeholder 2">
            <a:extLst>
              <a:ext uri="{FF2B5EF4-FFF2-40B4-BE49-F238E27FC236}">
                <a16:creationId xmlns:a16="http://schemas.microsoft.com/office/drawing/2014/main" id="{819B183C-CF60-6AB0-8CB3-0E0DF587FA80}"/>
              </a:ext>
            </a:extLst>
          </p:cNvPr>
          <p:cNvSpPr>
            <a:spLocks noGrp="1"/>
          </p:cNvSpPr>
          <p:nvPr>
            <p:ph idx="1"/>
          </p:nvPr>
        </p:nvSpPr>
        <p:spPr/>
        <p:txBody>
          <a:bodyPr>
            <a:normAutofit/>
          </a:bodyPr>
          <a:lstStyle/>
          <a:p>
            <a:pPr marL="0" indent="0">
              <a:buNone/>
            </a:pPr>
            <a:r>
              <a:rPr lang="en-US" sz="1100" dirty="0">
                <a:solidFill>
                  <a:srgbClr val="0000FF"/>
                </a:solidFill>
                <a:latin typeface="Cascadia Mono" panose="020B0609020000020004" pitchFamily="49" charset="0"/>
              </a:rPr>
              <a:t>public</a:t>
            </a:r>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void</a:t>
            </a:r>
            <a:r>
              <a:rPr lang="en-US" sz="1100" dirty="0">
                <a:solidFill>
                  <a:srgbClr val="000000"/>
                </a:solidFill>
                <a:latin typeface="Cascadia Mono" panose="020B0609020000020004" pitchFamily="49" charset="0"/>
              </a:rPr>
              <a:t> Bind()</a:t>
            </a:r>
          </a:p>
          <a:p>
            <a:pPr marL="0" indent="0">
              <a:buNone/>
            </a:pPr>
            <a:r>
              <a:rPr lang="en-US" sz="1100" dirty="0">
                <a:solidFill>
                  <a:srgbClr val="000000"/>
                </a:solidFill>
                <a:latin typeface="Cascadia Mono" panose="020B0609020000020004" pitchFamily="49" charset="0"/>
              </a:rPr>
              <a:t>{</a:t>
            </a:r>
          </a:p>
          <a:p>
            <a:pPr marL="0" indent="0">
              <a:buNone/>
            </a:pPr>
            <a:r>
              <a:rPr lang="en-US" sz="1100" dirty="0">
                <a:solidFill>
                  <a:srgbClr val="000000"/>
                </a:solidFill>
                <a:latin typeface="Cascadia Mono" panose="020B0609020000020004" pitchFamily="49" charset="0"/>
              </a:rPr>
              <a:t>    </a:t>
            </a:r>
            <a:r>
              <a:rPr lang="en-US" sz="1100" dirty="0" err="1">
                <a:solidFill>
                  <a:srgbClr val="000000"/>
                </a:solidFill>
                <a:latin typeface="Cascadia Mono" panose="020B0609020000020004" pitchFamily="49" charset="0"/>
              </a:rPr>
              <a:t>ExecuteOnPlayerScript</a:t>
            </a:r>
            <a:r>
              <a:rPr lang="en-US" sz="1100" dirty="0">
                <a:solidFill>
                  <a:srgbClr val="000000"/>
                </a:solidFill>
                <a:latin typeface="Cascadia Mono" panose="020B0609020000020004" pitchFamily="49" charset="0"/>
              </a:rPr>
              <a:t> = </a:t>
            </a:r>
            <a:r>
              <a:rPr lang="en-US" sz="1100" dirty="0" err="1">
                <a:solidFill>
                  <a:srgbClr val="000000"/>
                </a:solidFill>
                <a:latin typeface="Cascadia Mono" panose="020B0609020000020004" pitchFamily="49" charset="0"/>
              </a:rPr>
              <a:t>Game.SingletonRepository.Get</a:t>
            </a:r>
            <a:r>
              <a:rPr lang="en-US" sz="1100" dirty="0">
                <a:solidFill>
                  <a:srgbClr val="000000"/>
                </a:solidFill>
                <a:latin typeface="Cascadia Mono" panose="020B0609020000020004" pitchFamily="49" charset="0"/>
              </a:rPr>
              <a:t>&lt;</a:t>
            </a:r>
            <a:r>
              <a:rPr lang="en-US" sz="1100" dirty="0" err="1">
                <a:solidFill>
                  <a:srgbClr val="2B91AF"/>
                </a:solidFill>
                <a:latin typeface="Cascadia Mono" panose="020B0609020000020004" pitchFamily="49" charset="0"/>
              </a:rPr>
              <a:t>IScriptMonster</a:t>
            </a:r>
            <a:r>
              <a:rPr lang="en-US" sz="1100" dirty="0">
                <a:solidFill>
                  <a:srgbClr val="000000"/>
                </a:solidFill>
                <a:latin typeface="Cascadia Mono" panose="020B0609020000020004" pitchFamily="49" charset="0"/>
              </a:rPr>
              <a:t>&gt;(</a:t>
            </a:r>
            <a:r>
              <a:rPr lang="en-US" sz="1100" dirty="0" err="1">
                <a:solidFill>
                  <a:srgbClr val="000000"/>
                </a:solidFill>
                <a:latin typeface="Cascadia Mono" panose="020B0609020000020004" pitchFamily="49" charset="0"/>
              </a:rPr>
              <a:t>ExecuteOnPlayerScriptKey</a:t>
            </a:r>
            <a:r>
              <a:rPr lang="en-US" sz="1100" dirty="0">
                <a:solidFill>
                  <a:srgbClr val="000000"/>
                </a:solidFill>
                <a:latin typeface="Cascadia Mono" panose="020B0609020000020004" pitchFamily="49" charset="0"/>
              </a:rPr>
              <a:t>);</a:t>
            </a:r>
          </a:p>
          <a:p>
            <a:pPr marL="0" indent="0">
              <a:buNone/>
            </a:pPr>
            <a:r>
              <a:rPr lang="en-US" sz="1100" dirty="0">
                <a:solidFill>
                  <a:srgbClr val="000000"/>
                </a:solidFill>
                <a:latin typeface="Cascadia Mono" panose="020B0609020000020004" pitchFamily="49" charset="0"/>
              </a:rPr>
              <a:t>}</a:t>
            </a:r>
          </a:p>
          <a:p>
            <a:pPr marL="0" indent="0">
              <a:buNone/>
            </a:pPr>
            <a:r>
              <a:rPr lang="en-US" sz="1100" dirty="0">
                <a:solidFill>
                  <a:srgbClr val="808080"/>
                </a:solidFill>
                <a:latin typeface="Cascadia Mono" panose="020B0609020000020004" pitchFamily="49" charset="0"/>
              </a:rPr>
              <a:t>///</a:t>
            </a:r>
            <a:r>
              <a:rPr lang="en-US" sz="1100" dirty="0">
                <a:solidFill>
                  <a:srgbClr val="008000"/>
                </a:solidFill>
                <a:latin typeface="Cascadia Mono" panose="020B0609020000020004" pitchFamily="49" charset="0"/>
              </a:rPr>
              <a:t> </a:t>
            </a:r>
            <a:r>
              <a:rPr lang="en-US" sz="1100" dirty="0">
                <a:solidFill>
                  <a:srgbClr val="808080"/>
                </a:solidFill>
                <a:latin typeface="Cascadia Mono" panose="020B0609020000020004" pitchFamily="49" charset="0"/>
              </a:rPr>
              <a:t>&lt;summary&gt;</a:t>
            </a:r>
            <a:endParaRPr lang="en-US" sz="1100" dirty="0">
              <a:solidFill>
                <a:srgbClr val="000000"/>
              </a:solidFill>
              <a:latin typeface="Cascadia Mono" panose="020B0609020000020004" pitchFamily="49" charset="0"/>
            </a:endParaRPr>
          </a:p>
          <a:p>
            <a:pPr marL="0" indent="0">
              <a:buNone/>
            </a:pPr>
            <a:r>
              <a:rPr lang="en-US" sz="1100" dirty="0">
                <a:solidFill>
                  <a:srgbClr val="808080"/>
                </a:solidFill>
                <a:latin typeface="Cascadia Mono" panose="020B0609020000020004" pitchFamily="49" charset="0"/>
              </a:rPr>
              <a:t>///</a:t>
            </a:r>
            <a:r>
              <a:rPr lang="en-US" sz="1100" dirty="0">
                <a:solidFill>
                  <a:srgbClr val="008000"/>
                </a:solidFill>
                <a:latin typeface="Cascadia Mono" panose="020B0609020000020004" pitchFamily="49" charset="0"/>
              </a:rPr>
              <a:t> Returns the key for the script to run when this spell is cast on the player.  This property is used to bind the </a:t>
            </a:r>
            <a:r>
              <a:rPr lang="en-US" sz="1100" dirty="0" err="1">
                <a:solidFill>
                  <a:srgbClr val="008000"/>
                </a:solidFill>
                <a:latin typeface="Cascadia Mono" panose="020B0609020000020004" pitchFamily="49" charset="0"/>
              </a:rPr>
              <a:t>ExecuteOnPlayerScript</a:t>
            </a:r>
            <a:r>
              <a:rPr lang="en-US" sz="1100" dirty="0">
                <a:solidFill>
                  <a:srgbClr val="008000"/>
                </a:solidFill>
                <a:latin typeface="Cascadia Mono" panose="020B0609020000020004" pitchFamily="49" charset="0"/>
              </a:rPr>
              <a:t> property during the bind phase.</a:t>
            </a:r>
            <a:endParaRPr lang="en-US" sz="1100" dirty="0">
              <a:solidFill>
                <a:srgbClr val="000000"/>
              </a:solidFill>
              <a:latin typeface="Cascadia Mono" panose="020B0609020000020004" pitchFamily="49" charset="0"/>
            </a:endParaRPr>
          </a:p>
          <a:p>
            <a:pPr marL="0" indent="0">
              <a:buNone/>
            </a:pPr>
            <a:r>
              <a:rPr lang="en-US" sz="1100" dirty="0">
                <a:solidFill>
                  <a:srgbClr val="808080"/>
                </a:solidFill>
                <a:latin typeface="Cascadia Mono" panose="020B0609020000020004" pitchFamily="49" charset="0"/>
              </a:rPr>
              <a:t>///</a:t>
            </a:r>
            <a:r>
              <a:rPr lang="en-US" sz="1100" dirty="0">
                <a:solidFill>
                  <a:srgbClr val="008000"/>
                </a:solidFill>
                <a:latin typeface="Cascadia Mono" panose="020B0609020000020004" pitchFamily="49" charset="0"/>
              </a:rPr>
              <a:t> </a:t>
            </a:r>
            <a:r>
              <a:rPr lang="en-US" sz="1100" dirty="0">
                <a:solidFill>
                  <a:srgbClr val="808080"/>
                </a:solidFill>
                <a:latin typeface="Cascadia Mono" panose="020B0609020000020004" pitchFamily="49" charset="0"/>
              </a:rPr>
              <a:t>&lt;/summary&gt;</a:t>
            </a:r>
            <a:endParaRPr lang="en-US" sz="1100" dirty="0">
              <a:solidFill>
                <a:srgbClr val="000000"/>
              </a:solidFill>
              <a:latin typeface="Cascadia Mono" panose="020B0609020000020004" pitchFamily="49" charset="0"/>
            </a:endParaRPr>
          </a:p>
          <a:p>
            <a:pPr marL="0" indent="0">
              <a:buNone/>
            </a:pPr>
            <a:r>
              <a:rPr lang="en-US" sz="1100" dirty="0">
                <a:solidFill>
                  <a:srgbClr val="0000FF"/>
                </a:solidFill>
                <a:latin typeface="Cascadia Mono" panose="020B0609020000020004" pitchFamily="49" charset="0"/>
              </a:rPr>
              <a:t>protected</a:t>
            </a:r>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abstract</a:t>
            </a:r>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string</a:t>
            </a:r>
            <a:r>
              <a:rPr lang="en-US" sz="1100" dirty="0">
                <a:solidFill>
                  <a:srgbClr val="000000"/>
                </a:solidFill>
                <a:latin typeface="Cascadia Mono" panose="020B0609020000020004" pitchFamily="49" charset="0"/>
              </a:rPr>
              <a:t> </a:t>
            </a:r>
            <a:r>
              <a:rPr lang="en-US" sz="1100" dirty="0" err="1">
                <a:solidFill>
                  <a:srgbClr val="000000"/>
                </a:solidFill>
                <a:latin typeface="Cascadia Mono" panose="020B0609020000020004" pitchFamily="49" charset="0"/>
              </a:rPr>
              <a:t>ExecuteOnPlayerScriptKey</a:t>
            </a:r>
            <a:r>
              <a:rPr lang="en-US" sz="1100" dirty="0">
                <a:solidFill>
                  <a:srgbClr val="000000"/>
                </a:solidFill>
                <a:latin typeface="Cascadia Mono" panose="020B0609020000020004" pitchFamily="49" charset="0"/>
              </a:rPr>
              <a:t> { </a:t>
            </a:r>
            <a:r>
              <a:rPr lang="en-US" sz="1100" dirty="0">
                <a:solidFill>
                  <a:srgbClr val="0000FF"/>
                </a:solidFill>
                <a:latin typeface="Cascadia Mono" panose="020B0609020000020004" pitchFamily="49" charset="0"/>
              </a:rPr>
              <a:t>get</a:t>
            </a:r>
            <a:r>
              <a:rPr lang="en-US" sz="1100" dirty="0">
                <a:solidFill>
                  <a:srgbClr val="000000"/>
                </a:solidFill>
                <a:latin typeface="Cascadia Mono" panose="020B0609020000020004" pitchFamily="49" charset="0"/>
              </a:rPr>
              <a:t>; }</a:t>
            </a:r>
          </a:p>
          <a:p>
            <a:pPr marL="0" indent="0">
              <a:buNone/>
            </a:pPr>
            <a:endParaRPr lang="en-US" sz="1100" dirty="0">
              <a:solidFill>
                <a:srgbClr val="000000"/>
              </a:solidFill>
              <a:latin typeface="Cascadia Mono" panose="020B0609020000020004" pitchFamily="49" charset="0"/>
            </a:endParaRPr>
          </a:p>
          <a:p>
            <a:pPr marL="0" indent="0">
              <a:buNone/>
            </a:pPr>
            <a:r>
              <a:rPr lang="en-US" sz="1100" dirty="0">
                <a:solidFill>
                  <a:srgbClr val="808080"/>
                </a:solidFill>
                <a:latin typeface="Cascadia Mono" panose="020B0609020000020004" pitchFamily="49" charset="0"/>
              </a:rPr>
              <a:t>///</a:t>
            </a:r>
            <a:r>
              <a:rPr lang="en-US" sz="1100" dirty="0">
                <a:solidFill>
                  <a:srgbClr val="008000"/>
                </a:solidFill>
                <a:latin typeface="Cascadia Mono" panose="020B0609020000020004" pitchFamily="49" charset="0"/>
              </a:rPr>
              <a:t> </a:t>
            </a:r>
            <a:r>
              <a:rPr lang="en-US" sz="1100" dirty="0">
                <a:solidFill>
                  <a:srgbClr val="808080"/>
                </a:solidFill>
                <a:latin typeface="Cascadia Mono" panose="020B0609020000020004" pitchFamily="49" charset="0"/>
              </a:rPr>
              <a:t>&lt;summary&gt;</a:t>
            </a:r>
            <a:endParaRPr lang="en-US" sz="1100" dirty="0">
              <a:solidFill>
                <a:srgbClr val="000000"/>
              </a:solidFill>
              <a:latin typeface="Cascadia Mono" panose="020B0609020000020004" pitchFamily="49" charset="0"/>
            </a:endParaRPr>
          </a:p>
          <a:p>
            <a:pPr marL="0" indent="0">
              <a:buNone/>
            </a:pPr>
            <a:r>
              <a:rPr lang="en-US" sz="1100" dirty="0">
                <a:solidFill>
                  <a:srgbClr val="808080"/>
                </a:solidFill>
                <a:latin typeface="Cascadia Mono" panose="020B0609020000020004" pitchFamily="49" charset="0"/>
              </a:rPr>
              <a:t>///</a:t>
            </a:r>
            <a:r>
              <a:rPr lang="en-US" sz="1100" dirty="0">
                <a:solidFill>
                  <a:srgbClr val="008000"/>
                </a:solidFill>
                <a:latin typeface="Cascadia Mono" panose="020B0609020000020004" pitchFamily="49" charset="0"/>
              </a:rPr>
              <a:t> Returns the script to run when this spell is cast on the player.  This property is bound using the </a:t>
            </a:r>
            <a:r>
              <a:rPr lang="en-US" sz="1100" dirty="0" err="1">
                <a:solidFill>
                  <a:srgbClr val="008000"/>
                </a:solidFill>
                <a:latin typeface="Cascadia Mono" panose="020B0609020000020004" pitchFamily="49" charset="0"/>
              </a:rPr>
              <a:t>ExecuteOnPlayerScriptKey</a:t>
            </a:r>
            <a:r>
              <a:rPr lang="en-US" sz="1100" dirty="0">
                <a:solidFill>
                  <a:srgbClr val="008000"/>
                </a:solidFill>
                <a:latin typeface="Cascadia Mono" panose="020B0609020000020004" pitchFamily="49" charset="0"/>
              </a:rPr>
              <a:t> property during the bind phase.</a:t>
            </a:r>
            <a:endParaRPr lang="en-US" sz="1100" dirty="0">
              <a:solidFill>
                <a:srgbClr val="000000"/>
              </a:solidFill>
              <a:latin typeface="Cascadia Mono" panose="020B0609020000020004" pitchFamily="49" charset="0"/>
            </a:endParaRPr>
          </a:p>
          <a:p>
            <a:pPr marL="0" indent="0">
              <a:buNone/>
            </a:pPr>
            <a:r>
              <a:rPr lang="en-US" sz="1100" dirty="0">
                <a:solidFill>
                  <a:srgbClr val="808080"/>
                </a:solidFill>
                <a:latin typeface="Cascadia Mono" panose="020B0609020000020004" pitchFamily="49" charset="0"/>
              </a:rPr>
              <a:t>///</a:t>
            </a:r>
            <a:r>
              <a:rPr lang="en-US" sz="1100" dirty="0">
                <a:solidFill>
                  <a:srgbClr val="008000"/>
                </a:solidFill>
                <a:latin typeface="Cascadia Mono" panose="020B0609020000020004" pitchFamily="49" charset="0"/>
              </a:rPr>
              <a:t> </a:t>
            </a:r>
            <a:r>
              <a:rPr lang="en-US" sz="1100" dirty="0">
                <a:solidFill>
                  <a:srgbClr val="808080"/>
                </a:solidFill>
                <a:latin typeface="Cascadia Mono" panose="020B0609020000020004" pitchFamily="49" charset="0"/>
              </a:rPr>
              <a:t>&lt;/summary&gt;</a:t>
            </a:r>
            <a:endParaRPr lang="en-US" sz="1100" dirty="0">
              <a:solidFill>
                <a:srgbClr val="000000"/>
              </a:solidFill>
              <a:latin typeface="Cascadia Mono" panose="020B0609020000020004" pitchFamily="49" charset="0"/>
            </a:endParaRPr>
          </a:p>
          <a:p>
            <a:pPr marL="0" indent="0">
              <a:buNone/>
            </a:pPr>
            <a:r>
              <a:rPr lang="en-US" sz="1100" dirty="0">
                <a:solidFill>
                  <a:srgbClr val="0000FF"/>
                </a:solidFill>
                <a:latin typeface="Cascadia Mono" panose="020B0609020000020004" pitchFamily="49" charset="0"/>
              </a:rPr>
              <a:t>public</a:t>
            </a:r>
            <a:r>
              <a:rPr lang="en-US" sz="1100" dirty="0">
                <a:solidFill>
                  <a:srgbClr val="000000"/>
                </a:solidFill>
                <a:latin typeface="Cascadia Mono" panose="020B0609020000020004" pitchFamily="49" charset="0"/>
              </a:rPr>
              <a:t> </a:t>
            </a:r>
            <a:r>
              <a:rPr lang="en-US" sz="800" dirty="0" err="1">
                <a:solidFill>
                  <a:srgbClr val="2B91AF"/>
                </a:solidFill>
                <a:latin typeface="Cascadia Mono" panose="020B0609020000020004" pitchFamily="49" charset="0"/>
              </a:rPr>
              <a:t>IScriptMonster</a:t>
            </a:r>
            <a:r>
              <a:rPr lang="en-US" sz="800" dirty="0">
                <a:solidFill>
                  <a:srgbClr val="000000"/>
                </a:solidFill>
                <a:latin typeface="Cascadia Mono" panose="020B0609020000020004" pitchFamily="49" charset="0"/>
              </a:rPr>
              <a:t> </a:t>
            </a:r>
            <a:r>
              <a:rPr lang="en-US" sz="800" dirty="0" err="1">
                <a:solidFill>
                  <a:srgbClr val="000000"/>
                </a:solidFill>
                <a:latin typeface="Cascadia Mono" panose="020B0609020000020004" pitchFamily="49" charset="0"/>
              </a:rPr>
              <a:t>ExecuteOnPlayerScript</a:t>
            </a:r>
            <a:r>
              <a:rPr lang="en-US" sz="800" dirty="0">
                <a:solidFill>
                  <a:srgbClr val="000000"/>
                </a:solidFill>
                <a:latin typeface="Cascadia Mono" panose="020B0609020000020004" pitchFamily="49" charset="0"/>
              </a:rPr>
              <a:t> { </a:t>
            </a:r>
            <a:r>
              <a:rPr lang="en-US" sz="800" dirty="0">
                <a:solidFill>
                  <a:srgbClr val="0000FF"/>
                </a:solidFill>
                <a:latin typeface="Cascadia Mono" panose="020B0609020000020004" pitchFamily="49" charset="0"/>
              </a:rPr>
              <a:t>get</a:t>
            </a:r>
            <a:r>
              <a:rPr lang="en-US" sz="800" dirty="0">
                <a:solidFill>
                  <a:srgbClr val="000000"/>
                </a:solidFill>
                <a:latin typeface="Cascadia Mono" panose="020B0609020000020004" pitchFamily="49" charset="0"/>
              </a:rPr>
              <a:t>; </a:t>
            </a:r>
            <a:r>
              <a:rPr lang="en-US" sz="800" dirty="0">
                <a:solidFill>
                  <a:srgbClr val="0000FF"/>
                </a:solidFill>
                <a:latin typeface="Cascadia Mono" panose="020B0609020000020004" pitchFamily="49" charset="0"/>
              </a:rPr>
              <a:t>private</a:t>
            </a:r>
            <a:r>
              <a:rPr lang="en-US" sz="800" dirty="0">
                <a:solidFill>
                  <a:srgbClr val="000000"/>
                </a:solidFill>
                <a:latin typeface="Cascadia Mono" panose="020B0609020000020004" pitchFamily="49" charset="0"/>
              </a:rPr>
              <a:t> </a:t>
            </a:r>
            <a:r>
              <a:rPr lang="en-US" sz="800" dirty="0">
                <a:solidFill>
                  <a:srgbClr val="0000FF"/>
                </a:solidFill>
                <a:latin typeface="Cascadia Mono" panose="020B0609020000020004" pitchFamily="49" charset="0"/>
              </a:rPr>
              <a:t>set</a:t>
            </a:r>
            <a:r>
              <a:rPr lang="en-US" sz="800" dirty="0">
                <a:solidFill>
                  <a:srgbClr val="000000"/>
                </a:solidFill>
                <a:latin typeface="Cascadia Mono" panose="020B0609020000020004" pitchFamily="49" charset="0"/>
              </a:rPr>
              <a:t>; }</a:t>
            </a:r>
            <a:endParaRPr lang="en-US" sz="800" dirty="0"/>
          </a:p>
        </p:txBody>
      </p:sp>
    </p:spTree>
    <p:extLst>
      <p:ext uri="{BB962C8B-B14F-4D97-AF65-F5344CB8AC3E}">
        <p14:creationId xmlns:p14="http://schemas.microsoft.com/office/powerpoint/2010/main" val="10742090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0675A-A7F2-6A4B-DE18-2B7A2079C63E}"/>
              </a:ext>
            </a:extLst>
          </p:cNvPr>
          <p:cNvSpPr>
            <a:spLocks noGrp="1"/>
          </p:cNvSpPr>
          <p:nvPr>
            <p:ph type="title"/>
          </p:nvPr>
        </p:nvSpPr>
        <p:spPr/>
        <p:txBody>
          <a:bodyPr/>
          <a:lstStyle/>
          <a:p>
            <a:r>
              <a:rPr lang="en-US" dirty="0"/>
              <a:t>Singleton Collection Interface Binding</a:t>
            </a:r>
          </a:p>
        </p:txBody>
      </p:sp>
      <p:sp>
        <p:nvSpPr>
          <p:cNvPr id="3" name="Content Placeholder 2">
            <a:extLst>
              <a:ext uri="{FF2B5EF4-FFF2-40B4-BE49-F238E27FC236}">
                <a16:creationId xmlns:a16="http://schemas.microsoft.com/office/drawing/2014/main" id="{0D7B1D8D-3622-8F1C-6E5C-FAB96016C7E8}"/>
              </a:ext>
            </a:extLst>
          </p:cNvPr>
          <p:cNvSpPr>
            <a:spLocks noGrp="1"/>
          </p:cNvSpPr>
          <p:nvPr>
            <p:ph idx="1"/>
          </p:nvPr>
        </p:nvSpPr>
        <p:spPr/>
        <p:txBody>
          <a:bodyPr>
            <a:normAutofit fontScale="92500"/>
          </a:bodyPr>
          <a:lstStyle/>
          <a:p>
            <a:pPr marL="0" indent="0">
              <a:buNone/>
            </a:pPr>
            <a:r>
              <a:rPr lang="en-US" dirty="0"/>
              <a:t>The two-phase load and bind phases for </a:t>
            </a:r>
            <a:r>
              <a:rPr lang="en-US" dirty="0" err="1"/>
              <a:t>AngbandOS</a:t>
            </a:r>
            <a:r>
              <a:rPr lang="en-US" dirty="0"/>
              <a:t> often need to allow binding to objects using an interface; rather than a solid class.</a:t>
            </a:r>
          </a:p>
          <a:p>
            <a:pPr marL="0" indent="0">
              <a:buNone/>
            </a:pPr>
            <a:r>
              <a:rPr lang="en-US" dirty="0"/>
              <a:t>To support this, </a:t>
            </a:r>
            <a:r>
              <a:rPr lang="en-US" dirty="0" err="1"/>
              <a:t>AngbandOS</a:t>
            </a:r>
            <a:r>
              <a:rPr lang="en-US" dirty="0"/>
              <a:t> implements a solid-class and interface registration that the </a:t>
            </a:r>
            <a:r>
              <a:rPr lang="en-US" dirty="0" err="1"/>
              <a:t>SingletonRepository.Get</a:t>
            </a:r>
            <a:r>
              <a:rPr lang="en-US" dirty="0"/>
              <a:t> method uses for finding objects during the bind phase.</a:t>
            </a:r>
          </a:p>
          <a:p>
            <a:pPr marL="0" indent="0">
              <a:buNone/>
            </a:pPr>
            <a:r>
              <a:rPr lang="en-US" dirty="0"/>
              <a:t>To add additional interfaces and support to this system, the </a:t>
            </a:r>
            <a:r>
              <a:rPr lang="en-US" dirty="0" err="1"/>
              <a:t>SingletonRepository.Load</a:t>
            </a:r>
            <a:r>
              <a:rPr lang="en-US" dirty="0"/>
              <a:t> method registers the classes and interfaces.</a:t>
            </a:r>
          </a:p>
          <a:p>
            <a:pPr marL="0" indent="0">
              <a:buNone/>
            </a:pPr>
            <a:r>
              <a:rPr lang="en-US" sz="1800" dirty="0" err="1">
                <a:solidFill>
                  <a:srgbClr val="000000"/>
                </a:solidFill>
                <a:latin typeface="Cascadia Mono" panose="020B0609020000020004" pitchFamily="49" charset="0"/>
              </a:rPr>
              <a:t>RegisterRepository</a:t>
            </a:r>
            <a:r>
              <a:rPr lang="en-US" sz="1800" dirty="0">
                <a:solidFill>
                  <a:srgbClr val="000000"/>
                </a:solidFill>
                <a:latin typeface="Cascadia Mono" panose="020B0609020000020004" pitchFamily="49" charset="0"/>
              </a:rPr>
              <a:t>&lt;</a:t>
            </a:r>
            <a:r>
              <a:rPr lang="en-US" sz="1800" dirty="0" err="1">
                <a:solidFill>
                  <a:srgbClr val="2B91AF"/>
                </a:solidFill>
                <a:latin typeface="Cascadia Mono" panose="020B0609020000020004" pitchFamily="49" charset="0"/>
              </a:rPr>
              <a:t>IBoolValue</a:t>
            </a:r>
            <a:r>
              <a:rPr lang="en-US" sz="1800" dirty="0">
                <a:solidFill>
                  <a:srgbClr val="000000"/>
                </a:solidFill>
                <a:latin typeface="Cascadia Mono" panose="020B0609020000020004" pitchFamily="49" charset="0"/>
              </a:rPr>
              <a:t>&gt;();</a:t>
            </a:r>
          </a:p>
          <a:p>
            <a:pPr marL="0" indent="0">
              <a:buNone/>
            </a:pPr>
            <a:r>
              <a:rPr lang="en-US" sz="1800" dirty="0" err="1">
                <a:solidFill>
                  <a:srgbClr val="000000"/>
                </a:solidFill>
                <a:latin typeface="Cascadia Mono" panose="020B0609020000020004" pitchFamily="49" charset="0"/>
              </a:rPr>
              <a:t>RegisterRepository</a:t>
            </a:r>
            <a:r>
              <a:rPr lang="en-US" sz="1800" dirty="0">
                <a:solidFill>
                  <a:srgbClr val="000000"/>
                </a:solidFill>
                <a:latin typeface="Cascadia Mono" panose="020B0609020000020004" pitchFamily="49" charset="0"/>
              </a:rPr>
              <a:t>&lt;</a:t>
            </a:r>
            <a:r>
              <a:rPr lang="en-US" sz="1800" dirty="0" err="1">
                <a:solidFill>
                  <a:srgbClr val="2B91AF"/>
                </a:solidFill>
                <a:latin typeface="Cascadia Mono" panose="020B0609020000020004" pitchFamily="49" charset="0"/>
              </a:rPr>
              <a:t>IIntValue</a:t>
            </a:r>
            <a:r>
              <a:rPr lang="en-US" sz="1800" dirty="0">
                <a:solidFill>
                  <a:srgbClr val="000000"/>
                </a:solidFill>
                <a:latin typeface="Cascadia Mono" panose="020B0609020000020004" pitchFamily="49" charset="0"/>
              </a:rPr>
              <a:t>&gt;();</a:t>
            </a:r>
          </a:p>
          <a:p>
            <a:pPr marL="0" indent="0">
              <a:buNone/>
            </a:pPr>
            <a:r>
              <a:rPr lang="en-US" sz="1800" dirty="0" err="1">
                <a:solidFill>
                  <a:srgbClr val="000000"/>
                </a:solidFill>
                <a:latin typeface="Cascadia Mono" panose="020B0609020000020004" pitchFamily="49" charset="0"/>
              </a:rPr>
              <a:t>RegisterRepository</a:t>
            </a:r>
            <a:r>
              <a:rPr lang="en-US" sz="1800" dirty="0">
                <a:solidFill>
                  <a:srgbClr val="000000"/>
                </a:solidFill>
                <a:latin typeface="Cascadia Mono" panose="020B0609020000020004" pitchFamily="49" charset="0"/>
              </a:rPr>
              <a:t>&lt;</a:t>
            </a:r>
            <a:r>
              <a:rPr lang="en-US" sz="1800" dirty="0">
                <a:solidFill>
                  <a:srgbClr val="2B91AF"/>
                </a:solidFill>
                <a:latin typeface="Cascadia Mono" panose="020B0609020000020004" pitchFamily="49" charset="0"/>
              </a:rPr>
              <a:t>Activation</a:t>
            </a:r>
            <a:r>
              <a:rPr lang="en-US" sz="1800" dirty="0">
                <a:solidFill>
                  <a:srgbClr val="000000"/>
                </a:solidFill>
                <a:latin typeface="Cascadia Mono" panose="020B0609020000020004" pitchFamily="49" charset="0"/>
              </a:rPr>
              <a:t>&gt;();</a:t>
            </a:r>
          </a:p>
          <a:p>
            <a:pPr marL="0" indent="0">
              <a:buNone/>
            </a:pPr>
            <a:r>
              <a:rPr lang="en-US" sz="1800" dirty="0" err="1">
                <a:solidFill>
                  <a:srgbClr val="000000"/>
                </a:solidFill>
                <a:latin typeface="Cascadia Mono" panose="020B0609020000020004" pitchFamily="49" charset="0"/>
              </a:rPr>
              <a:t>RegisterRepository</a:t>
            </a:r>
            <a:r>
              <a:rPr lang="en-US" sz="1800" dirty="0">
                <a:solidFill>
                  <a:srgbClr val="000000"/>
                </a:solidFill>
                <a:latin typeface="Cascadia Mono" panose="020B0609020000020004" pitchFamily="49" charset="0"/>
              </a:rPr>
              <a:t>&lt;</a:t>
            </a:r>
            <a:r>
              <a:rPr lang="en-US" sz="1800" dirty="0" err="1">
                <a:solidFill>
                  <a:srgbClr val="2B91AF"/>
                </a:solidFill>
                <a:latin typeface="Cascadia Mono" panose="020B0609020000020004" pitchFamily="49" charset="0"/>
              </a:rPr>
              <a:t>ActivationWeightedRandom</a:t>
            </a:r>
            <a:r>
              <a:rPr lang="en-US" sz="1800" dirty="0">
                <a:solidFill>
                  <a:srgbClr val="000000"/>
                </a:solidFill>
                <a:latin typeface="Cascadia Mono" panose="020B0609020000020004" pitchFamily="49" charset="0"/>
              </a:rPr>
              <a:t>&gt;();</a:t>
            </a:r>
          </a:p>
          <a:p>
            <a:pPr marL="0" indent="0">
              <a:buNone/>
            </a:pPr>
            <a:endParaRPr lang="en-US" dirty="0"/>
          </a:p>
        </p:txBody>
      </p:sp>
    </p:spTree>
    <p:extLst>
      <p:ext uri="{BB962C8B-B14F-4D97-AF65-F5344CB8AC3E}">
        <p14:creationId xmlns:p14="http://schemas.microsoft.com/office/powerpoint/2010/main" val="39991993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C8ED8-F0D2-307B-7D9F-8C13F8211987}"/>
              </a:ext>
            </a:extLst>
          </p:cNvPr>
          <p:cNvSpPr>
            <a:spLocks noGrp="1"/>
          </p:cNvSpPr>
          <p:nvPr>
            <p:ph type="title"/>
          </p:nvPr>
        </p:nvSpPr>
        <p:spPr/>
        <p:txBody>
          <a:bodyPr/>
          <a:lstStyle/>
          <a:p>
            <a:r>
              <a:rPr lang="en-US" dirty="0"/>
              <a:t>Action Hooks</a:t>
            </a:r>
          </a:p>
        </p:txBody>
      </p:sp>
      <p:sp>
        <p:nvSpPr>
          <p:cNvPr id="3" name="Content Placeholder 2">
            <a:extLst>
              <a:ext uri="{FF2B5EF4-FFF2-40B4-BE49-F238E27FC236}">
                <a16:creationId xmlns:a16="http://schemas.microsoft.com/office/drawing/2014/main" id="{15A92EE3-5302-DFB8-585B-CDDF07C4EF58}"/>
              </a:ext>
            </a:extLst>
          </p:cNvPr>
          <p:cNvSpPr>
            <a:spLocks noGrp="1"/>
          </p:cNvSpPr>
          <p:nvPr>
            <p:ph idx="1"/>
          </p:nvPr>
        </p:nvSpPr>
        <p:spPr/>
        <p:txBody>
          <a:bodyPr/>
          <a:lstStyle/>
          <a:p>
            <a:pPr marL="0" indent="0">
              <a:buNone/>
            </a:pPr>
            <a:r>
              <a:rPr lang="en-US" dirty="0" err="1"/>
              <a:t>AngbandOS</a:t>
            </a:r>
            <a:r>
              <a:rPr lang="en-US" dirty="0"/>
              <a:t> has predefined integration points where the action that is to be performed can be customized.  Configuring these actions will typically involve selecting another object (e.g. a script) for the appropriate functionality.  These properties are called "Action Hooks".</a:t>
            </a:r>
          </a:p>
          <a:p>
            <a:pPr marL="0" indent="0">
              <a:buNone/>
            </a:pPr>
            <a:r>
              <a:rPr lang="en-US" dirty="0"/>
              <a:t>Properties that provide a value for predefined framework functionality are called </a:t>
            </a:r>
            <a:r>
              <a:rPr lang="en-US"/>
              <a:t>Behavior Modifiers.</a:t>
            </a:r>
            <a:endParaRPr lang="en-US" dirty="0"/>
          </a:p>
        </p:txBody>
      </p:sp>
    </p:spTree>
    <p:extLst>
      <p:ext uri="{BB962C8B-B14F-4D97-AF65-F5344CB8AC3E}">
        <p14:creationId xmlns:p14="http://schemas.microsoft.com/office/powerpoint/2010/main" val="26249266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FC331-05B9-D372-C71C-FA9E25E37DE1}"/>
              </a:ext>
            </a:extLst>
          </p:cNvPr>
          <p:cNvSpPr>
            <a:spLocks noGrp="1"/>
          </p:cNvSpPr>
          <p:nvPr>
            <p:ph type="title"/>
          </p:nvPr>
        </p:nvSpPr>
        <p:spPr/>
        <p:txBody>
          <a:bodyPr/>
          <a:lstStyle/>
          <a:p>
            <a:r>
              <a:rPr lang="en-US" dirty="0"/>
              <a:t>Keystroke Driver</a:t>
            </a:r>
          </a:p>
        </p:txBody>
      </p:sp>
      <p:sp>
        <p:nvSpPr>
          <p:cNvPr id="4" name="Rectangle 3">
            <a:extLst>
              <a:ext uri="{FF2B5EF4-FFF2-40B4-BE49-F238E27FC236}">
                <a16:creationId xmlns:a16="http://schemas.microsoft.com/office/drawing/2014/main" id="{49482C1B-9828-AD0C-46ED-A9B6982A7B3A}"/>
              </a:ext>
            </a:extLst>
          </p:cNvPr>
          <p:cNvSpPr/>
          <p:nvPr/>
        </p:nvSpPr>
        <p:spPr>
          <a:xfrm>
            <a:off x="4391721" y="5705127"/>
            <a:ext cx="4063165" cy="6287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ConsoleViewPort.WaitAndEnqueueKey</a:t>
            </a:r>
            <a:endParaRPr lang="en-US" dirty="0"/>
          </a:p>
        </p:txBody>
      </p:sp>
      <p:sp>
        <p:nvSpPr>
          <p:cNvPr id="5" name="Rectangle 4">
            <a:extLst>
              <a:ext uri="{FF2B5EF4-FFF2-40B4-BE49-F238E27FC236}">
                <a16:creationId xmlns:a16="http://schemas.microsoft.com/office/drawing/2014/main" id="{B864203C-C5B6-11D3-EAA9-4FCEBE0C1BEA}"/>
              </a:ext>
            </a:extLst>
          </p:cNvPr>
          <p:cNvSpPr/>
          <p:nvPr/>
        </p:nvSpPr>
        <p:spPr>
          <a:xfrm>
            <a:off x="4391722" y="4315369"/>
            <a:ext cx="4063164" cy="6287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Game.GetKeypress</a:t>
            </a:r>
            <a:endParaRPr lang="en-US" dirty="0"/>
          </a:p>
        </p:txBody>
      </p:sp>
      <p:sp>
        <p:nvSpPr>
          <p:cNvPr id="6" name="Rectangle 5">
            <a:extLst>
              <a:ext uri="{FF2B5EF4-FFF2-40B4-BE49-F238E27FC236}">
                <a16:creationId xmlns:a16="http://schemas.microsoft.com/office/drawing/2014/main" id="{460621F4-F5BD-A58F-35CA-16D61FE9F5AB}"/>
              </a:ext>
            </a:extLst>
          </p:cNvPr>
          <p:cNvSpPr/>
          <p:nvPr/>
        </p:nvSpPr>
        <p:spPr>
          <a:xfrm>
            <a:off x="4391721" y="2938759"/>
            <a:ext cx="4063164" cy="6287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Game.Inkey</a:t>
            </a:r>
            <a:endParaRPr lang="en-US" dirty="0"/>
          </a:p>
        </p:txBody>
      </p:sp>
      <p:sp>
        <p:nvSpPr>
          <p:cNvPr id="7" name="Rectangle 6">
            <a:extLst>
              <a:ext uri="{FF2B5EF4-FFF2-40B4-BE49-F238E27FC236}">
                <a16:creationId xmlns:a16="http://schemas.microsoft.com/office/drawing/2014/main" id="{3AA12C68-5FCE-EAD1-32E3-AD8E1FC7F373}"/>
              </a:ext>
            </a:extLst>
          </p:cNvPr>
          <p:cNvSpPr/>
          <p:nvPr/>
        </p:nvSpPr>
        <p:spPr>
          <a:xfrm>
            <a:off x="9104241" y="2938759"/>
            <a:ext cx="2249557" cy="6287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_</a:t>
            </a:r>
            <a:r>
              <a:rPr lang="en-US" dirty="0" err="1"/>
              <a:t>artificialKeyBuffer</a:t>
            </a:r>
            <a:endParaRPr lang="en-US" dirty="0"/>
          </a:p>
        </p:txBody>
      </p:sp>
      <p:cxnSp>
        <p:nvCxnSpPr>
          <p:cNvPr id="9" name="Straight Arrow Connector 8">
            <a:extLst>
              <a:ext uri="{FF2B5EF4-FFF2-40B4-BE49-F238E27FC236}">
                <a16:creationId xmlns:a16="http://schemas.microsoft.com/office/drawing/2014/main" id="{710880F4-33C3-8701-1508-274956FEFBC5}"/>
              </a:ext>
            </a:extLst>
          </p:cNvPr>
          <p:cNvCxnSpPr>
            <a:cxnSpLocks/>
            <a:stCxn id="7" idx="1"/>
            <a:endCxn id="6" idx="3"/>
          </p:cNvCxnSpPr>
          <p:nvPr/>
        </p:nvCxnSpPr>
        <p:spPr>
          <a:xfrm flipH="1">
            <a:off x="8454885" y="3253142"/>
            <a:ext cx="64935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C8C75885-6259-EF1A-9736-C0F03591017B}"/>
              </a:ext>
            </a:extLst>
          </p:cNvPr>
          <p:cNvSpPr/>
          <p:nvPr/>
        </p:nvSpPr>
        <p:spPr>
          <a:xfrm>
            <a:off x="4811952" y="1640779"/>
            <a:ext cx="3222702" cy="6287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All Game Input</a:t>
            </a:r>
          </a:p>
        </p:txBody>
      </p:sp>
      <p:cxnSp>
        <p:nvCxnSpPr>
          <p:cNvPr id="10" name="Straight Arrow Connector 9">
            <a:extLst>
              <a:ext uri="{FF2B5EF4-FFF2-40B4-BE49-F238E27FC236}">
                <a16:creationId xmlns:a16="http://schemas.microsoft.com/office/drawing/2014/main" id="{E93CB2A0-10BF-5D0F-F9DC-42E3626A59B3}"/>
              </a:ext>
            </a:extLst>
          </p:cNvPr>
          <p:cNvCxnSpPr>
            <a:cxnSpLocks/>
            <a:stCxn id="6" idx="0"/>
            <a:endCxn id="3" idx="2"/>
          </p:cNvCxnSpPr>
          <p:nvPr/>
        </p:nvCxnSpPr>
        <p:spPr>
          <a:xfrm flipV="1">
            <a:off x="6423303" y="2269545"/>
            <a:ext cx="0" cy="66921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83E33658-4B2F-FE58-1CE9-4DF623B2BD4D}"/>
              </a:ext>
            </a:extLst>
          </p:cNvPr>
          <p:cNvCxnSpPr>
            <a:cxnSpLocks/>
            <a:stCxn id="5" idx="0"/>
            <a:endCxn id="6" idx="2"/>
          </p:cNvCxnSpPr>
          <p:nvPr/>
        </p:nvCxnSpPr>
        <p:spPr>
          <a:xfrm flipH="1" flipV="1">
            <a:off x="6423303" y="3567525"/>
            <a:ext cx="1" cy="74784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7F10C484-75D0-9DE3-A4EC-937A156785FE}"/>
              </a:ext>
            </a:extLst>
          </p:cNvPr>
          <p:cNvCxnSpPr>
            <a:cxnSpLocks/>
            <a:stCxn id="4" idx="0"/>
            <a:endCxn id="5" idx="2"/>
          </p:cNvCxnSpPr>
          <p:nvPr/>
        </p:nvCxnSpPr>
        <p:spPr>
          <a:xfrm flipV="1">
            <a:off x="6423304" y="4944135"/>
            <a:ext cx="0" cy="76099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Rectangle 14">
            <a:extLst>
              <a:ext uri="{FF2B5EF4-FFF2-40B4-BE49-F238E27FC236}">
                <a16:creationId xmlns:a16="http://schemas.microsoft.com/office/drawing/2014/main" id="{AEFA6FAB-8D2F-FB74-3FE3-840F2810A3D2}"/>
              </a:ext>
            </a:extLst>
          </p:cNvPr>
          <p:cNvSpPr/>
          <p:nvPr/>
        </p:nvSpPr>
        <p:spPr>
          <a:xfrm>
            <a:off x="4025590" y="5242734"/>
            <a:ext cx="6211226" cy="1250139"/>
          </a:xfrm>
          <a:prstGeom prst="rect">
            <a:avLst/>
          </a:prstGeom>
          <a:noFill/>
          <a:ln>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r"/>
            <a:r>
              <a:rPr lang="en-US" dirty="0">
                <a:solidFill>
                  <a:schemeClr val="tx1"/>
                </a:solidFill>
              </a:rPr>
              <a:t>Replay and Physical</a:t>
            </a:r>
          </a:p>
        </p:txBody>
      </p:sp>
      <p:sp>
        <p:nvSpPr>
          <p:cNvPr id="26" name="Rectangle 25">
            <a:extLst>
              <a:ext uri="{FF2B5EF4-FFF2-40B4-BE49-F238E27FC236}">
                <a16:creationId xmlns:a16="http://schemas.microsoft.com/office/drawing/2014/main" id="{D12635CA-FE82-FAB5-B925-341DA7C02964}"/>
              </a:ext>
            </a:extLst>
          </p:cNvPr>
          <p:cNvSpPr/>
          <p:nvPr/>
        </p:nvSpPr>
        <p:spPr>
          <a:xfrm>
            <a:off x="4025590" y="3877050"/>
            <a:ext cx="6211226" cy="1236061"/>
          </a:xfrm>
          <a:prstGeom prst="rect">
            <a:avLst/>
          </a:prstGeom>
          <a:noFill/>
          <a:ln>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r"/>
            <a:r>
              <a:rPr lang="en-US" dirty="0">
                <a:solidFill>
                  <a:schemeClr val="tx1"/>
                </a:solidFill>
              </a:rPr>
              <a:t>Wait and Peek</a:t>
            </a:r>
          </a:p>
        </p:txBody>
      </p:sp>
      <p:sp>
        <p:nvSpPr>
          <p:cNvPr id="32" name="Rectangle 31">
            <a:extLst>
              <a:ext uri="{FF2B5EF4-FFF2-40B4-BE49-F238E27FC236}">
                <a16:creationId xmlns:a16="http://schemas.microsoft.com/office/drawing/2014/main" id="{45F50E5C-9954-7FCE-F747-50941AB4F5BC}"/>
              </a:ext>
            </a:extLst>
          </p:cNvPr>
          <p:cNvSpPr/>
          <p:nvPr/>
        </p:nvSpPr>
        <p:spPr>
          <a:xfrm>
            <a:off x="4025589" y="2500741"/>
            <a:ext cx="7676067" cy="1236061"/>
          </a:xfrm>
          <a:prstGeom prst="rect">
            <a:avLst/>
          </a:prstGeom>
          <a:noFill/>
          <a:ln>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r"/>
            <a:r>
              <a:rPr lang="en-US" dirty="0">
                <a:solidFill>
                  <a:schemeClr val="tx1"/>
                </a:solidFill>
              </a:rPr>
              <a:t>Keystroke Expansion and Translation</a:t>
            </a:r>
          </a:p>
        </p:txBody>
      </p:sp>
    </p:spTree>
    <p:extLst>
      <p:ext uri="{BB962C8B-B14F-4D97-AF65-F5344CB8AC3E}">
        <p14:creationId xmlns:p14="http://schemas.microsoft.com/office/powerpoint/2010/main" val="15951028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671EC-3B64-0F56-6B70-EEFCAFE9ED7C}"/>
              </a:ext>
            </a:extLst>
          </p:cNvPr>
          <p:cNvSpPr>
            <a:spLocks noGrp="1"/>
          </p:cNvSpPr>
          <p:nvPr>
            <p:ph type="title"/>
          </p:nvPr>
        </p:nvSpPr>
        <p:spPr/>
        <p:txBody>
          <a:bodyPr/>
          <a:lstStyle/>
          <a:p>
            <a:r>
              <a:rPr lang="en-US" dirty="0"/>
              <a:t>Item Characteristics</a:t>
            </a:r>
          </a:p>
        </p:txBody>
      </p:sp>
      <p:sp>
        <p:nvSpPr>
          <p:cNvPr id="5" name="TextBox 4">
            <a:extLst>
              <a:ext uri="{FF2B5EF4-FFF2-40B4-BE49-F238E27FC236}">
                <a16:creationId xmlns:a16="http://schemas.microsoft.com/office/drawing/2014/main" id="{9531B7B0-0732-178D-B451-E209ED53EC5D}"/>
              </a:ext>
            </a:extLst>
          </p:cNvPr>
          <p:cNvSpPr txBox="1"/>
          <p:nvPr/>
        </p:nvSpPr>
        <p:spPr>
          <a:xfrm>
            <a:off x="838199" y="1948070"/>
            <a:ext cx="10677939" cy="3505190"/>
          </a:xfrm>
          <a:prstGeom prst="rect">
            <a:avLst/>
          </a:prstGeom>
          <a:noFill/>
        </p:spPr>
        <p:txBody>
          <a:bodyPr wrap="square">
            <a:spAutoFit/>
          </a:bodyPr>
          <a:lstStyle/>
          <a:p>
            <a:pPr marL="0" marR="0">
              <a:lnSpc>
                <a:spcPct val="107000"/>
              </a:lnSpc>
              <a:spcAft>
                <a:spcPts val="800"/>
              </a:spcAft>
            </a:pP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ItemCharacteristics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 Maintains state (has Copy, Merge</a:t>
            </a:r>
            <a:r>
              <a:rPr lang="en-US" kern="100" dirty="0">
                <a:latin typeface="Aptos" panose="020B0004020202020204" pitchFamily="34" charset="0"/>
                <a:ea typeface="Aptos" panose="020B0004020202020204" pitchFamily="34" charset="0"/>
                <a:cs typeface="Times New Roman" panose="02020603050405020304" pitchFamily="18" charset="0"/>
              </a:rPr>
              <a:t> and</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Equals)</a:t>
            </a:r>
            <a:endParaRPr lang="en-US" sz="9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Aft>
                <a:spcPts val="800"/>
              </a:spcAft>
            </a:pP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RandomArtifactCharacteristics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 </a:t>
            </a:r>
            <a:r>
              <a:rPr lang="en-US" kern="100" dirty="0">
                <a:latin typeface="Aptos" panose="020B0004020202020204" pitchFamily="34" charset="0"/>
                <a:ea typeface="Aptos" panose="020B0004020202020204" pitchFamily="34" charset="0"/>
                <a:cs typeface="Times New Roman" panose="02020603050405020304" pitchFamily="18" charset="0"/>
              </a:rPr>
              <a:t>Maintains state (has Copy and Merge, </a:t>
            </a:r>
            <a:r>
              <a:rPr lang="en-US" strike="sngStrike" kern="100" dirty="0">
                <a:latin typeface="Aptos" panose="020B0004020202020204" pitchFamily="34" charset="0"/>
                <a:ea typeface="Aptos" panose="020B0004020202020204" pitchFamily="34" charset="0"/>
                <a:cs typeface="Times New Roman" panose="02020603050405020304" pitchFamily="18" charset="0"/>
              </a:rPr>
              <a:t>Equals</a:t>
            </a:r>
            <a:r>
              <a:rPr lang="en-US" kern="100" dirty="0">
                <a:latin typeface="Aptos" panose="020B0004020202020204" pitchFamily="34" charset="0"/>
                <a:ea typeface="Aptos" panose="020B0004020202020204" pitchFamily="34" charset="0"/>
                <a:cs typeface="Times New Roman" panose="02020603050405020304" pitchFamily="18" charset="0"/>
              </a:rPr>
              <a:t>)</a:t>
            </a:r>
            <a:endParaRPr lang="en-US" sz="900" kern="100" dirty="0">
              <a:effectLst/>
              <a:latin typeface="Aptos" panose="020B0004020202020204" pitchFamily="34" charset="0"/>
              <a:ea typeface="Aptos" panose="020B0004020202020204" pitchFamily="34" charset="0"/>
              <a:cs typeface="Times New Roman" panose="02020603050405020304" pitchFamily="18" charset="0"/>
            </a:endParaRPr>
          </a:p>
          <a:p>
            <a:r>
              <a:rPr lang="en-US" dirty="0">
                <a:latin typeface="Aptos" panose="020B0004020202020204" pitchFamily="34" charset="0"/>
                <a:cs typeface="Times New Roman" panose="02020603050405020304" pitchFamily="18" charset="0"/>
              </a:rPr>
              <a:t>Item – has the missing Random properties (has Copy, </a:t>
            </a:r>
            <a:r>
              <a:rPr lang="en-US" dirty="0" err="1">
                <a:latin typeface="Aptos" panose="020B0004020202020204" pitchFamily="34" charset="0"/>
                <a:cs typeface="Times New Roman" panose="02020603050405020304" pitchFamily="18" charset="0"/>
              </a:rPr>
              <a:t>GetRealValue</a:t>
            </a:r>
            <a:r>
              <a:rPr lang="en-US" dirty="0">
                <a:latin typeface="Aptos" panose="020B0004020202020204" pitchFamily="34" charset="0"/>
                <a:cs typeface="Times New Roman" panose="02020603050405020304" pitchFamily="18" charset="0"/>
              </a:rPr>
              <a:t> merging, </a:t>
            </a:r>
            <a:r>
              <a:rPr lang="en-US" dirty="0" err="1">
                <a:latin typeface="Aptos" panose="020B0004020202020204" pitchFamily="34" charset="0"/>
                <a:cs typeface="Times New Roman" panose="02020603050405020304" pitchFamily="18" charset="0"/>
              </a:rPr>
              <a:t>IdentifyFully</a:t>
            </a:r>
            <a:r>
              <a:rPr lang="en-US" dirty="0">
                <a:latin typeface="Aptos" panose="020B0004020202020204" pitchFamily="34" charset="0"/>
                <a:cs typeface="Times New Roman" panose="02020603050405020304" pitchFamily="18" charset="0"/>
              </a:rPr>
              <a:t> merging, </a:t>
            </a:r>
            <a:r>
              <a:rPr lang="en-US" dirty="0" err="1">
                <a:latin typeface="Aptos" panose="020B0004020202020204" pitchFamily="34" charset="0"/>
                <a:cs typeface="Times New Roman" panose="02020603050405020304" pitchFamily="18" charset="0"/>
              </a:rPr>
              <a:t>AdjustDamageForMonsterStype</a:t>
            </a:r>
            <a:r>
              <a:rPr lang="en-US" dirty="0">
                <a:latin typeface="Aptos" panose="020B0004020202020204" pitchFamily="34" charset="0"/>
                <a:cs typeface="Times New Roman" panose="02020603050405020304" pitchFamily="18" charset="0"/>
              </a:rPr>
              <a:t>, </a:t>
            </a:r>
            <a:r>
              <a:rPr lang="en-US" dirty="0" err="1">
                <a:latin typeface="Aptos" panose="020B0004020202020204" pitchFamily="34" charset="0"/>
                <a:cs typeface="Times New Roman" panose="02020603050405020304" pitchFamily="18" charset="0"/>
              </a:rPr>
              <a:t>GetMergedCharacteristics</a:t>
            </a:r>
            <a:r>
              <a:rPr lang="en-US" dirty="0">
                <a:latin typeface="Aptos" panose="020B0004020202020204" pitchFamily="34" charset="0"/>
                <a:cs typeface="Times New Roman" panose="02020603050405020304" pitchFamily="18" charset="0"/>
              </a:rPr>
              <a:t>)</a:t>
            </a:r>
          </a:p>
          <a:p>
            <a:endParaRPr lang="en-US" dirty="0">
              <a:latin typeface="Aptos" panose="020B0004020202020204" pitchFamily="34" charset="0"/>
              <a:cs typeface="Times New Roman" panose="02020603050405020304" pitchFamily="18" charset="0"/>
            </a:endParaRPr>
          </a:p>
          <a:p>
            <a:r>
              <a:rPr lang="en-US" dirty="0">
                <a:latin typeface="Aptos" panose="020B0004020202020204" pitchFamily="34" charset="0"/>
                <a:cs typeface="Times New Roman" panose="02020603050405020304" pitchFamily="18" charset="0"/>
              </a:rPr>
              <a:t>Game – </a:t>
            </a:r>
            <a:r>
              <a:rPr lang="en-US" dirty="0" err="1">
                <a:latin typeface="Aptos" panose="020B0004020202020204" pitchFamily="34" charset="0"/>
                <a:cs typeface="Times New Roman" panose="02020603050405020304" pitchFamily="18" charset="0"/>
              </a:rPr>
              <a:t>GetAbilitiesAsItemFlags</a:t>
            </a:r>
            <a:endParaRPr lang="en-US" dirty="0">
              <a:latin typeface="Aptos" panose="020B0004020202020204" pitchFamily="34" charset="0"/>
              <a:cs typeface="Times New Roman" panose="02020603050405020304" pitchFamily="18" charset="0"/>
            </a:endParaRPr>
          </a:p>
          <a:p>
            <a:endParaRPr lang="en-US" dirty="0">
              <a:latin typeface="Aptos" panose="020B0004020202020204" pitchFamily="34" charset="0"/>
              <a:cs typeface="Times New Roman" panose="02020603050405020304" pitchFamily="18" charset="0"/>
            </a:endParaRPr>
          </a:p>
          <a:p>
            <a:endParaRPr lang="en-US" dirty="0">
              <a:latin typeface="Aptos" panose="020B0004020202020204" pitchFamily="34" charset="0"/>
              <a:cs typeface="Times New Roman" panose="02020603050405020304" pitchFamily="18" charset="0"/>
            </a:endParaRPr>
          </a:p>
          <a:p>
            <a:pPr marL="0" marR="0">
              <a:lnSpc>
                <a:spcPct val="107000"/>
              </a:lnSpc>
              <a:spcAft>
                <a:spcPts val="800"/>
              </a:spcAft>
            </a:pP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ItemAdditiveBundles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 These are immutable configuration singletons.</a:t>
            </a:r>
            <a:endParaRPr lang="en-US" sz="900" kern="100" dirty="0">
              <a:effectLst/>
              <a:latin typeface="Aptos" panose="020B0004020202020204" pitchFamily="34" charset="0"/>
              <a:ea typeface="Aptos" panose="020B0004020202020204" pitchFamily="34" charset="0"/>
              <a:cs typeface="Times New Roman" panose="02020603050405020304" pitchFamily="18" charset="0"/>
            </a:endParaRPr>
          </a:p>
          <a:p>
            <a:r>
              <a:rPr lang="en-US" sz="1800" dirty="0" err="1">
                <a:effectLst/>
                <a:latin typeface="Aptos" panose="020B0004020202020204" pitchFamily="34" charset="0"/>
                <a:ea typeface="Aptos" panose="020B0004020202020204" pitchFamily="34" charset="0"/>
                <a:cs typeface="Times New Roman" panose="02020603050405020304" pitchFamily="18" charset="0"/>
              </a:rPr>
              <a:t>FixedArtifact</a:t>
            </a:r>
            <a:r>
              <a:rPr lang="en-US" sz="1800" dirty="0">
                <a:effectLst/>
                <a:latin typeface="Aptos" panose="020B0004020202020204" pitchFamily="34" charset="0"/>
                <a:ea typeface="Aptos" panose="020B0004020202020204" pitchFamily="34" charset="0"/>
                <a:cs typeface="Times New Roman" panose="02020603050405020304" pitchFamily="18" charset="0"/>
              </a:rPr>
              <a:t> – This is an </a:t>
            </a:r>
            <a:r>
              <a:rPr lang="en-US" dirty="0">
                <a:latin typeface="Aptos" panose="020B0004020202020204" pitchFamily="34" charset="0"/>
                <a:ea typeface="Aptos" panose="020B0004020202020204" pitchFamily="34" charset="0"/>
                <a:cs typeface="Times New Roman" panose="02020603050405020304" pitchFamily="18" charset="0"/>
              </a:rPr>
              <a:t>immutable configuration singleton.</a:t>
            </a:r>
          </a:p>
          <a:p>
            <a:endParaRPr lang="en-US" dirty="0"/>
          </a:p>
        </p:txBody>
      </p:sp>
    </p:spTree>
    <p:extLst>
      <p:ext uri="{BB962C8B-B14F-4D97-AF65-F5344CB8AC3E}">
        <p14:creationId xmlns:p14="http://schemas.microsoft.com/office/powerpoint/2010/main" val="29567485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1FD78-63DC-B138-7805-A670EDAE193E}"/>
              </a:ext>
            </a:extLst>
          </p:cNvPr>
          <p:cNvSpPr>
            <a:spLocks noGrp="1"/>
          </p:cNvSpPr>
          <p:nvPr>
            <p:ph type="title"/>
          </p:nvPr>
        </p:nvSpPr>
        <p:spPr/>
        <p:txBody>
          <a:bodyPr/>
          <a:lstStyle/>
          <a:p>
            <a:r>
              <a:rPr lang="en-US" dirty="0"/>
              <a:t>Tuple XML Commenting</a:t>
            </a:r>
          </a:p>
        </p:txBody>
      </p:sp>
      <p:sp>
        <p:nvSpPr>
          <p:cNvPr id="3" name="Content Placeholder 2">
            <a:extLst>
              <a:ext uri="{FF2B5EF4-FFF2-40B4-BE49-F238E27FC236}">
                <a16:creationId xmlns:a16="http://schemas.microsoft.com/office/drawing/2014/main" id="{1F0849C0-BA64-8C16-30A2-A52B38410062}"/>
              </a:ext>
            </a:extLst>
          </p:cNvPr>
          <p:cNvSpPr>
            <a:spLocks noGrp="1"/>
          </p:cNvSpPr>
          <p:nvPr>
            <p:ph idx="1"/>
          </p:nvPr>
        </p:nvSpPr>
        <p:spPr/>
        <p:txBody>
          <a:bodyPr>
            <a:normAutofit/>
          </a:bodyPr>
          <a:lstStyle/>
          <a:p>
            <a:pPr marL="0" indent="0">
              <a:buNone/>
            </a:pPr>
            <a:r>
              <a:rPr lang="en-US" dirty="0"/>
              <a:t>As of C# 9, XML comments do not support tuples.  The metadata scaffolding needs descriptions and data type definitions for each tuple element.  To support this, </a:t>
            </a:r>
            <a:r>
              <a:rPr lang="en-US" dirty="0" err="1"/>
              <a:t>AngbandOS</a:t>
            </a:r>
            <a:r>
              <a:rPr lang="en-US" dirty="0"/>
              <a:t> has a special XML comment format.</a:t>
            </a:r>
          </a:p>
          <a:p>
            <a:pPr marL="0" indent="0">
              <a:buNone/>
            </a:pPr>
            <a:r>
              <a:rPr lang="en-US" sz="900" dirty="0">
                <a:solidFill>
                  <a:srgbClr val="000000"/>
                </a:solidFill>
                <a:highlight>
                  <a:srgbClr val="FFFFFF"/>
                </a:highlight>
                <a:latin typeface="Cascadia Mono" panose="020B0609020000020004" pitchFamily="49" charset="0"/>
              </a:rPr>
              <a:t> </a:t>
            </a:r>
            <a:r>
              <a:rPr lang="en-US" sz="900" dirty="0">
                <a:solidFill>
                  <a:srgbClr val="808080"/>
                </a:solidFill>
                <a:highlight>
                  <a:srgbClr val="FFFFFF"/>
                </a:highlight>
                <a:latin typeface="Cascadia Mono" panose="020B0609020000020004" pitchFamily="49" charset="0"/>
              </a:rPr>
              <a:t>///</a:t>
            </a:r>
            <a:r>
              <a:rPr lang="en-US" sz="900" dirty="0">
                <a:solidFill>
                  <a:srgbClr val="008000"/>
                </a:solidFill>
                <a:highlight>
                  <a:srgbClr val="FFFFFF"/>
                </a:highlight>
                <a:latin typeface="Cascadia Mono" panose="020B0609020000020004" pitchFamily="49" charset="0"/>
              </a:rPr>
              <a:t> </a:t>
            </a:r>
            <a:r>
              <a:rPr lang="en-US" sz="900" dirty="0">
                <a:solidFill>
                  <a:srgbClr val="808080"/>
                </a:solidFill>
                <a:highlight>
                  <a:srgbClr val="FFFFFF"/>
                </a:highlight>
                <a:latin typeface="Cascadia Mono" panose="020B0609020000020004" pitchFamily="49" charset="0"/>
              </a:rPr>
              <a:t>&lt;summary&gt;</a:t>
            </a:r>
            <a:br>
              <a:rPr lang="en-US" sz="900" dirty="0">
                <a:solidFill>
                  <a:srgbClr val="808080"/>
                </a:solidFill>
                <a:highlight>
                  <a:srgbClr val="FFFFFF"/>
                </a:highlight>
                <a:latin typeface="Cascadia Mono" panose="020B0609020000020004" pitchFamily="49" charset="0"/>
              </a:rPr>
            </a:br>
            <a:r>
              <a:rPr lang="en-US" sz="900" dirty="0">
                <a:solidFill>
                  <a:srgbClr val="000000"/>
                </a:solidFill>
                <a:highlight>
                  <a:srgbClr val="FFFFFF"/>
                </a:highlight>
                <a:latin typeface="Cascadia Mono" panose="020B0609020000020004" pitchFamily="49" charset="0"/>
              </a:rPr>
              <a:t> </a:t>
            </a:r>
            <a:r>
              <a:rPr lang="en-US" sz="900" dirty="0">
                <a:solidFill>
                  <a:srgbClr val="808080"/>
                </a:solidFill>
                <a:highlight>
                  <a:srgbClr val="FFFFFF"/>
                </a:highlight>
                <a:latin typeface="Cascadia Mono" panose="020B0609020000020004" pitchFamily="49" charset="0"/>
              </a:rPr>
              <a:t>///</a:t>
            </a:r>
            <a:r>
              <a:rPr lang="en-US" sz="900" dirty="0">
                <a:solidFill>
                  <a:srgbClr val="008000"/>
                </a:solidFill>
                <a:highlight>
                  <a:srgbClr val="FFFFFF"/>
                </a:highlight>
                <a:latin typeface="Cascadia Mono" panose="020B0609020000020004" pitchFamily="49" charset="0"/>
              </a:rPr>
              <a:t> Returns the manifests used to stock the store.  These manifests specify which item factories the store stocks and an </a:t>
            </a:r>
            <a:r>
              <a:rPr lang="en-US" sz="900" dirty="0" err="1">
                <a:solidFill>
                  <a:srgbClr val="008000"/>
                </a:solidFill>
                <a:highlight>
                  <a:srgbClr val="FFFFFF"/>
                </a:highlight>
                <a:latin typeface="Cascadia Mono" panose="020B0609020000020004" pitchFamily="49" charset="0"/>
              </a:rPr>
              <a:t>assocated</a:t>
            </a:r>
            <a:r>
              <a:rPr lang="en-US" sz="900" dirty="0">
                <a:solidFill>
                  <a:srgbClr val="008000"/>
                </a:solidFill>
                <a:highlight>
                  <a:srgbClr val="FFFFFF"/>
                </a:highlight>
                <a:latin typeface="Cascadia Mono" panose="020B0609020000020004" pitchFamily="49" charset="0"/>
              </a:rPr>
              <a:t> distribution weight for each item factory.</a:t>
            </a:r>
            <a:br>
              <a:rPr lang="en-US" sz="900" dirty="0">
                <a:solidFill>
                  <a:srgbClr val="008000"/>
                </a:solidFill>
                <a:highlight>
                  <a:srgbClr val="FFFFFF"/>
                </a:highlight>
                <a:latin typeface="Cascadia Mono" panose="020B0609020000020004" pitchFamily="49" charset="0"/>
              </a:rPr>
            </a:br>
            <a:r>
              <a:rPr lang="en-US" sz="900" dirty="0">
                <a:solidFill>
                  <a:srgbClr val="000000"/>
                </a:solidFill>
                <a:highlight>
                  <a:srgbClr val="FFFFFF"/>
                </a:highlight>
                <a:latin typeface="Cascadia Mono" panose="020B0609020000020004" pitchFamily="49" charset="0"/>
              </a:rPr>
              <a:t> </a:t>
            </a:r>
            <a:r>
              <a:rPr lang="en-US" sz="900" dirty="0">
                <a:solidFill>
                  <a:srgbClr val="808080"/>
                </a:solidFill>
                <a:highlight>
                  <a:srgbClr val="FFFFFF"/>
                </a:highlight>
                <a:latin typeface="Cascadia Mono" panose="020B0609020000020004" pitchFamily="49" charset="0"/>
              </a:rPr>
              <a:t>///</a:t>
            </a:r>
            <a:r>
              <a:rPr lang="en-US" sz="900" dirty="0">
                <a:solidFill>
                  <a:srgbClr val="008000"/>
                </a:solidFill>
                <a:highlight>
                  <a:srgbClr val="FFFFFF"/>
                </a:highlight>
                <a:latin typeface="Cascadia Mono" panose="020B0609020000020004" pitchFamily="49" charset="0"/>
              </a:rPr>
              <a:t> </a:t>
            </a:r>
            <a:r>
              <a:rPr lang="en-US" sz="900" dirty="0">
                <a:solidFill>
                  <a:srgbClr val="808080"/>
                </a:solidFill>
                <a:highlight>
                  <a:srgbClr val="FFFFFF"/>
                </a:highlight>
                <a:latin typeface="Cascadia Mono" panose="020B0609020000020004" pitchFamily="49" charset="0"/>
              </a:rPr>
              <a:t>&lt;/summary&gt;</a:t>
            </a:r>
            <a:br>
              <a:rPr lang="en-US" sz="900" dirty="0">
                <a:solidFill>
                  <a:srgbClr val="808080"/>
                </a:solidFill>
                <a:highlight>
                  <a:srgbClr val="FFFFFF"/>
                </a:highlight>
                <a:latin typeface="Cascadia Mono" panose="020B0609020000020004" pitchFamily="49" charset="0"/>
              </a:rPr>
            </a:br>
            <a:r>
              <a:rPr lang="en-US" sz="900" dirty="0">
                <a:solidFill>
                  <a:srgbClr val="000000"/>
                </a:solidFill>
                <a:highlight>
                  <a:srgbClr val="FFFFFF"/>
                </a:highlight>
                <a:latin typeface="Cascadia Mono" panose="020B0609020000020004" pitchFamily="49" charset="0"/>
              </a:rPr>
              <a:t> </a:t>
            </a:r>
            <a:r>
              <a:rPr lang="en-US" sz="900" dirty="0">
                <a:solidFill>
                  <a:srgbClr val="808080"/>
                </a:solidFill>
                <a:highlight>
                  <a:srgbClr val="FFFFFF"/>
                </a:highlight>
                <a:latin typeface="Cascadia Mono" panose="020B0609020000020004" pitchFamily="49" charset="0"/>
              </a:rPr>
              <a:t>///</a:t>
            </a:r>
            <a:r>
              <a:rPr lang="en-US" sz="900" dirty="0">
                <a:solidFill>
                  <a:srgbClr val="008000"/>
                </a:solidFill>
                <a:highlight>
                  <a:srgbClr val="FFFFFF"/>
                </a:highlight>
                <a:latin typeface="Cascadia Mono" panose="020B0609020000020004" pitchFamily="49" charset="0"/>
              </a:rPr>
              <a:t> </a:t>
            </a:r>
            <a:r>
              <a:rPr lang="en-US" sz="900" dirty="0">
                <a:solidFill>
                  <a:srgbClr val="808080"/>
                </a:solidFill>
                <a:highlight>
                  <a:srgbClr val="FFFFFF"/>
                </a:highlight>
                <a:latin typeface="Cascadia Mono" panose="020B0609020000020004" pitchFamily="49" charset="0"/>
              </a:rPr>
              <a:t>&lt;returns&gt;</a:t>
            </a:r>
            <a:br>
              <a:rPr lang="en-US" sz="900" dirty="0">
                <a:solidFill>
                  <a:srgbClr val="808080"/>
                </a:solidFill>
                <a:highlight>
                  <a:srgbClr val="FFFFFF"/>
                </a:highlight>
                <a:latin typeface="Cascadia Mono" panose="020B0609020000020004" pitchFamily="49" charset="0"/>
              </a:rPr>
            </a:br>
            <a:r>
              <a:rPr lang="en-US" sz="900" dirty="0">
                <a:solidFill>
                  <a:srgbClr val="000000"/>
                </a:solidFill>
                <a:highlight>
                  <a:srgbClr val="FFFFFF"/>
                </a:highlight>
                <a:latin typeface="Cascadia Mono" panose="020B0609020000020004" pitchFamily="49" charset="0"/>
              </a:rPr>
              <a:t> </a:t>
            </a:r>
            <a:r>
              <a:rPr lang="en-US" sz="900" dirty="0">
                <a:solidFill>
                  <a:srgbClr val="808080"/>
                </a:solidFill>
                <a:highlight>
                  <a:srgbClr val="FFFFFF"/>
                </a:highlight>
                <a:latin typeface="Cascadia Mono" panose="020B0609020000020004" pitchFamily="49" charset="0"/>
              </a:rPr>
              <a:t>///</a:t>
            </a:r>
            <a:r>
              <a:rPr lang="en-US" sz="900" dirty="0">
                <a:solidFill>
                  <a:srgbClr val="008000"/>
                </a:solidFill>
                <a:highlight>
                  <a:srgbClr val="FFFFFF"/>
                </a:highlight>
                <a:latin typeface="Cascadia Mono" panose="020B0609020000020004" pitchFamily="49" charset="0"/>
              </a:rPr>
              <a:t> </a:t>
            </a:r>
            <a:r>
              <a:rPr lang="en-US" sz="900" dirty="0" err="1">
                <a:solidFill>
                  <a:srgbClr val="008000"/>
                </a:solidFill>
                <a:highlight>
                  <a:srgbClr val="FFFFFF"/>
                </a:highlight>
                <a:latin typeface="Cascadia Mono" panose="020B0609020000020004" pitchFamily="49" charset="0"/>
              </a:rPr>
              <a:t>ItemFactoryName:description</a:t>
            </a:r>
            <a:r>
              <a:rPr lang="en-US" sz="900" dirty="0">
                <a:solidFill>
                  <a:srgbClr val="008000"/>
                </a:solidFill>
                <a:highlight>
                  <a:srgbClr val="FFFFFF"/>
                </a:highlight>
                <a:latin typeface="Cascadia Mono" panose="020B0609020000020004" pitchFamily="49" charset="0"/>
              </a:rPr>
              <a:t>: The name of the item factory.</a:t>
            </a:r>
            <a:br>
              <a:rPr lang="en-US" sz="900" dirty="0">
                <a:solidFill>
                  <a:srgbClr val="008000"/>
                </a:solidFill>
                <a:highlight>
                  <a:srgbClr val="FFFFFF"/>
                </a:highlight>
                <a:latin typeface="Cascadia Mono" panose="020B0609020000020004" pitchFamily="49" charset="0"/>
              </a:rPr>
            </a:br>
            <a:r>
              <a:rPr lang="en-US" sz="900" dirty="0">
                <a:solidFill>
                  <a:srgbClr val="000000"/>
                </a:solidFill>
                <a:highlight>
                  <a:srgbClr val="FFFFFF"/>
                </a:highlight>
                <a:latin typeface="Cascadia Mono" panose="020B0609020000020004" pitchFamily="49" charset="0"/>
              </a:rPr>
              <a:t> </a:t>
            </a:r>
            <a:r>
              <a:rPr lang="en-US" sz="900" dirty="0">
                <a:solidFill>
                  <a:srgbClr val="808080"/>
                </a:solidFill>
                <a:highlight>
                  <a:srgbClr val="FFFFFF"/>
                </a:highlight>
                <a:latin typeface="Cascadia Mono" panose="020B0609020000020004" pitchFamily="49" charset="0"/>
              </a:rPr>
              <a:t>///</a:t>
            </a:r>
            <a:r>
              <a:rPr lang="en-US" sz="900" dirty="0">
                <a:solidFill>
                  <a:srgbClr val="008000"/>
                </a:solidFill>
                <a:highlight>
                  <a:srgbClr val="FFFFFF"/>
                </a:highlight>
                <a:latin typeface="Cascadia Mono" panose="020B0609020000020004" pitchFamily="49" charset="0"/>
              </a:rPr>
              <a:t> </a:t>
            </a:r>
            <a:r>
              <a:rPr lang="en-US" sz="900" dirty="0" err="1">
                <a:solidFill>
                  <a:srgbClr val="008000"/>
                </a:solidFill>
                <a:highlight>
                  <a:srgbClr val="FFFFFF"/>
                </a:highlight>
                <a:latin typeface="Cascadia Mono" panose="020B0609020000020004" pitchFamily="49" charset="0"/>
              </a:rPr>
              <a:t>ItemFactoryName:foreign-collection-name</a:t>
            </a:r>
            <a:r>
              <a:rPr lang="en-US" sz="900" dirty="0">
                <a:solidFill>
                  <a:srgbClr val="008000"/>
                </a:solidFill>
                <a:highlight>
                  <a:srgbClr val="FFFFFF"/>
                </a:highlight>
                <a:latin typeface="Cascadia Mono" panose="020B0609020000020004" pitchFamily="49" charset="0"/>
              </a:rPr>
              <a:t>: </a:t>
            </a:r>
            <a:r>
              <a:rPr lang="en-US" sz="900" dirty="0" err="1">
                <a:solidFill>
                  <a:srgbClr val="008000"/>
                </a:solidFill>
                <a:highlight>
                  <a:srgbClr val="FFFFFF"/>
                </a:highlight>
                <a:latin typeface="Cascadia Mono" panose="020B0609020000020004" pitchFamily="49" charset="0"/>
              </a:rPr>
              <a:t>ItemFactories</a:t>
            </a:r>
            <a:br>
              <a:rPr lang="en-US" sz="900" dirty="0">
                <a:solidFill>
                  <a:srgbClr val="008000"/>
                </a:solidFill>
                <a:highlight>
                  <a:srgbClr val="FFFFFF"/>
                </a:highlight>
                <a:latin typeface="Cascadia Mono" panose="020B0609020000020004" pitchFamily="49" charset="0"/>
              </a:rPr>
            </a:br>
            <a:r>
              <a:rPr lang="en-US" sz="900" dirty="0">
                <a:solidFill>
                  <a:srgbClr val="000000"/>
                </a:solidFill>
                <a:highlight>
                  <a:srgbClr val="FFFFFF"/>
                </a:highlight>
                <a:latin typeface="Cascadia Mono" panose="020B0609020000020004" pitchFamily="49" charset="0"/>
              </a:rPr>
              <a:t> </a:t>
            </a:r>
            <a:r>
              <a:rPr lang="en-US" sz="900" dirty="0">
                <a:solidFill>
                  <a:srgbClr val="808080"/>
                </a:solidFill>
                <a:highlight>
                  <a:srgbClr val="FFFFFF"/>
                </a:highlight>
                <a:latin typeface="Cascadia Mono" panose="020B0609020000020004" pitchFamily="49" charset="0"/>
              </a:rPr>
              <a:t>///</a:t>
            </a:r>
            <a:r>
              <a:rPr lang="en-US" sz="900" dirty="0">
                <a:solidFill>
                  <a:srgbClr val="008000"/>
                </a:solidFill>
                <a:highlight>
                  <a:srgbClr val="FFFFFF"/>
                </a:highlight>
                <a:latin typeface="Cascadia Mono" panose="020B0609020000020004" pitchFamily="49" charset="0"/>
              </a:rPr>
              <a:t> </a:t>
            </a:r>
            <a:r>
              <a:rPr lang="en-US" sz="900" dirty="0" err="1">
                <a:solidFill>
                  <a:srgbClr val="008000"/>
                </a:solidFill>
                <a:highlight>
                  <a:srgbClr val="FFFFFF"/>
                </a:highlight>
                <a:latin typeface="Cascadia Mono" panose="020B0609020000020004" pitchFamily="49" charset="0"/>
              </a:rPr>
              <a:t>Weight:Description</a:t>
            </a:r>
            <a:r>
              <a:rPr lang="en-US" sz="900" dirty="0">
                <a:solidFill>
                  <a:srgbClr val="008000"/>
                </a:solidFill>
                <a:highlight>
                  <a:srgbClr val="FFFFFF"/>
                </a:highlight>
                <a:latin typeface="Cascadia Mono" panose="020B0609020000020004" pitchFamily="49" charset="0"/>
              </a:rPr>
              <a:t>: The associated distribution weight for the item factory.</a:t>
            </a:r>
            <a:br>
              <a:rPr lang="en-US" sz="900" dirty="0">
                <a:solidFill>
                  <a:srgbClr val="008000"/>
                </a:solidFill>
                <a:highlight>
                  <a:srgbClr val="FFFFFF"/>
                </a:highlight>
                <a:latin typeface="Cascadia Mono" panose="020B0609020000020004" pitchFamily="49" charset="0"/>
              </a:rPr>
            </a:br>
            <a:r>
              <a:rPr lang="en-US" sz="900" dirty="0">
                <a:solidFill>
                  <a:srgbClr val="000000"/>
                </a:solidFill>
                <a:highlight>
                  <a:srgbClr val="FFFFFF"/>
                </a:highlight>
                <a:latin typeface="Cascadia Mono" panose="020B0609020000020004" pitchFamily="49" charset="0"/>
              </a:rPr>
              <a:t> </a:t>
            </a:r>
            <a:r>
              <a:rPr lang="en-US" sz="900" dirty="0">
                <a:solidFill>
                  <a:srgbClr val="808080"/>
                </a:solidFill>
                <a:highlight>
                  <a:srgbClr val="FFFFFF"/>
                </a:highlight>
                <a:latin typeface="Cascadia Mono" panose="020B0609020000020004" pitchFamily="49" charset="0"/>
              </a:rPr>
              <a:t>///</a:t>
            </a:r>
            <a:r>
              <a:rPr lang="en-US" sz="900" dirty="0">
                <a:solidFill>
                  <a:srgbClr val="008000"/>
                </a:solidFill>
                <a:highlight>
                  <a:srgbClr val="FFFFFF"/>
                </a:highlight>
                <a:latin typeface="Cascadia Mono" panose="020B0609020000020004" pitchFamily="49" charset="0"/>
              </a:rPr>
              <a:t> </a:t>
            </a:r>
            <a:r>
              <a:rPr lang="en-US" sz="900" dirty="0">
                <a:solidFill>
                  <a:srgbClr val="808080"/>
                </a:solidFill>
                <a:highlight>
                  <a:srgbClr val="FFFFFF"/>
                </a:highlight>
                <a:latin typeface="Cascadia Mono" panose="020B0609020000020004" pitchFamily="49" charset="0"/>
              </a:rPr>
              <a:t>&lt;/returns&gt;</a:t>
            </a:r>
            <a:br>
              <a:rPr lang="en-US" sz="900" dirty="0">
                <a:solidFill>
                  <a:srgbClr val="808080"/>
                </a:solidFill>
                <a:highlight>
                  <a:srgbClr val="FFFFFF"/>
                </a:highlight>
                <a:latin typeface="Cascadia Mono" panose="020B0609020000020004" pitchFamily="49" charset="0"/>
              </a:rPr>
            </a:br>
            <a:r>
              <a:rPr lang="en-US" sz="900" dirty="0">
                <a:solidFill>
                  <a:srgbClr val="000000"/>
                </a:solidFill>
                <a:highlight>
                  <a:srgbClr val="FFFFFF"/>
                </a:highlight>
                <a:latin typeface="Cascadia Mono" panose="020B0609020000020004" pitchFamily="49" charset="0"/>
              </a:rPr>
              <a:t> </a:t>
            </a:r>
            <a:r>
              <a:rPr lang="en-US" sz="900" dirty="0">
                <a:solidFill>
                  <a:srgbClr val="0000FF"/>
                </a:solidFill>
                <a:highlight>
                  <a:srgbClr val="FFFFFF"/>
                </a:highlight>
                <a:latin typeface="Cascadia Mono" panose="020B0609020000020004" pitchFamily="49" charset="0"/>
              </a:rPr>
              <a:t>public</a:t>
            </a:r>
            <a:r>
              <a:rPr lang="en-US" sz="900" dirty="0">
                <a:solidFill>
                  <a:srgbClr val="000000"/>
                </a:solidFill>
                <a:highlight>
                  <a:srgbClr val="FFFFFF"/>
                </a:highlight>
                <a:latin typeface="Cascadia Mono" panose="020B0609020000020004" pitchFamily="49" charset="0"/>
              </a:rPr>
              <a:t> </a:t>
            </a:r>
            <a:r>
              <a:rPr lang="en-US" sz="900" dirty="0">
                <a:solidFill>
                  <a:srgbClr val="0000FF"/>
                </a:solidFill>
                <a:highlight>
                  <a:srgbClr val="FFFFFF"/>
                </a:highlight>
                <a:latin typeface="Cascadia Mono" panose="020B0609020000020004" pitchFamily="49" charset="0"/>
              </a:rPr>
              <a:t>virtual</a:t>
            </a:r>
            <a:r>
              <a:rPr lang="en-US" sz="900" dirty="0">
                <a:solidFill>
                  <a:srgbClr val="000000"/>
                </a:solidFill>
                <a:highlight>
                  <a:srgbClr val="FFFFFF"/>
                </a:highlight>
                <a:latin typeface="Cascadia Mono" panose="020B0609020000020004" pitchFamily="49" charset="0"/>
              </a:rPr>
              <a:t> (</a:t>
            </a:r>
            <a:r>
              <a:rPr lang="en-US" sz="900" dirty="0">
                <a:solidFill>
                  <a:srgbClr val="0000FF"/>
                </a:solidFill>
                <a:highlight>
                  <a:srgbClr val="FFFFFF"/>
                </a:highlight>
                <a:latin typeface="Cascadia Mono" panose="020B0609020000020004" pitchFamily="49" charset="0"/>
              </a:rPr>
              <a:t>string</a:t>
            </a:r>
            <a:r>
              <a:rPr lang="en-US" sz="900" dirty="0">
                <a:solidFill>
                  <a:srgbClr val="000000"/>
                </a:solidFill>
                <a:highlight>
                  <a:srgbClr val="FFFFFF"/>
                </a:highlight>
                <a:latin typeface="Cascadia Mono" panose="020B0609020000020004" pitchFamily="49" charset="0"/>
              </a:rPr>
              <a:t> </a:t>
            </a:r>
            <a:r>
              <a:rPr lang="en-US" sz="900" dirty="0" err="1">
                <a:solidFill>
                  <a:srgbClr val="000000"/>
                </a:solidFill>
                <a:highlight>
                  <a:srgbClr val="FFFFFF"/>
                </a:highlight>
                <a:latin typeface="Cascadia Mono" panose="020B0609020000020004" pitchFamily="49" charset="0"/>
              </a:rPr>
              <a:t>ItemFactoryName</a:t>
            </a:r>
            <a:r>
              <a:rPr lang="en-US" sz="900" dirty="0">
                <a:solidFill>
                  <a:srgbClr val="000000"/>
                </a:solidFill>
                <a:highlight>
                  <a:srgbClr val="FFFFFF"/>
                </a:highlight>
                <a:latin typeface="Cascadia Mono" panose="020B0609020000020004" pitchFamily="49" charset="0"/>
              </a:rPr>
              <a:t>, </a:t>
            </a:r>
            <a:r>
              <a:rPr lang="en-US" sz="900" dirty="0">
                <a:solidFill>
                  <a:srgbClr val="0000FF"/>
                </a:solidFill>
                <a:highlight>
                  <a:srgbClr val="FFFFFF"/>
                </a:highlight>
                <a:latin typeface="Cascadia Mono" panose="020B0609020000020004" pitchFamily="49" charset="0"/>
              </a:rPr>
              <a:t>int</a:t>
            </a:r>
            <a:r>
              <a:rPr lang="en-US" sz="900" dirty="0">
                <a:solidFill>
                  <a:srgbClr val="000000"/>
                </a:solidFill>
                <a:highlight>
                  <a:srgbClr val="FFFFFF"/>
                </a:highlight>
                <a:latin typeface="Cascadia Mono" panose="020B0609020000020004" pitchFamily="49" charset="0"/>
              </a:rPr>
              <a:t> Weight)[]? </a:t>
            </a:r>
            <a:r>
              <a:rPr lang="en-US" sz="900" dirty="0" err="1">
                <a:solidFill>
                  <a:srgbClr val="000000"/>
                </a:solidFill>
                <a:highlight>
                  <a:srgbClr val="FFFFFF"/>
                </a:highlight>
                <a:latin typeface="Cascadia Mono" panose="020B0609020000020004" pitchFamily="49" charset="0"/>
              </a:rPr>
              <a:t>StoreStockManifestDefinitions</a:t>
            </a:r>
            <a:r>
              <a:rPr lang="en-US" sz="900" dirty="0">
                <a:solidFill>
                  <a:srgbClr val="000000"/>
                </a:solidFill>
                <a:highlight>
                  <a:srgbClr val="FFFFFF"/>
                </a:highlight>
                <a:latin typeface="Cascadia Mono" panose="020B0609020000020004" pitchFamily="49" charset="0"/>
              </a:rPr>
              <a:t> { </a:t>
            </a:r>
            <a:r>
              <a:rPr lang="en-US" sz="900" dirty="0">
                <a:solidFill>
                  <a:srgbClr val="0000FF"/>
                </a:solidFill>
                <a:highlight>
                  <a:srgbClr val="FFFFFF"/>
                </a:highlight>
                <a:latin typeface="Cascadia Mono" panose="020B0609020000020004" pitchFamily="49" charset="0"/>
              </a:rPr>
              <a:t>get</a:t>
            </a:r>
            <a:r>
              <a:rPr lang="en-US" sz="900" dirty="0">
                <a:solidFill>
                  <a:srgbClr val="000000"/>
                </a:solidFill>
                <a:highlight>
                  <a:srgbClr val="FFFFFF"/>
                </a:highlight>
                <a:latin typeface="Cascadia Mono" panose="020B0609020000020004" pitchFamily="49" charset="0"/>
              </a:rPr>
              <a:t>; </a:t>
            </a:r>
            <a:r>
              <a:rPr lang="en-US" sz="900" dirty="0">
                <a:solidFill>
                  <a:srgbClr val="0000FF"/>
                </a:solidFill>
                <a:highlight>
                  <a:srgbClr val="FFFFFF"/>
                </a:highlight>
                <a:latin typeface="Cascadia Mono" panose="020B0609020000020004" pitchFamily="49" charset="0"/>
              </a:rPr>
              <a:t>set</a:t>
            </a:r>
            <a:r>
              <a:rPr lang="en-US" sz="900" dirty="0">
                <a:solidFill>
                  <a:srgbClr val="000000"/>
                </a:solidFill>
                <a:highlight>
                  <a:srgbClr val="FFFFFF"/>
                </a:highlight>
                <a:latin typeface="Cascadia Mono" panose="020B0609020000020004" pitchFamily="49" charset="0"/>
              </a:rPr>
              <a:t>; } = </a:t>
            </a:r>
            <a:r>
              <a:rPr lang="en-US" sz="900" dirty="0">
                <a:solidFill>
                  <a:srgbClr val="0000FF"/>
                </a:solidFill>
                <a:highlight>
                  <a:srgbClr val="FFFFFF"/>
                </a:highlight>
                <a:latin typeface="Cascadia Mono" panose="020B0609020000020004" pitchFamily="49" charset="0"/>
              </a:rPr>
              <a:t>null</a:t>
            </a:r>
            <a:r>
              <a:rPr lang="en-US" sz="900" dirty="0">
                <a:solidFill>
                  <a:srgbClr val="000000"/>
                </a:solidFill>
                <a:highlight>
                  <a:srgbClr val="FFFFFF"/>
                </a:highlight>
                <a:latin typeface="Cascadia Mono" panose="020B0609020000020004" pitchFamily="49" charset="0"/>
              </a:rPr>
              <a:t>;</a:t>
            </a:r>
            <a:endParaRPr lang="en-US" sz="900" dirty="0"/>
          </a:p>
        </p:txBody>
      </p:sp>
    </p:spTree>
    <p:extLst>
      <p:ext uri="{BB962C8B-B14F-4D97-AF65-F5344CB8AC3E}">
        <p14:creationId xmlns:p14="http://schemas.microsoft.com/office/powerpoint/2010/main" val="846826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82C17-C4AA-AF4A-91F3-BC5C1B92E087}"/>
              </a:ext>
            </a:extLst>
          </p:cNvPr>
          <p:cNvSpPr>
            <a:spLocks noGrp="1"/>
          </p:cNvSpPr>
          <p:nvPr>
            <p:ph type="title"/>
          </p:nvPr>
        </p:nvSpPr>
        <p:spPr/>
        <p:txBody>
          <a:bodyPr/>
          <a:lstStyle/>
          <a:p>
            <a:r>
              <a:rPr lang="en-US" dirty="0"/>
              <a:t>Declarative Configuration</a:t>
            </a:r>
          </a:p>
        </p:txBody>
      </p:sp>
      <p:sp>
        <p:nvSpPr>
          <p:cNvPr id="3" name="Content Placeholder 2">
            <a:extLst>
              <a:ext uri="{FF2B5EF4-FFF2-40B4-BE49-F238E27FC236}">
                <a16:creationId xmlns:a16="http://schemas.microsoft.com/office/drawing/2014/main" id="{E502426F-3649-1C09-0E73-4F9702D120A4}"/>
              </a:ext>
            </a:extLst>
          </p:cNvPr>
          <p:cNvSpPr>
            <a:spLocks noGrp="1"/>
          </p:cNvSpPr>
          <p:nvPr>
            <p:ph idx="1"/>
          </p:nvPr>
        </p:nvSpPr>
        <p:spPr/>
        <p:txBody>
          <a:bodyPr/>
          <a:lstStyle/>
          <a:p>
            <a:pPr marL="0" indent="0">
              <a:buNone/>
            </a:pPr>
            <a:r>
              <a:rPr lang="en-US" dirty="0"/>
              <a:t>One of the primary goals of </a:t>
            </a:r>
            <a:r>
              <a:rPr lang="en-US" dirty="0" err="1"/>
              <a:t>AngbandOS</a:t>
            </a:r>
            <a:r>
              <a:rPr lang="en-US" dirty="0"/>
              <a:t> was to allow non-developers to create their own games.  To accommodate this, the configuration for </a:t>
            </a:r>
            <a:r>
              <a:rPr lang="en-US" dirty="0" err="1"/>
              <a:t>AngbandOS</a:t>
            </a:r>
            <a:r>
              <a:rPr lang="en-US" dirty="0"/>
              <a:t> games was designed to be declarative.  This allows the game configurations to be serialized.  Serialized configurations can be easily stored in files and/or databases.  The term declarative means that the configuration files only contain values and not C# code or "scripting"—since code/scripts cannot be serialized.</a:t>
            </a:r>
          </a:p>
        </p:txBody>
      </p:sp>
    </p:spTree>
    <p:extLst>
      <p:ext uri="{BB962C8B-B14F-4D97-AF65-F5344CB8AC3E}">
        <p14:creationId xmlns:p14="http://schemas.microsoft.com/office/powerpoint/2010/main" val="961199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C2505-0F82-1B02-FCB2-9DF078B5DBBE}"/>
              </a:ext>
            </a:extLst>
          </p:cNvPr>
          <p:cNvSpPr>
            <a:spLocks noGrp="1"/>
          </p:cNvSpPr>
          <p:nvPr>
            <p:ph type="title"/>
          </p:nvPr>
        </p:nvSpPr>
        <p:spPr/>
        <p:txBody>
          <a:bodyPr/>
          <a:lstStyle/>
          <a:p>
            <a:r>
              <a:rPr lang="en-US" dirty="0"/>
              <a:t>Game Packs vs Generics</a:t>
            </a:r>
          </a:p>
        </p:txBody>
      </p:sp>
      <p:sp>
        <p:nvSpPr>
          <p:cNvPr id="3" name="Content Placeholder 2">
            <a:extLst>
              <a:ext uri="{FF2B5EF4-FFF2-40B4-BE49-F238E27FC236}">
                <a16:creationId xmlns:a16="http://schemas.microsoft.com/office/drawing/2014/main" id="{F8B83005-38C2-E822-00E6-355048DD0159}"/>
              </a:ext>
            </a:extLst>
          </p:cNvPr>
          <p:cNvSpPr>
            <a:spLocks noGrp="1"/>
          </p:cNvSpPr>
          <p:nvPr>
            <p:ph idx="1"/>
          </p:nvPr>
        </p:nvSpPr>
        <p:spPr/>
        <p:txBody>
          <a:bodyPr>
            <a:normAutofit fontScale="92500"/>
          </a:bodyPr>
          <a:lstStyle/>
          <a:p>
            <a:pPr marL="0" indent="0">
              <a:buNone/>
            </a:pPr>
            <a:r>
              <a:rPr lang="en-US" dirty="0" err="1"/>
              <a:t>AngbandOS</a:t>
            </a:r>
            <a:r>
              <a:rPr lang="en-US" dirty="0"/>
              <a:t> supports two types of declarative configuration designs:</a:t>
            </a:r>
          </a:p>
          <a:p>
            <a:pPr marL="514350" indent="-514350">
              <a:buFont typeface="+mj-lt"/>
              <a:buAutoNum type="arabicPeriod"/>
            </a:pPr>
            <a:r>
              <a:rPr lang="en-US" dirty="0" err="1"/>
              <a:t>GamePacks</a:t>
            </a:r>
            <a:r>
              <a:rPr lang="en-US" dirty="0"/>
              <a:t> – </a:t>
            </a:r>
            <a:r>
              <a:rPr lang="en-US" dirty="0" err="1"/>
              <a:t>GamePack</a:t>
            </a:r>
            <a:r>
              <a:rPr lang="en-US" dirty="0"/>
              <a:t> configuration files and assemblies are .</a:t>
            </a:r>
            <a:r>
              <a:rPr lang="en-US" dirty="0" err="1"/>
              <a:t>dll</a:t>
            </a:r>
            <a:r>
              <a:rPr lang="en-US" dirty="0"/>
              <a:t> files that contain classes that define the game.  This allows games to be packages into libraries.  A typical </a:t>
            </a:r>
            <a:r>
              <a:rPr lang="en-US" dirty="0" err="1"/>
              <a:t>GamePack</a:t>
            </a:r>
            <a:r>
              <a:rPr lang="en-US" dirty="0"/>
              <a:t> configuration is a class that inherits from an API class and provides values for the properties.  API class properties are always </a:t>
            </a:r>
            <a:r>
              <a:rPr lang="en-US" dirty="0" err="1"/>
              <a:t>readonly</a:t>
            </a:r>
            <a:r>
              <a:rPr lang="en-US" dirty="0"/>
              <a:t> (e.g. { get; }).</a:t>
            </a:r>
          </a:p>
          <a:p>
            <a:pPr marL="514350" indent="-514350">
              <a:buFont typeface="+mj-lt"/>
              <a:buAutoNum type="arabicPeriod"/>
            </a:pPr>
            <a:r>
              <a:rPr lang="en-US" dirty="0"/>
              <a:t>Generics – </a:t>
            </a:r>
            <a:r>
              <a:rPr lang="en-US" dirty="0" err="1"/>
              <a:t>AngbandOS</a:t>
            </a:r>
            <a:r>
              <a:rPr lang="en-US" dirty="0"/>
              <a:t> comes with a generic for each and every API class.  This generic uses variables to provide the values for every API class property.  Generics also accept a deserialized configuration that load the values that are presented to the API class.</a:t>
            </a:r>
          </a:p>
        </p:txBody>
      </p:sp>
    </p:spTree>
    <p:extLst>
      <p:ext uri="{BB962C8B-B14F-4D97-AF65-F5344CB8AC3E}">
        <p14:creationId xmlns:p14="http://schemas.microsoft.com/office/powerpoint/2010/main" val="2856065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2608A-5A0D-CBAB-8D31-35E89B1865C2}"/>
              </a:ext>
            </a:extLst>
          </p:cNvPr>
          <p:cNvSpPr>
            <a:spLocks noGrp="1"/>
          </p:cNvSpPr>
          <p:nvPr>
            <p:ph type="title"/>
          </p:nvPr>
        </p:nvSpPr>
        <p:spPr/>
        <p:txBody>
          <a:bodyPr/>
          <a:lstStyle/>
          <a:p>
            <a:r>
              <a:rPr lang="en-US" dirty="0"/>
              <a:t>Configuration Objects</a:t>
            </a:r>
          </a:p>
        </p:txBody>
      </p:sp>
      <p:sp>
        <p:nvSpPr>
          <p:cNvPr id="3" name="Content Placeholder 2">
            <a:extLst>
              <a:ext uri="{FF2B5EF4-FFF2-40B4-BE49-F238E27FC236}">
                <a16:creationId xmlns:a16="http://schemas.microsoft.com/office/drawing/2014/main" id="{5D4448FB-9A38-EEBC-A765-CADDF78F3605}"/>
              </a:ext>
            </a:extLst>
          </p:cNvPr>
          <p:cNvSpPr>
            <a:spLocks noGrp="1"/>
          </p:cNvSpPr>
          <p:nvPr>
            <p:ph idx="1"/>
          </p:nvPr>
        </p:nvSpPr>
        <p:spPr/>
        <p:txBody>
          <a:bodyPr/>
          <a:lstStyle/>
          <a:p>
            <a:pPr marL="0" indent="0">
              <a:buNone/>
            </a:pPr>
            <a:r>
              <a:rPr lang="en-US" dirty="0" err="1"/>
              <a:t>AngbandOS</a:t>
            </a:r>
            <a:r>
              <a:rPr lang="en-US" dirty="0"/>
              <a:t> uses configuration objects that represent how the game will be played.  Configuration files always represent singletons.  </a:t>
            </a:r>
            <a:r>
              <a:rPr lang="en-US" dirty="0" err="1"/>
              <a:t>AngbandOS</a:t>
            </a:r>
            <a:r>
              <a:rPr lang="en-US" dirty="0"/>
              <a:t> stores all singletons in an object called </a:t>
            </a:r>
            <a:r>
              <a:rPr lang="en-US" dirty="0" err="1"/>
              <a:t>SingletonRepository</a:t>
            </a:r>
            <a:r>
              <a:rPr lang="en-US" dirty="0"/>
              <a:t>.  The </a:t>
            </a:r>
            <a:r>
              <a:rPr lang="en-US" dirty="0" err="1"/>
              <a:t>SingletonRepository</a:t>
            </a:r>
            <a:r>
              <a:rPr lang="en-US" dirty="0"/>
              <a:t> is responsible for storing and supporting all of the singletons.  Singleton support consists of loading and binding each and every singleton.</a:t>
            </a:r>
          </a:p>
        </p:txBody>
      </p:sp>
    </p:spTree>
    <p:extLst>
      <p:ext uri="{BB962C8B-B14F-4D97-AF65-F5344CB8AC3E}">
        <p14:creationId xmlns:p14="http://schemas.microsoft.com/office/powerpoint/2010/main" val="1786906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5B537-F7E2-16DC-19E4-287533C512F5}"/>
              </a:ext>
            </a:extLst>
          </p:cNvPr>
          <p:cNvSpPr>
            <a:spLocks noGrp="1"/>
          </p:cNvSpPr>
          <p:nvPr>
            <p:ph type="title"/>
          </p:nvPr>
        </p:nvSpPr>
        <p:spPr/>
        <p:txBody>
          <a:bodyPr/>
          <a:lstStyle/>
          <a:p>
            <a:r>
              <a:rPr lang="en-US" dirty="0"/>
              <a:t>Singletons Load and Bind Description</a:t>
            </a:r>
          </a:p>
        </p:txBody>
      </p:sp>
      <p:sp>
        <p:nvSpPr>
          <p:cNvPr id="3" name="Content Placeholder 2">
            <a:extLst>
              <a:ext uri="{FF2B5EF4-FFF2-40B4-BE49-F238E27FC236}">
                <a16:creationId xmlns:a16="http://schemas.microsoft.com/office/drawing/2014/main" id="{432F7811-92F1-52A2-5A95-28A4F294D5D5}"/>
              </a:ext>
            </a:extLst>
          </p:cNvPr>
          <p:cNvSpPr>
            <a:spLocks noGrp="1"/>
          </p:cNvSpPr>
          <p:nvPr>
            <p:ph idx="1"/>
          </p:nvPr>
        </p:nvSpPr>
        <p:spPr/>
        <p:txBody>
          <a:bodyPr/>
          <a:lstStyle/>
          <a:p>
            <a:pPr marL="0" indent="0">
              <a:buNone/>
            </a:pPr>
            <a:r>
              <a:rPr lang="en-US" dirty="0" err="1"/>
              <a:t>AngbandOS</a:t>
            </a:r>
            <a:r>
              <a:rPr lang="en-US" dirty="0"/>
              <a:t> tries to minimize object lookup during game-time.  This is to maximize performance.  It also helps to ensure there are no run-time errors.  It expects configuration objects that reference other configuration objects to resolve the binding during the bind phase.</a:t>
            </a:r>
          </a:p>
          <a:p>
            <a:pPr marL="0" indent="0">
              <a:buNone/>
            </a:pPr>
            <a:endParaRPr lang="en-US" dirty="0"/>
          </a:p>
          <a:p>
            <a:pPr marL="0" indent="0">
              <a:buNone/>
            </a:pPr>
            <a:r>
              <a:rPr lang="en-US" dirty="0" err="1"/>
              <a:t>AngbandOS</a:t>
            </a:r>
            <a:r>
              <a:rPr lang="en-US" dirty="0"/>
              <a:t> performs a 2-phase, load and bind lifecycle algorithm for this process.</a:t>
            </a:r>
          </a:p>
        </p:txBody>
      </p:sp>
    </p:spTree>
    <p:extLst>
      <p:ext uri="{BB962C8B-B14F-4D97-AF65-F5344CB8AC3E}">
        <p14:creationId xmlns:p14="http://schemas.microsoft.com/office/powerpoint/2010/main" val="3219467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0CFB1-651D-D3CD-FA3A-664681693D0A}"/>
              </a:ext>
            </a:extLst>
          </p:cNvPr>
          <p:cNvSpPr>
            <a:spLocks noGrp="1"/>
          </p:cNvSpPr>
          <p:nvPr>
            <p:ph type="title"/>
          </p:nvPr>
        </p:nvSpPr>
        <p:spPr/>
        <p:txBody>
          <a:bodyPr/>
          <a:lstStyle/>
          <a:p>
            <a:r>
              <a:rPr lang="en-US" dirty="0"/>
              <a:t>Singletons Load and Bind Algorithm</a:t>
            </a:r>
          </a:p>
        </p:txBody>
      </p:sp>
      <p:sp>
        <p:nvSpPr>
          <p:cNvPr id="3" name="Content Placeholder 2">
            <a:extLst>
              <a:ext uri="{FF2B5EF4-FFF2-40B4-BE49-F238E27FC236}">
                <a16:creationId xmlns:a16="http://schemas.microsoft.com/office/drawing/2014/main" id="{09DDC179-0802-67C4-4878-E538663AEAA7}"/>
              </a:ext>
            </a:extLst>
          </p:cNvPr>
          <p:cNvSpPr>
            <a:spLocks noGrp="1"/>
          </p:cNvSpPr>
          <p:nvPr>
            <p:ph idx="1"/>
          </p:nvPr>
        </p:nvSpPr>
        <p:spPr/>
        <p:txBody>
          <a:bodyPr>
            <a:normAutofit fontScale="77500" lnSpcReduction="20000"/>
          </a:bodyPr>
          <a:lstStyle/>
          <a:p>
            <a:pPr marL="0" indent="0">
              <a:buNone/>
            </a:pPr>
            <a:r>
              <a:rPr lang="en-US" dirty="0" err="1"/>
              <a:t>AngbandOS</a:t>
            </a:r>
            <a:r>
              <a:rPr lang="en-US" dirty="0"/>
              <a:t> uses two phases to perform the loading and binding of singletons.  This two-phase approach allows singletons to binding to other singletons without the risk of run-time errors attempting to bind to a singleton that wasn't loaded.</a:t>
            </a:r>
          </a:p>
          <a:p>
            <a:pPr marL="0" indent="0">
              <a:buNone/>
            </a:pPr>
            <a:r>
              <a:rPr lang="en-US" dirty="0"/>
              <a:t>The load phase is responsible for gathering all of the singleton objects and tracking the capabilities of each singleton object.  Manifests (implemented using C# dictionaries) are used to track each singleton against each capability (C# interface and class).</a:t>
            </a:r>
          </a:p>
          <a:p>
            <a:pPr marL="0" indent="0">
              <a:buNone/>
            </a:pPr>
            <a:r>
              <a:rPr lang="en-US" dirty="0"/>
              <a:t>Once all singletons are loaded, no additional singletons will be introduced and the </a:t>
            </a:r>
            <a:r>
              <a:rPr lang="en-US" dirty="0" err="1"/>
              <a:t>SingletonRepository</a:t>
            </a:r>
            <a:r>
              <a:rPr lang="en-US" dirty="0"/>
              <a:t> will allow each and every singleton to bind once and only once.</a:t>
            </a:r>
          </a:p>
          <a:p>
            <a:pPr marL="0" indent="0">
              <a:buNone/>
            </a:pPr>
            <a:r>
              <a:rPr lang="en-US" dirty="0"/>
              <a:t>During the binding for each singleton, the singleton can request the reference for another singleton from the </a:t>
            </a:r>
            <a:r>
              <a:rPr lang="en-US" dirty="0" err="1"/>
              <a:t>SingletonRepository</a:t>
            </a:r>
            <a:r>
              <a:rPr lang="en-US" dirty="0"/>
              <a:t> through the Get method.  To support this binding, singletons only have the names of the other singletons they need to bind to, not actual references.  The </a:t>
            </a:r>
            <a:r>
              <a:rPr lang="en-US" dirty="0" err="1"/>
              <a:t>SingletonRepository</a:t>
            </a:r>
            <a:r>
              <a:rPr lang="en-US" dirty="0"/>
              <a:t> Get method is used to convert the name into an actual reference.</a:t>
            </a:r>
          </a:p>
        </p:txBody>
      </p:sp>
    </p:spTree>
    <p:extLst>
      <p:ext uri="{BB962C8B-B14F-4D97-AF65-F5344CB8AC3E}">
        <p14:creationId xmlns:p14="http://schemas.microsoft.com/office/powerpoint/2010/main" val="951919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671BA-BAB5-0683-BF5B-E1289F686DDB}"/>
              </a:ext>
            </a:extLst>
          </p:cNvPr>
          <p:cNvSpPr>
            <a:spLocks noGrp="1"/>
          </p:cNvSpPr>
          <p:nvPr>
            <p:ph type="title"/>
          </p:nvPr>
        </p:nvSpPr>
        <p:spPr/>
        <p:txBody>
          <a:bodyPr/>
          <a:lstStyle/>
          <a:p>
            <a:r>
              <a:rPr lang="en-US" dirty="0"/>
              <a:t>Singletons Load Phase</a:t>
            </a:r>
          </a:p>
        </p:txBody>
      </p:sp>
      <p:sp>
        <p:nvSpPr>
          <p:cNvPr id="3" name="Content Placeholder 2">
            <a:extLst>
              <a:ext uri="{FF2B5EF4-FFF2-40B4-BE49-F238E27FC236}">
                <a16:creationId xmlns:a16="http://schemas.microsoft.com/office/drawing/2014/main" id="{2082E75E-2534-FDD0-5D6B-DBF23ACE71E6}"/>
              </a:ext>
            </a:extLst>
          </p:cNvPr>
          <p:cNvSpPr>
            <a:spLocks noGrp="1"/>
          </p:cNvSpPr>
          <p:nvPr>
            <p:ph idx="1"/>
          </p:nvPr>
        </p:nvSpPr>
        <p:spPr/>
        <p:txBody>
          <a:bodyPr/>
          <a:lstStyle/>
          <a:p>
            <a:pPr marL="514350" indent="-514350">
              <a:buFont typeface="+mj-lt"/>
              <a:buAutoNum type="arabicPeriod"/>
            </a:pPr>
            <a:r>
              <a:rPr lang="en-US" dirty="0"/>
              <a:t>The Load process starts by registering manifests for the interfaces and classes that singletons can request for binding.  This is done through the use of the </a:t>
            </a:r>
            <a:r>
              <a:rPr lang="en-US" dirty="0" err="1"/>
              <a:t>RegisterRepository</a:t>
            </a:r>
            <a:r>
              <a:rPr lang="en-US" dirty="0"/>
              <a:t> method.</a:t>
            </a:r>
          </a:p>
          <a:p>
            <a:pPr marL="514350" indent="-514350">
              <a:buFont typeface="+mj-lt"/>
              <a:buAutoNum type="arabicPeriod"/>
            </a:pPr>
            <a:r>
              <a:rPr lang="en-US" dirty="0"/>
              <a:t>Singleton objects are loaded from game packs and generics.  This is done through the use of the </a:t>
            </a:r>
            <a:r>
              <a:rPr lang="en-US" dirty="0" err="1"/>
              <a:t>LoadFromConfiguration</a:t>
            </a:r>
            <a:r>
              <a:rPr lang="en-US" dirty="0"/>
              <a:t> and </a:t>
            </a:r>
            <a:r>
              <a:rPr lang="en-US" dirty="0" err="1"/>
              <a:t>LoadAllAssemblyTypes</a:t>
            </a:r>
            <a:r>
              <a:rPr lang="en-US" dirty="0"/>
              <a:t> methods for Generics and </a:t>
            </a:r>
            <a:r>
              <a:rPr lang="en-US" dirty="0" err="1"/>
              <a:t>GamePacks</a:t>
            </a:r>
            <a:r>
              <a:rPr lang="en-US" dirty="0"/>
              <a:t> respectively).</a:t>
            </a:r>
          </a:p>
          <a:p>
            <a:pPr marL="0" indent="0">
              <a:buNone/>
            </a:pPr>
            <a:endParaRPr lang="en-US" dirty="0"/>
          </a:p>
        </p:txBody>
      </p:sp>
    </p:spTree>
    <p:extLst>
      <p:ext uri="{BB962C8B-B14F-4D97-AF65-F5344CB8AC3E}">
        <p14:creationId xmlns:p14="http://schemas.microsoft.com/office/powerpoint/2010/main" val="1949865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0EE1A-B478-ADF1-64E7-9A868D9E985F}"/>
              </a:ext>
            </a:extLst>
          </p:cNvPr>
          <p:cNvSpPr>
            <a:spLocks noGrp="1"/>
          </p:cNvSpPr>
          <p:nvPr>
            <p:ph type="title"/>
          </p:nvPr>
        </p:nvSpPr>
        <p:spPr/>
        <p:txBody>
          <a:bodyPr/>
          <a:lstStyle/>
          <a:p>
            <a:r>
              <a:rPr lang="en-US" dirty="0"/>
              <a:t>Singletons Bind Phase</a:t>
            </a:r>
          </a:p>
        </p:txBody>
      </p:sp>
      <p:sp>
        <p:nvSpPr>
          <p:cNvPr id="3" name="Content Placeholder 2">
            <a:extLst>
              <a:ext uri="{FF2B5EF4-FFF2-40B4-BE49-F238E27FC236}">
                <a16:creationId xmlns:a16="http://schemas.microsoft.com/office/drawing/2014/main" id="{FAC01961-8249-CC95-2641-99878D8F3FDE}"/>
              </a:ext>
            </a:extLst>
          </p:cNvPr>
          <p:cNvSpPr>
            <a:spLocks noGrp="1"/>
          </p:cNvSpPr>
          <p:nvPr>
            <p:ph idx="1"/>
          </p:nvPr>
        </p:nvSpPr>
        <p:spPr/>
        <p:txBody>
          <a:bodyPr/>
          <a:lstStyle/>
          <a:p>
            <a:pPr marL="0" indent="0">
              <a:buNone/>
            </a:pPr>
            <a:r>
              <a:rPr lang="en-US" dirty="0"/>
              <a:t>The bind phase is where the </a:t>
            </a:r>
            <a:r>
              <a:rPr lang="en-US" dirty="0" err="1"/>
              <a:t>SingletonRepository</a:t>
            </a:r>
            <a:r>
              <a:rPr lang="en-US" dirty="0"/>
              <a:t> calls the Bind method for each and every singleton.  Each API object is responsible for calling the </a:t>
            </a:r>
            <a:r>
              <a:rPr lang="en-US" dirty="0" err="1"/>
              <a:t>SingletonRepostory</a:t>
            </a:r>
            <a:r>
              <a:rPr lang="en-US" dirty="0"/>
              <a:t> Get method to convert a singleton key into a reference and store the reference in a "private set" property </a:t>
            </a:r>
            <a:r>
              <a:rPr lang="en-US"/>
              <a:t>for in-game use</a:t>
            </a:r>
            <a:r>
              <a:rPr lang="en-US" dirty="0"/>
              <a:t>.</a:t>
            </a:r>
          </a:p>
        </p:txBody>
      </p:sp>
    </p:spTree>
    <p:extLst>
      <p:ext uri="{BB962C8B-B14F-4D97-AF65-F5344CB8AC3E}">
        <p14:creationId xmlns:p14="http://schemas.microsoft.com/office/powerpoint/2010/main" val="15545712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1282</TotalTime>
  <Words>2505</Words>
  <Application>Microsoft Office PowerPoint</Application>
  <PresentationFormat>Widescreen</PresentationFormat>
  <Paragraphs>219</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Aptos</vt:lpstr>
      <vt:lpstr>Aptos Display</vt:lpstr>
      <vt:lpstr>Arial</vt:lpstr>
      <vt:lpstr>Cascadia Mono</vt:lpstr>
      <vt:lpstr>Courier New</vt:lpstr>
      <vt:lpstr>Office Theme</vt:lpstr>
      <vt:lpstr>PowerPoint Presentation</vt:lpstr>
      <vt:lpstr>Core Framework</vt:lpstr>
      <vt:lpstr>Declarative Configuration</vt:lpstr>
      <vt:lpstr>Game Packs vs Generics</vt:lpstr>
      <vt:lpstr>Configuration Objects</vt:lpstr>
      <vt:lpstr>Singletons Load and Bind Description</vt:lpstr>
      <vt:lpstr>Singletons Load and Bind Algorithm</vt:lpstr>
      <vt:lpstr>Singletons Load Phase</vt:lpstr>
      <vt:lpstr>Singletons Bind Phase</vt:lpstr>
      <vt:lpstr>Object Property Design and Binding</vt:lpstr>
      <vt:lpstr>Core API Class Diagram</vt:lpstr>
      <vt:lpstr>API Objects</vt:lpstr>
      <vt:lpstr>API Object Example</vt:lpstr>
      <vt:lpstr>Light-Weight Supported Data Types</vt:lpstr>
      <vt:lpstr>Generic Objects</vt:lpstr>
      <vt:lpstr>Generic Object Example</vt:lpstr>
      <vt:lpstr>API Object Serialization</vt:lpstr>
      <vt:lpstr>Game Pack Objects</vt:lpstr>
      <vt:lpstr>Game Pack Object Example</vt:lpstr>
      <vt:lpstr>Binding Implementation</vt:lpstr>
      <vt:lpstr>Binding Naming Convention</vt:lpstr>
      <vt:lpstr>Binding Implementation Example</vt:lpstr>
      <vt:lpstr>Singleton Collection Interface Binding</vt:lpstr>
      <vt:lpstr>Action Hooks</vt:lpstr>
      <vt:lpstr>Keystroke Driver</vt:lpstr>
      <vt:lpstr>Item Characteristics</vt:lpstr>
      <vt:lpstr>Tuple XML Commenting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Marc Johnston</dc:creator>
  <cp:lastModifiedBy>Marc Johnston</cp:lastModifiedBy>
  <cp:revision>22</cp:revision>
  <dcterms:created xsi:type="dcterms:W3CDTF">2024-11-13T17:40:27Z</dcterms:created>
  <dcterms:modified xsi:type="dcterms:W3CDTF">2024-12-30T15:10:28Z</dcterms:modified>
</cp:coreProperties>
</file>