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95" r:id="rId7"/>
    <p:sldId id="392" r:id="rId8"/>
    <p:sldId id="393" r:id="rId9"/>
    <p:sldId id="394" r:id="rId10"/>
    <p:sldId id="396" r:id="rId11"/>
    <p:sldId id="397" r:id="rId12"/>
    <p:sldId id="398" r:id="rId13"/>
    <p:sldId id="321" r:id="rId14"/>
    <p:sldId id="391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4AB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03/05/2022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03/05/2022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03/05/2022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03/05/2022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246" y="618634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Prof. Nicola Fanizzi</a:t>
            </a:r>
          </a:p>
        </p:txBody>
      </p:sp>
      <p:pic>
        <p:nvPicPr>
          <p:cNvPr id="5" name="Picture 2" descr="Risultato immagini per uniba logo">
            <a:extLst>
              <a:ext uri="{FF2B5EF4-FFF2-40B4-BE49-F238E27FC236}">
                <a16:creationId xmlns:a16="http://schemas.microsoft.com/office/drawing/2014/main" id="{AE361EA2-0AAA-49B8-92B0-13B1E799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24A32D47-D9CD-C22F-97D1-746CA0645884}"/>
              </a:ext>
            </a:extLst>
          </p:cNvPr>
          <p:cNvSpPr txBox="1">
            <a:spLocks/>
          </p:cNvSpPr>
          <p:nvPr/>
        </p:nvSpPr>
        <p:spPr>
          <a:xfrm>
            <a:off x="339356" y="5784187"/>
            <a:ext cx="6605867" cy="434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Caso di studio – Ingegneria della conoscenza A.A. 20/21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C6FEDF-5B1B-3D57-D14F-1BC7B622827A}"/>
              </a:ext>
            </a:extLst>
          </p:cNvPr>
          <p:cNvSpPr txBox="1"/>
          <p:nvPr/>
        </p:nvSpPr>
        <p:spPr>
          <a:xfrm>
            <a:off x="7728358" y="5817008"/>
            <a:ext cx="2782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Fusillo Marco – [698872]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C1C3E3-6700-8C95-BAD1-98C407017B0B}"/>
              </a:ext>
            </a:extLst>
          </p:cNvPr>
          <p:cNvSpPr txBox="1"/>
          <p:nvPr/>
        </p:nvSpPr>
        <p:spPr>
          <a:xfrm>
            <a:off x="2374086" y="2494387"/>
            <a:ext cx="7844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Calcolo delle inferenze su una Kb Malattie mediante programmazione Logica ProbLog e confronto con un modello Bayesiano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14" y="4508500"/>
            <a:ext cx="4500562" cy="1562959"/>
          </a:xfrm>
        </p:spPr>
        <p:txBody>
          <a:bodyPr rtlCol="0"/>
          <a:lstStyle/>
          <a:p>
            <a:pPr algn="ctr" rtl="0"/>
            <a:r>
              <a:rPr lang="it-IT" dirty="0"/>
              <a:t>Riepilogo </a:t>
            </a:r>
            <a:br>
              <a:rPr lang="it-IT" dirty="0"/>
            </a:br>
            <a:r>
              <a:rPr lang="it-IT" dirty="0"/>
              <a:t>Caso di Studio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464" y="4281997"/>
            <a:ext cx="6221412" cy="215260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Sono stati proposti due approcci probabilistici per l’implementazione di un sistema diagnostico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MedicoOnline</a:t>
            </a:r>
            <a:r>
              <a:rPr lang="it-IT" sz="18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Il primo 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è basato su programmazione logica problog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secondo sulle reti bayesiane</a:t>
            </a:r>
          </a:p>
          <a:p>
            <a:pPr rtl="0"/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N.B. 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Bisogna di includere nello sviluppo esperti del dominio, i quali saranno in grado di inserire con certezza la probabilità di avere una determinata malattia con determinati sintomi.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15" name="Picture 2" descr="Risultato immagini per uniba logo">
            <a:extLst>
              <a:ext uri="{FF2B5EF4-FFF2-40B4-BE49-F238E27FC236}">
                <a16:creationId xmlns:a16="http://schemas.microsoft.com/office/drawing/2014/main" id="{2984F688-019E-E32C-382D-BDA43801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900" y="2808215"/>
            <a:ext cx="6376754" cy="807440"/>
          </a:xfrm>
        </p:spPr>
        <p:txBody>
          <a:bodyPr rtlCol="0"/>
          <a:lstStyle/>
          <a:p>
            <a:pPr algn="ctr" rtl="0"/>
            <a:r>
              <a:rPr lang="it-IT" dirty="0"/>
              <a:t>Grazie per l’attenzione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59" y="355693"/>
            <a:ext cx="3804156" cy="2155232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1444" y="4236440"/>
            <a:ext cx="3658868" cy="2072920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11</a:t>
            </a:fld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9BD774-CB40-C439-8B40-E468700B2EB3}"/>
              </a:ext>
            </a:extLst>
          </p:cNvPr>
          <p:cNvGrpSpPr/>
          <p:nvPr/>
        </p:nvGrpSpPr>
        <p:grpSpPr>
          <a:xfrm>
            <a:off x="9482356" y="-20458"/>
            <a:ext cx="2709644" cy="1714500"/>
            <a:chOff x="9482356" y="-20458"/>
            <a:chExt cx="2709644" cy="1714500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9467F642-5F0C-5296-8ACA-85487EFC4550}"/>
                </a:ext>
              </a:extLst>
            </p:cNvPr>
            <p:cNvSpPr/>
            <p:nvPr/>
          </p:nvSpPr>
          <p:spPr>
            <a:xfrm>
              <a:off x="9482356" y="18866"/>
              <a:ext cx="2709644" cy="16358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2" name="Picture 2" descr="Risultato immagini per uniba logo">
              <a:extLst>
                <a:ext uri="{FF2B5EF4-FFF2-40B4-BE49-F238E27FC236}">
                  <a16:creationId xmlns:a16="http://schemas.microsoft.com/office/drawing/2014/main" id="{508324BC-7FC0-244B-BEFE-E943546A2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8863" y="-20458"/>
              <a:ext cx="2143125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it-IT" dirty="0"/>
              <a:t>Obiettivi: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7742905" cy="3415519"/>
          </a:xfrm>
        </p:spPr>
        <p:txBody>
          <a:bodyPr rtlCol="0"/>
          <a:lstStyle/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it-IT" sz="2400" dirty="0"/>
              <a:t>Effettuare inferenza su una kb malattie al fine di determinare con che probabilità si soffre di un determinata malattia conoscendo i sintomi 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it-IT" sz="2400" dirty="0"/>
              <a:t>Creazione di una kb ove sono presenti una lista di malattie ognuna con i propri sintomi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it-IT" sz="2400" dirty="0"/>
              <a:t>Creazione della rete bayesiana per il confronto del medesimo problema </a:t>
            </a:r>
          </a:p>
          <a:p>
            <a:pPr rtl="0"/>
            <a:r>
              <a:rPr lang="it-IT" sz="2400" dirty="0"/>
              <a:t>  </a:t>
            </a:r>
          </a:p>
        </p:txBody>
      </p:sp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2546" y="131088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16" name="Picture 2" descr="Risultato immagini per uniba logo">
            <a:extLst>
              <a:ext uri="{FF2B5EF4-FFF2-40B4-BE49-F238E27FC236}">
                <a16:creationId xmlns:a16="http://schemas.microsoft.com/office/drawing/2014/main" id="{ACD31C57-B448-AB01-E67C-F13ABC825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1B2F6-F436-13B0-F20B-42ACDF01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6010"/>
            <a:ext cx="10447103" cy="718330"/>
          </a:xfrm>
        </p:spPr>
        <p:txBody>
          <a:bodyPr/>
          <a:lstStyle/>
          <a:p>
            <a:r>
              <a:rPr lang="it-IT" dirty="0"/>
              <a:t>Come è stata costruita la kb?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31F984-8194-D84A-48A3-223EAB96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99EAB3-48B3-BABA-695D-0B28532F4317}"/>
              </a:ext>
            </a:extLst>
          </p:cNvPr>
          <p:cNvSpPr txBox="1"/>
          <p:nvPr/>
        </p:nvSpPr>
        <p:spPr>
          <a:xfrm>
            <a:off x="564845" y="1613572"/>
            <a:ext cx="11090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Kb malattie è stata pensata nel seguente modo: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malattia è rappresentata nella seguente forma </a:t>
            </a:r>
          </a:p>
          <a:p>
            <a:r>
              <a:rPr lang="it-IT" dirty="0"/>
              <a:t>	</a:t>
            </a:r>
            <a:r>
              <a:rPr lang="it-IT" dirty="0" err="1"/>
              <a:t>nomeMalattie</a:t>
            </a:r>
            <a:r>
              <a:rPr lang="it-IT" dirty="0"/>
              <a:t> :- </a:t>
            </a:r>
            <a:r>
              <a:rPr lang="it-IT" dirty="0" err="1"/>
              <a:t>listaSintomi</a:t>
            </a:r>
            <a:endParaRPr lang="it-IT" dirty="0"/>
          </a:p>
          <a:p>
            <a:r>
              <a:rPr lang="it-IT" dirty="0"/>
              <a:t>    ove la </a:t>
            </a:r>
            <a:r>
              <a:rPr lang="it-IT" dirty="0" err="1"/>
              <a:t>listaSintomi</a:t>
            </a:r>
            <a:r>
              <a:rPr lang="it-IT" dirty="0"/>
              <a:t> non è altro che una </a:t>
            </a:r>
            <a:r>
              <a:rPr lang="it-IT" dirty="0" err="1"/>
              <a:t>congiuzione</a:t>
            </a:r>
            <a:r>
              <a:rPr lang="it-IT" dirty="0"/>
              <a:t> di atomi probabilistici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Ad ogni sintomo è attribuita una probabilità che cambia in base alla stagione corrente consideriamo </a:t>
            </a:r>
          </a:p>
          <a:p>
            <a:r>
              <a:rPr lang="it-IT" dirty="0"/>
              <a:t>     	fotofobia:- </a:t>
            </a:r>
            <a:r>
              <a:rPr lang="it-IT" dirty="0" err="1"/>
              <a:t>evidence</a:t>
            </a:r>
            <a:r>
              <a:rPr lang="it-IT" dirty="0"/>
              <a:t>(</a:t>
            </a:r>
            <a:r>
              <a:rPr lang="it-IT" dirty="0" err="1"/>
              <a:t>stag</a:t>
            </a:r>
            <a:r>
              <a:rPr lang="it-IT" dirty="0"/>
              <a:t>(ST), </a:t>
            </a:r>
            <a:r>
              <a:rPr lang="it-IT" dirty="0" err="1"/>
              <a:t>true</a:t>
            </a:r>
            <a:r>
              <a:rPr lang="it-IT" dirty="0"/>
              <a:t>), </a:t>
            </a:r>
          </a:p>
          <a:p>
            <a:r>
              <a:rPr lang="it-IT" dirty="0"/>
              <a:t>		    ( ST = inverno, fotofobia(0.5);</a:t>
            </a:r>
          </a:p>
          <a:p>
            <a:r>
              <a:rPr lang="it-IT" dirty="0"/>
              <a:t>                                   ST=autunno, fotofobia(0.5); </a:t>
            </a:r>
          </a:p>
          <a:p>
            <a:r>
              <a:rPr lang="it-IT" dirty="0"/>
              <a:t>                                   ST=inverno, fotofobia(0.5); </a:t>
            </a:r>
          </a:p>
          <a:p>
            <a:r>
              <a:rPr lang="it-IT" dirty="0"/>
              <a:t>                                   ST=primavera, fotofobia(0.5)</a:t>
            </a:r>
          </a:p>
          <a:p>
            <a:r>
              <a:rPr lang="it-IT" dirty="0"/>
              <a:t>                                 ).</a:t>
            </a:r>
          </a:p>
        </p:txBody>
      </p:sp>
      <p:pic>
        <p:nvPicPr>
          <p:cNvPr id="11" name="Picture 2" descr="Risultato immagini per uniba logo">
            <a:extLst>
              <a:ext uri="{FF2B5EF4-FFF2-40B4-BE49-F238E27FC236}">
                <a16:creationId xmlns:a16="http://schemas.microsoft.com/office/drawing/2014/main" id="{E40CBAE5-9D25-7DA2-1E8D-8BF260F5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3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5175"/>
            <a:ext cx="5705557" cy="750414"/>
          </a:xfrm>
        </p:spPr>
        <p:txBody>
          <a:bodyPr rtlCol="0"/>
          <a:lstStyle/>
          <a:p>
            <a:pPr rtl="0"/>
            <a:r>
              <a:rPr lang="it-IT" dirty="0"/>
              <a:t>Interfaccia problog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7742905" cy="3415519"/>
          </a:xfrm>
        </p:spPr>
        <p:txBody>
          <a:bodyPr rtlCol="0"/>
          <a:lstStyle/>
          <a:p>
            <a:pPr rtl="0"/>
            <a:r>
              <a:rPr lang="it-IT" sz="2400" dirty="0"/>
              <a:t>  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8952FB-C2C5-4F3B-1666-DFE88C46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85" y="1929976"/>
            <a:ext cx="9847815" cy="218063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16A685-F089-9254-BAFF-CAD64AFE187A}"/>
              </a:ext>
            </a:extLst>
          </p:cNvPr>
          <p:cNvSpPr txBox="1"/>
          <p:nvPr/>
        </p:nvSpPr>
        <p:spPr>
          <a:xfrm>
            <a:off x="369116" y="4420998"/>
            <a:ext cx="9957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possibile interrogare la knowledge base malattie, seguendo questi semplici comandi, ogni comando, non fa altro che richiamare un metodo che permette di estrapolare dalla kb informazioni rilevanti. Nell’immagine proposta è possibile effettuare query mediante i comandi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Lista_malattie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Sintomi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Lista_sintomi </a:t>
            </a:r>
          </a:p>
        </p:txBody>
      </p:sp>
      <p:pic>
        <p:nvPicPr>
          <p:cNvPr id="18" name="Picture 2" descr="Risultato immagini per uniba logo">
            <a:extLst>
              <a:ext uri="{FF2B5EF4-FFF2-40B4-BE49-F238E27FC236}">
                <a16:creationId xmlns:a16="http://schemas.microsoft.com/office/drawing/2014/main" id="{31419D85-11B9-B155-6F0D-41062B76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2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16" y="1067129"/>
            <a:ext cx="11529284" cy="750414"/>
          </a:xfrm>
        </p:spPr>
        <p:txBody>
          <a:bodyPr rtlCol="0"/>
          <a:lstStyle/>
          <a:p>
            <a:pPr rtl="0"/>
            <a:r>
              <a:rPr lang="it-IT" dirty="0"/>
              <a:t>Interfaccia problog: </a:t>
            </a:r>
            <a:br>
              <a:rPr lang="it-IT" dirty="0"/>
            </a:br>
            <a:r>
              <a:rPr lang="it-IT" dirty="0"/>
              <a:t>Esempio 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7742905" cy="3415519"/>
          </a:xfrm>
        </p:spPr>
        <p:txBody>
          <a:bodyPr rtlCol="0"/>
          <a:lstStyle/>
          <a:p>
            <a:pPr rtl="0"/>
            <a:r>
              <a:rPr lang="it-IT" sz="2400" dirty="0"/>
              <a:t>  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16A685-F089-9254-BAFF-CAD64AFE187A}"/>
              </a:ext>
            </a:extLst>
          </p:cNvPr>
          <p:cNvSpPr txBox="1"/>
          <p:nvPr/>
        </p:nvSpPr>
        <p:spPr>
          <a:xfrm>
            <a:off x="550863" y="4996832"/>
            <a:ext cx="995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questo esempio, è possibile notare la lista dei sintomi presenti per ogni malattia nella kb. </a:t>
            </a:r>
          </a:p>
          <a:p>
            <a:r>
              <a:rPr lang="it-IT" dirty="0"/>
              <a:t>Inoltre, fornendo le evidenze dei sintomi, la kb è in grado di calcolare con quale probabilità si è affetti da una determinata malattia. Come scelta progettuale si è pensato di mostrare solamente la probabilità più alta , certamente, essendo in contesti di incertezza era possibile fornire anche il secondo risultato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6E691A-7906-0ECD-348A-347DFC65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79" y="2082504"/>
            <a:ext cx="6039693" cy="2581635"/>
          </a:xfrm>
          <a:prstGeom prst="rect">
            <a:avLst/>
          </a:prstGeom>
        </p:spPr>
      </p:pic>
      <p:pic>
        <p:nvPicPr>
          <p:cNvPr id="9" name="Picture 2" descr="Risultato immagini per uniba logo">
            <a:extLst>
              <a:ext uri="{FF2B5EF4-FFF2-40B4-BE49-F238E27FC236}">
                <a16:creationId xmlns:a16="http://schemas.microsoft.com/office/drawing/2014/main" id="{4FF3BC46-B05C-EEEE-0828-DD4FC964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6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58" y="1024739"/>
            <a:ext cx="11529284" cy="750414"/>
          </a:xfrm>
        </p:spPr>
        <p:txBody>
          <a:bodyPr rtlCol="0"/>
          <a:lstStyle/>
          <a:p>
            <a:pPr rtl="0"/>
            <a:r>
              <a:rPr lang="it-IT" dirty="0"/>
              <a:t>Rete bayesiana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7742905" cy="3415519"/>
          </a:xfrm>
        </p:spPr>
        <p:txBody>
          <a:bodyPr rtlCol="0"/>
          <a:lstStyle/>
          <a:p>
            <a:pPr rtl="0"/>
            <a:r>
              <a:rPr lang="it-IT" sz="2400" dirty="0"/>
              <a:t>  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BB62CA-B846-2240-2FD4-5E5136647A1F}"/>
              </a:ext>
            </a:extLst>
          </p:cNvPr>
          <p:cNvSpPr txBox="1"/>
          <p:nvPr/>
        </p:nvSpPr>
        <p:spPr>
          <a:xfrm>
            <a:off x="918587" y="2491530"/>
            <a:ext cx="10792444" cy="208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avendo a disposizione un dataset che potesse garantire l’attendibilità dei dati, </a:t>
            </a:r>
          </a:p>
          <a:p>
            <a:r>
              <a:rPr lang="it-IT" dirty="0"/>
              <a:t>la rete bayesiana è stata costruita manualmente seguendo le seguenti regole:</a:t>
            </a:r>
          </a:p>
          <a:p>
            <a:endParaRPr lang="it-IT" dirty="0"/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sceglie un ordinamento delle variabili X</a:t>
            </a:r>
            <a:r>
              <a:rPr lang="it-IT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t-IT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scelgono le variabili genitori ossia quelle variabili che influenzano altre variabili del problema, basandosi su relazioni intuitive e sull’ordinamento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Costruzione delle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cpt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Conditional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Probability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C83E9E-32FF-F076-1652-44B7D1B09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444" y="410991"/>
            <a:ext cx="2999198" cy="15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58" y="196900"/>
            <a:ext cx="11529284" cy="750414"/>
          </a:xfrm>
        </p:spPr>
        <p:txBody>
          <a:bodyPr rtlCol="0"/>
          <a:lstStyle/>
          <a:p>
            <a:pPr rtl="0"/>
            <a:r>
              <a:rPr lang="it-IT" dirty="0"/>
              <a:t>Rete bayesiana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EF4C41-80D4-7900-AA95-AA2EEFF6D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94" y="2309203"/>
            <a:ext cx="6516293" cy="3867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751FBF-0CBA-3BDB-8962-D4990481B76F}"/>
              </a:ext>
            </a:extLst>
          </p:cNvPr>
          <p:cNvSpPr txBox="1"/>
          <p:nvPr/>
        </p:nvSpPr>
        <p:spPr>
          <a:xfrm>
            <a:off x="331358" y="2661541"/>
            <a:ext cx="3754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ragionamento attuato è il seguente:</a:t>
            </a:r>
          </a:p>
          <a:p>
            <a:r>
              <a:rPr lang="it-IT" dirty="0"/>
              <a:t>Ogni sintomo è influenzato dalla stagione e ogni malattia dipende dai propri sintomi pertanto è stata definita le probabilità condizionali :</a:t>
            </a:r>
          </a:p>
          <a:p>
            <a:r>
              <a:rPr lang="it-IT" b="1" i="1" dirty="0"/>
              <a:t>P(sintomo|Stagione),</a:t>
            </a:r>
          </a:p>
          <a:p>
            <a:r>
              <a:rPr lang="it-IT" b="1" i="1" dirty="0"/>
              <a:t>P(malattia|sintomi)</a:t>
            </a:r>
          </a:p>
        </p:txBody>
      </p:sp>
      <p:pic>
        <p:nvPicPr>
          <p:cNvPr id="10" name="Picture 2" descr="Risultato immagini per uniba logo">
            <a:extLst>
              <a:ext uri="{FF2B5EF4-FFF2-40B4-BE49-F238E27FC236}">
                <a16:creationId xmlns:a16="http://schemas.microsoft.com/office/drawing/2014/main" id="{27F41E75-C0A7-6CE7-4073-81915A9B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7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41" y="908125"/>
            <a:ext cx="11529284" cy="750414"/>
          </a:xfrm>
        </p:spPr>
        <p:txBody>
          <a:bodyPr rtlCol="0"/>
          <a:lstStyle/>
          <a:p>
            <a:pPr rtl="0"/>
            <a:r>
              <a:rPr lang="it-IT" dirty="0"/>
              <a:t>Esempio di inferenza </a:t>
            </a:r>
            <a:br>
              <a:rPr lang="it-IT" dirty="0"/>
            </a:br>
            <a:r>
              <a:rPr lang="it-IT" dirty="0"/>
              <a:t>sulla rete Bayesiana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91634E-BC52-FE66-1BC6-17AA9EEB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57" y="1967342"/>
            <a:ext cx="6790444" cy="1461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F4F35-4445-C8A4-8B88-476C3643594B}"/>
              </a:ext>
            </a:extLst>
          </p:cNvPr>
          <p:cNvSpPr txBox="1"/>
          <p:nvPr/>
        </p:nvSpPr>
        <p:spPr>
          <a:xfrm>
            <a:off x="439801" y="3684188"/>
            <a:ext cx="47865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OUTPUT:</a:t>
            </a:r>
          </a:p>
          <a:p>
            <a:r>
              <a:rPr lang="it-IT" sz="1400" dirty="0"/>
              <a:t>Inferenza esatta con osservazioni</a:t>
            </a:r>
          </a:p>
          <a:p>
            <a:r>
              <a:rPr lang="it-IT" sz="1400" dirty="0"/>
              <a:t>Raffreddore sapendo di avere la tosse e la congestioneNasale</a:t>
            </a:r>
          </a:p>
          <a:p>
            <a:r>
              <a:rPr lang="it-IT" sz="1400" dirty="0"/>
              <a:t> +-----------------+-----------------------+</a:t>
            </a:r>
          </a:p>
          <a:p>
            <a:r>
              <a:rPr lang="it-IT" sz="1400" dirty="0"/>
              <a:t>| Raffreddore    |   </a:t>
            </a:r>
            <a:r>
              <a:rPr lang="it-IT" sz="1400" dirty="0" err="1"/>
              <a:t>phi</a:t>
            </a:r>
            <a:r>
              <a:rPr lang="it-IT" sz="1400" dirty="0"/>
              <a:t>(Raffreddore)  |</a:t>
            </a:r>
          </a:p>
          <a:p>
            <a:r>
              <a:rPr lang="it-IT" sz="1400" dirty="0"/>
              <a:t>+==========+=============+</a:t>
            </a:r>
          </a:p>
          <a:p>
            <a:r>
              <a:rPr lang="it-IT" sz="1400" dirty="0"/>
              <a:t>| Raffreddore(0)|             0.1640      |</a:t>
            </a:r>
          </a:p>
          <a:p>
            <a:r>
              <a:rPr lang="it-IT" sz="1400" dirty="0"/>
              <a:t>+----------------- + ----------------------+</a:t>
            </a:r>
          </a:p>
          <a:p>
            <a:r>
              <a:rPr lang="it-IT" sz="1400" dirty="0"/>
              <a:t>| Raffreddore(1)|             0.8360      |</a:t>
            </a:r>
          </a:p>
          <a:p>
            <a:r>
              <a:rPr lang="it-IT" sz="1400" dirty="0"/>
              <a:t>+------------------+ ----------------------+</a:t>
            </a:r>
          </a:p>
          <a:p>
            <a:r>
              <a:rPr lang="it-IT" sz="1400" dirty="0"/>
              <a:t>Classe maggioritaria:  {'Raffreddore': 1}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7B2AB6-F417-01BB-21CE-620753139B2E}"/>
              </a:ext>
            </a:extLst>
          </p:cNvPr>
          <p:cNvSpPr txBox="1"/>
          <p:nvPr/>
        </p:nvSpPr>
        <p:spPr>
          <a:xfrm>
            <a:off x="5543583" y="3756002"/>
            <a:ext cx="60975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OUTPUT:</a:t>
            </a:r>
          </a:p>
          <a:p>
            <a:r>
              <a:rPr lang="it-IT" sz="1400" dirty="0"/>
              <a:t>Inferenza approssimata con osservazioni</a:t>
            </a:r>
          </a:p>
          <a:p>
            <a:r>
              <a:rPr lang="it-IT" sz="1400" dirty="0"/>
              <a:t>Raffreddore sapendo di avere tutti i sintomi</a:t>
            </a:r>
          </a:p>
          <a:p>
            <a:r>
              <a:rPr lang="it-IT" sz="1400" dirty="0"/>
              <a:t> +-----------------+-----------------------+</a:t>
            </a:r>
          </a:p>
          <a:p>
            <a:r>
              <a:rPr lang="it-IT" sz="1400" dirty="0"/>
              <a:t>| Raffreddore    |   </a:t>
            </a:r>
            <a:r>
              <a:rPr lang="it-IT" sz="1400" dirty="0" err="1"/>
              <a:t>phi</a:t>
            </a:r>
            <a:r>
              <a:rPr lang="it-IT" sz="1400" dirty="0"/>
              <a:t>(Raffreddore) |</a:t>
            </a:r>
          </a:p>
          <a:p>
            <a:r>
              <a:rPr lang="it-IT" sz="1400" dirty="0"/>
              <a:t>+==========+ ============+</a:t>
            </a:r>
          </a:p>
          <a:p>
            <a:r>
              <a:rPr lang="it-IT" sz="1400" dirty="0"/>
              <a:t>| Raffreddore(0)|             0.0969     |</a:t>
            </a:r>
          </a:p>
          <a:p>
            <a:r>
              <a:rPr lang="it-IT" sz="1400" dirty="0"/>
              <a:t>+------------------+-----------------------+</a:t>
            </a:r>
          </a:p>
          <a:p>
            <a:r>
              <a:rPr lang="it-IT" sz="1400" dirty="0"/>
              <a:t>| Raffreddore(1)|             0.9031     |</a:t>
            </a:r>
          </a:p>
          <a:p>
            <a:r>
              <a:rPr lang="it-IT" sz="1400" dirty="0"/>
              <a:t>+------------------+-----------------------+</a:t>
            </a:r>
          </a:p>
        </p:txBody>
      </p:sp>
      <p:pic>
        <p:nvPicPr>
          <p:cNvPr id="19" name="Picture 2" descr="Risultato immagini per uniba logo">
            <a:extLst>
              <a:ext uri="{FF2B5EF4-FFF2-40B4-BE49-F238E27FC236}">
                <a16:creationId xmlns:a16="http://schemas.microsoft.com/office/drawing/2014/main" id="{E700F40C-5120-DCDC-E731-A816B769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7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0AA4E-3449-8561-6A68-1BD9FDBE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73" y="536895"/>
            <a:ext cx="11090273" cy="818998"/>
          </a:xfrm>
        </p:spPr>
        <p:txBody>
          <a:bodyPr/>
          <a:lstStyle/>
          <a:p>
            <a:r>
              <a:rPr lang="it-IT" dirty="0"/>
              <a:t>Differenza tra i metodi esposti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52BCEB-24B1-3672-50E1-12EA0AB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9</a:t>
            </a:fld>
            <a:endParaRPr lang="it-IT" noProof="0" dirty="0"/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387BE256-81C8-58D7-908B-FDEFFDAAC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0157"/>
              </p:ext>
            </p:extLst>
          </p:nvPr>
        </p:nvGraphicFramePr>
        <p:xfrm>
          <a:off x="1728586" y="2851808"/>
          <a:ext cx="8127999" cy="165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60133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5215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08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Rete Bayesiana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Problog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2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effectLst/>
                        </a:rPr>
                        <a:t>maggiore libertà nel calcolo delle inferenze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3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effectLst/>
                        </a:rPr>
                        <a:t>semplice ed intuitivo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True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1627"/>
                  </a:ext>
                </a:extLst>
              </a:tr>
            </a:tbl>
          </a:graphicData>
        </a:graphic>
      </p:graphicFrame>
      <p:pic>
        <p:nvPicPr>
          <p:cNvPr id="13" name="Picture 2" descr="Risultato immagini per uniba logo">
            <a:extLst>
              <a:ext uri="{FF2B5EF4-FFF2-40B4-BE49-F238E27FC236}">
                <a16:creationId xmlns:a16="http://schemas.microsoft.com/office/drawing/2014/main" id="{EE4B218E-433C-1C9D-15A4-6299184D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00" y="5087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719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{01AD9BCE-FC62-4DD2-B498-23379E895C98}tf33713516_win32</Template>
  <TotalTime>180</TotalTime>
  <Words>642</Words>
  <Application>Microsoft Office PowerPoint</Application>
  <PresentationFormat>Widescreen</PresentationFormat>
  <Paragraphs>96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Times New Roman</vt:lpstr>
      <vt:lpstr>Walbaum Display</vt:lpstr>
      <vt:lpstr>3DFloatVTI</vt:lpstr>
      <vt:lpstr>Presentazione standard di PowerPoint</vt:lpstr>
      <vt:lpstr>Obiettivi:</vt:lpstr>
      <vt:lpstr>Come è stata costruita la kb?</vt:lpstr>
      <vt:lpstr>Interfaccia problog </vt:lpstr>
      <vt:lpstr>Interfaccia problog:  Esempio Applicazione</vt:lpstr>
      <vt:lpstr>Rete bayesiana</vt:lpstr>
      <vt:lpstr>Rete bayesiana</vt:lpstr>
      <vt:lpstr>Esempio di inferenza  sulla rete Bayesiana</vt:lpstr>
      <vt:lpstr>Differenza tra i metodi esposti</vt:lpstr>
      <vt:lpstr>Riepilogo  Caso di Studio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Fusillo</dc:creator>
  <cp:lastModifiedBy>Marco Fusillo</cp:lastModifiedBy>
  <cp:revision>4</cp:revision>
  <dcterms:created xsi:type="dcterms:W3CDTF">2022-05-03T15:50:43Z</dcterms:created>
  <dcterms:modified xsi:type="dcterms:W3CDTF">2022-05-03T18:51:35Z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