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s-GT"/>
        </a:p>
      </c:txPr>
    </c:title>
    <c:autoTitleDeleted val="0"/>
    <c:plotArea>
      <c:layout/>
      <c:pieChart>
        <c:varyColors val="1"/>
        <c:ser>
          <c:idx val="0"/>
          <c:order val="0"/>
          <c:tx>
            <c:strRef>
              <c:f>Hoja1!$B$1</c:f>
              <c:strCache>
                <c:ptCount val="1"/>
                <c:pt idx="0">
                  <c:v>Tendencias por los lenguajes</c:v>
                </c:pt>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s-GT"/>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s-GT"/>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s-GT"/>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s-GT"/>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s-GT"/>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s-GT"/>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s-GT"/>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s-GT"/>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s-GT"/>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s-GT"/>
                </a:p>
              </c:txPr>
              <c:dLblPos val="outEnd"/>
              <c:showLegendKey val="0"/>
              <c:showVal val="0"/>
              <c:showCatName val="1"/>
              <c:showSerName val="0"/>
              <c:showPercent val="1"/>
              <c:showBubbleSize val="0"/>
            </c:dLbl>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Hoja1!$A$2:$A$11</c:f>
              <c:strCache>
                <c:ptCount val="10"/>
                <c:pt idx="0">
                  <c:v>Java</c:v>
                </c:pt>
                <c:pt idx="1">
                  <c:v>Java Script</c:v>
                </c:pt>
                <c:pt idx="2">
                  <c:v>L</c:v>
                </c:pt>
                <c:pt idx="3">
                  <c:v>Phython</c:v>
                </c:pt>
                <c:pt idx="4">
                  <c:v>html</c:v>
                </c:pt>
                <c:pt idx="5">
                  <c:v>html5</c:v>
                </c:pt>
                <c:pt idx="6">
                  <c:v>PHP</c:v>
                </c:pt>
                <c:pt idx="7">
                  <c:v>Clean</c:v>
                </c:pt>
                <c:pt idx="8">
                  <c:v>Go</c:v>
                </c:pt>
                <c:pt idx="9">
                  <c:v>ABAP</c:v>
                </c:pt>
              </c:strCache>
            </c:strRef>
          </c:cat>
          <c:val>
            <c:numRef>
              <c:f>Hoja1!$B$2:$B$11</c:f>
              <c:numCache>
                <c:formatCode>General</c:formatCode>
                <c:ptCount val="10"/>
                <c:pt idx="0">
                  <c:v>10</c:v>
                </c:pt>
                <c:pt idx="1">
                  <c:v>9</c:v>
                </c:pt>
                <c:pt idx="2">
                  <c:v>11</c:v>
                </c:pt>
                <c:pt idx="3">
                  <c:v>9</c:v>
                </c:pt>
                <c:pt idx="4">
                  <c:v>8</c:v>
                </c:pt>
                <c:pt idx="5">
                  <c:v>10</c:v>
                </c:pt>
                <c:pt idx="6">
                  <c:v>9</c:v>
                </c:pt>
                <c:pt idx="7">
                  <c:v>10</c:v>
                </c:pt>
                <c:pt idx="8">
                  <c:v>12</c:v>
                </c:pt>
                <c:pt idx="9">
                  <c:v>12</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324641-AC64-4280-BE71-61CDF176E58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GT"/>
        </a:p>
      </dgm:t>
    </dgm:pt>
    <dgm:pt modelId="{2C2BD404-D654-48CF-9BED-EC5E58D956A7}">
      <dgm:prSet phldrT="[Texto]" custT="1"/>
      <dgm:spPr/>
      <dgm:t>
        <a:bodyPr/>
        <a:lstStyle/>
        <a:p>
          <a:r>
            <a:rPr lang="es-GT" sz="2400" b="1" i="0" dirty="0" smtClean="0"/>
            <a:t>La máquina analítica</a:t>
          </a:r>
          <a:endParaRPr lang="es-GT" sz="2400" b="0" i="0" dirty="0" smtClean="0"/>
        </a:p>
      </dgm:t>
    </dgm:pt>
    <dgm:pt modelId="{78E41784-F4F0-4537-A783-ED4E4823A90D}" type="parTrans" cxnId="{5E726066-8ACD-415B-89BA-B4FF015BBC9D}">
      <dgm:prSet/>
      <dgm:spPr/>
      <dgm:t>
        <a:bodyPr/>
        <a:lstStyle/>
        <a:p>
          <a:endParaRPr lang="es-GT"/>
        </a:p>
      </dgm:t>
    </dgm:pt>
    <dgm:pt modelId="{D5417BF1-59C7-4C9C-97A9-3A0E97DBEEC9}" type="sibTrans" cxnId="{5E726066-8ACD-415B-89BA-B4FF015BBC9D}">
      <dgm:prSet/>
      <dgm:spPr/>
      <dgm:t>
        <a:bodyPr/>
        <a:lstStyle/>
        <a:p>
          <a:endParaRPr lang="es-GT"/>
        </a:p>
      </dgm:t>
    </dgm:pt>
    <dgm:pt modelId="{D758D7F9-3B3B-41E8-971C-DC24B0A2C948}">
      <dgm:prSet phldrT="[Texto]"/>
      <dgm:spPr/>
      <dgm:t>
        <a:bodyPr/>
        <a:lstStyle/>
        <a:p>
          <a:r>
            <a:rPr lang="es-GT" dirty="0" smtClean="0"/>
            <a:t>También en el siglo XIX el matemático e inventor británico Charles Babbage elaboró los principios de la 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procesador para las operaciones matemáticas y una impresora para hacer permanente el registro.</a:t>
          </a:r>
          <a:endParaRPr lang="es-GT" dirty="0"/>
        </a:p>
      </dgm:t>
    </dgm:pt>
    <dgm:pt modelId="{1714C006-7EF7-4BB4-BB02-F004682BEC14}" type="parTrans" cxnId="{AE3F212E-51B7-47E4-8E79-8F47B3D95E70}">
      <dgm:prSet/>
      <dgm:spPr/>
      <dgm:t>
        <a:bodyPr/>
        <a:lstStyle/>
        <a:p>
          <a:endParaRPr lang="es-GT"/>
        </a:p>
      </dgm:t>
    </dgm:pt>
    <dgm:pt modelId="{3199BF5E-BEE9-4077-BF88-45DDD7E3920B}" type="sibTrans" cxnId="{AE3F212E-51B7-47E4-8E79-8F47B3D95E70}">
      <dgm:prSet/>
      <dgm:spPr/>
      <dgm:t>
        <a:bodyPr/>
        <a:lstStyle/>
        <a:p>
          <a:endParaRPr lang="es-GT"/>
        </a:p>
      </dgm:t>
    </dgm:pt>
    <dgm:pt modelId="{7E850557-6100-4B7C-8DA8-F6C563E3B89C}">
      <dgm:prSet phldrT="[Texto]" custT="1"/>
      <dgm:spPr/>
      <dgm:t>
        <a:bodyPr/>
        <a:lstStyle/>
        <a:p>
          <a:r>
            <a:rPr lang="es-GT" sz="2400" dirty="0" smtClean="0"/>
            <a:t>Primeros Ordenadores</a:t>
          </a:r>
          <a:endParaRPr lang="es-GT" sz="2400" dirty="0"/>
        </a:p>
      </dgm:t>
    </dgm:pt>
    <dgm:pt modelId="{667AAD87-7160-42AF-8E1A-E05D9F160F15}" type="parTrans" cxnId="{18801FA2-013E-4BC7-812D-5AA95A327E7F}">
      <dgm:prSet/>
      <dgm:spPr/>
      <dgm:t>
        <a:bodyPr/>
        <a:lstStyle/>
        <a:p>
          <a:endParaRPr lang="es-GT"/>
        </a:p>
      </dgm:t>
    </dgm:pt>
    <dgm:pt modelId="{159EC8E9-5A7F-47CD-9ADD-09E021164045}" type="sibTrans" cxnId="{18801FA2-013E-4BC7-812D-5AA95A327E7F}">
      <dgm:prSet/>
      <dgm:spPr/>
      <dgm:t>
        <a:bodyPr/>
        <a:lstStyle/>
        <a:p>
          <a:endParaRPr lang="es-GT"/>
        </a:p>
      </dgm:t>
    </dgm:pt>
    <dgm:pt modelId="{ECB8D928-42ED-4F22-BE3C-FACE60D378EF}">
      <dgm:prSet phldrT="[Texto]"/>
      <dgm:spPr/>
      <dgm:t>
        <a:bodyPr/>
        <a:lstStyle/>
        <a:p>
          <a:r>
            <a:rPr lang="es-GT" dirty="0" smtClean="0"/>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endParaRPr lang="es-GT" dirty="0"/>
        </a:p>
      </dgm:t>
    </dgm:pt>
    <dgm:pt modelId="{369B7A41-C72C-48CD-A21C-1CBEE426ECBC}" type="parTrans" cxnId="{858AE821-E029-4240-BBC8-308215826BEB}">
      <dgm:prSet/>
      <dgm:spPr/>
      <dgm:t>
        <a:bodyPr/>
        <a:lstStyle/>
        <a:p>
          <a:endParaRPr lang="es-GT"/>
        </a:p>
      </dgm:t>
    </dgm:pt>
    <dgm:pt modelId="{122F47F9-F60E-4442-BEF9-EE994A7C8023}" type="sibTrans" cxnId="{858AE821-E029-4240-BBC8-308215826BEB}">
      <dgm:prSet/>
      <dgm:spPr/>
      <dgm:t>
        <a:bodyPr/>
        <a:lstStyle/>
        <a:p>
          <a:endParaRPr lang="es-GT"/>
        </a:p>
      </dgm:t>
    </dgm:pt>
    <dgm:pt modelId="{B2C9046D-AD24-423D-A321-8934F8858090}">
      <dgm:prSet phldrT="[Texto]"/>
      <dgm:spPr/>
      <dgm:t>
        <a:bodyPr/>
        <a:lstStyle/>
        <a:p>
          <a:r>
            <a:rPr lang="es-GT" dirty="0" smtClean="0"/>
            <a:t>Ordenadores </a:t>
          </a:r>
          <a:r>
            <a:rPr lang="es-GT" dirty="0" err="1" smtClean="0"/>
            <a:t>Electronicos</a:t>
          </a:r>
          <a:endParaRPr lang="es-GT" dirty="0"/>
        </a:p>
      </dgm:t>
    </dgm:pt>
    <dgm:pt modelId="{B22E3B05-BEB1-43A1-BAA2-17088BADAF1C}" type="parTrans" cxnId="{677E2BDE-5C4D-4BE6-8830-E32DBB3ABC53}">
      <dgm:prSet/>
      <dgm:spPr/>
      <dgm:t>
        <a:bodyPr/>
        <a:lstStyle/>
        <a:p>
          <a:endParaRPr lang="es-GT"/>
        </a:p>
      </dgm:t>
    </dgm:pt>
    <dgm:pt modelId="{10E15D7C-3D97-4B7F-93AC-F9EC4C767482}" type="sibTrans" cxnId="{677E2BDE-5C4D-4BE6-8830-E32DBB3ABC53}">
      <dgm:prSet/>
      <dgm:spPr/>
      <dgm:t>
        <a:bodyPr/>
        <a:lstStyle/>
        <a:p>
          <a:endParaRPr lang="es-GT"/>
        </a:p>
      </dgm:t>
    </dgm:pt>
    <dgm:pt modelId="{B0EEEA30-72D5-4312-86E7-276C9B869234}">
      <dgm:prSet phldrT="[Texto]"/>
      <dgm:spPr/>
      <dgm:t>
        <a:bodyPr/>
        <a:lstStyle/>
        <a:p>
          <a:r>
            <a:rPr lang="es-GT" dirty="0" smtClean="0"/>
            <a:t>Durante la II Guerra Mundial (1939-1945), un equipo de científicos y matemáticos que trabajaban en </a:t>
          </a:r>
          <a:r>
            <a:rPr lang="es-GT" dirty="0" err="1" smtClean="0"/>
            <a:t>Bletchley</a:t>
          </a:r>
          <a:r>
            <a:rPr lang="es-GT" dirty="0" smtClean="0"/>
            <a:t> Park, al norte de Londres, crearon lo que se consideró el primer ordenador digital totalmente electrónico: el </a:t>
          </a:r>
          <a:r>
            <a:rPr lang="es-GT" dirty="0" err="1" smtClean="0"/>
            <a:t>Colossus</a:t>
          </a:r>
          <a:r>
            <a:rPr lang="es-GT" dirty="0" smtClean="0"/>
            <a:t>. Hacia diciembre de 1943 el </a:t>
          </a:r>
          <a:r>
            <a:rPr lang="es-GT" dirty="0" err="1" smtClean="0"/>
            <a:t>Colossus</a:t>
          </a:r>
          <a:r>
            <a:rPr lang="es-GT" dirty="0" smtClean="0"/>
            <a:t>, que incorporaba 1.500 válvulas o tubos de vacío, era ya operativo. Fue utilizado por el equipo dirigido por Alan </a:t>
          </a:r>
          <a:r>
            <a:rPr lang="es-GT" dirty="0" err="1" smtClean="0"/>
            <a:t>Turing</a:t>
          </a:r>
          <a:r>
            <a:rPr lang="es-GT" dirty="0" smtClean="0"/>
            <a:t> para descodificar los mensajes de radio cifrados de los alemanes. En 1939 y con independencia de este proyecto, John </a:t>
          </a:r>
          <a:r>
            <a:rPr lang="es-GT" dirty="0" err="1" smtClean="0"/>
            <a:t>Atanasoff</a:t>
          </a:r>
          <a:r>
            <a:rPr lang="es-GT" dirty="0" smtClean="0"/>
            <a:t> y </a:t>
          </a:r>
          <a:r>
            <a:rPr lang="es-GT" dirty="0" err="1" smtClean="0"/>
            <a:t>Clifford</a:t>
          </a:r>
          <a:r>
            <a:rPr lang="es-GT" dirty="0" smtClean="0"/>
            <a:t> Berry ya habían construido un prototipo de máquina electrónica en el Iowa </a:t>
          </a:r>
          <a:r>
            <a:rPr lang="es-GT" dirty="0" err="1" smtClean="0"/>
            <a:t>State</a:t>
          </a:r>
          <a:r>
            <a:rPr lang="es-GT" dirty="0" smtClean="0"/>
            <a:t> </a:t>
          </a:r>
          <a:r>
            <a:rPr lang="es-GT" dirty="0" err="1" smtClean="0"/>
            <a:t>College</a:t>
          </a:r>
          <a:r>
            <a:rPr lang="es-GT" dirty="0" smtClean="0"/>
            <a:t> (EEUU). Este prototipo y las investigaciones posteriores se realizaron en el anonimato, y más tarde quedaron eclipsadas por el desarrollo del Calculador e integrador numérico digital electrónico (ENIAC) en 1945. El ENIAC, que según mostró la evidencia se basaba en gran medida en el ‘ordenador’ </a:t>
          </a:r>
          <a:r>
            <a:rPr lang="es-GT" dirty="0" err="1" smtClean="0"/>
            <a:t>Atanasoff</a:t>
          </a:r>
          <a:r>
            <a:rPr lang="es-GT" dirty="0" smtClean="0"/>
            <a:t>-Berry (ABC, acrónimo de </a:t>
          </a:r>
          <a:r>
            <a:rPr lang="es-GT" dirty="0" err="1" smtClean="0"/>
            <a:t>Electronic</a:t>
          </a:r>
          <a:r>
            <a:rPr lang="es-GT" dirty="0" smtClean="0"/>
            <a:t> </a:t>
          </a:r>
          <a:r>
            <a:rPr lang="es-GT" dirty="0" err="1" smtClean="0"/>
            <a:t>Numerical</a:t>
          </a:r>
          <a:r>
            <a:rPr lang="es-GT" dirty="0" smtClean="0"/>
            <a:t> </a:t>
          </a:r>
          <a:r>
            <a:rPr lang="es-GT" dirty="0" err="1" smtClean="0"/>
            <a:t>Integrator</a:t>
          </a:r>
          <a:r>
            <a:rPr lang="es-GT" dirty="0" smtClean="0"/>
            <a:t> and </a:t>
          </a:r>
          <a:r>
            <a:rPr lang="es-GT" dirty="0" err="1" smtClean="0"/>
            <a:t>Computer</a:t>
          </a:r>
          <a:r>
            <a:rPr lang="es-GT" dirty="0" smtClean="0"/>
            <a:t>), obtuvo una patente que caducó en 1973, varias décadas más tarde.</a:t>
          </a:r>
          <a:endParaRPr lang="es-GT" dirty="0"/>
        </a:p>
      </dgm:t>
    </dgm:pt>
    <dgm:pt modelId="{3DE5F897-F93E-43AA-AF49-80E74B89A9B6}" type="parTrans" cxnId="{B3301D4C-39EE-480E-B327-994F7DF5047C}">
      <dgm:prSet/>
      <dgm:spPr/>
      <dgm:t>
        <a:bodyPr/>
        <a:lstStyle/>
        <a:p>
          <a:endParaRPr lang="es-GT"/>
        </a:p>
      </dgm:t>
    </dgm:pt>
    <dgm:pt modelId="{399BFCEC-BBF5-4868-BAAF-40C772C23B3E}" type="sibTrans" cxnId="{B3301D4C-39EE-480E-B327-994F7DF5047C}">
      <dgm:prSet/>
      <dgm:spPr/>
      <dgm:t>
        <a:bodyPr/>
        <a:lstStyle/>
        <a:p>
          <a:endParaRPr lang="es-GT"/>
        </a:p>
      </dgm:t>
    </dgm:pt>
    <dgm:pt modelId="{D6A24D96-EF2A-40AD-BE19-3749EA4F9BE2}" type="pres">
      <dgm:prSet presAssocID="{F7324641-AC64-4280-BE71-61CDF176E583}" presName="Name0" presStyleCnt="0">
        <dgm:presLayoutVars>
          <dgm:dir/>
          <dgm:animLvl val="lvl"/>
          <dgm:resizeHandles val="exact"/>
        </dgm:presLayoutVars>
      </dgm:prSet>
      <dgm:spPr/>
      <dgm:t>
        <a:bodyPr/>
        <a:lstStyle/>
        <a:p>
          <a:endParaRPr lang="es-GT"/>
        </a:p>
      </dgm:t>
    </dgm:pt>
    <dgm:pt modelId="{C4F8E3A7-D0EC-45C3-A6C3-83C351A91692}" type="pres">
      <dgm:prSet presAssocID="{2C2BD404-D654-48CF-9BED-EC5E58D956A7}" presName="composite" presStyleCnt="0"/>
      <dgm:spPr/>
    </dgm:pt>
    <dgm:pt modelId="{BF3D2C51-8157-43C3-8F68-5592E640770B}" type="pres">
      <dgm:prSet presAssocID="{2C2BD404-D654-48CF-9BED-EC5E58D956A7}" presName="parTx" presStyleLbl="alignNode1" presStyleIdx="0" presStyleCnt="3">
        <dgm:presLayoutVars>
          <dgm:chMax val="0"/>
          <dgm:chPref val="0"/>
          <dgm:bulletEnabled val="1"/>
        </dgm:presLayoutVars>
      </dgm:prSet>
      <dgm:spPr/>
      <dgm:t>
        <a:bodyPr/>
        <a:lstStyle/>
        <a:p>
          <a:endParaRPr lang="es-GT"/>
        </a:p>
      </dgm:t>
    </dgm:pt>
    <dgm:pt modelId="{6B00A791-F217-42E4-B6CE-D02906632948}" type="pres">
      <dgm:prSet presAssocID="{2C2BD404-D654-48CF-9BED-EC5E58D956A7}" presName="desTx" presStyleLbl="alignAccFollowNode1" presStyleIdx="0" presStyleCnt="3">
        <dgm:presLayoutVars>
          <dgm:bulletEnabled val="1"/>
        </dgm:presLayoutVars>
      </dgm:prSet>
      <dgm:spPr/>
      <dgm:t>
        <a:bodyPr/>
        <a:lstStyle/>
        <a:p>
          <a:endParaRPr lang="es-GT"/>
        </a:p>
      </dgm:t>
    </dgm:pt>
    <dgm:pt modelId="{28315275-2C57-4E14-B3B0-9AEF992C786C}" type="pres">
      <dgm:prSet presAssocID="{D5417BF1-59C7-4C9C-97A9-3A0E97DBEEC9}" presName="space" presStyleCnt="0"/>
      <dgm:spPr/>
    </dgm:pt>
    <dgm:pt modelId="{ED1EE916-FE9F-4596-B4AD-9D24550E272D}" type="pres">
      <dgm:prSet presAssocID="{7E850557-6100-4B7C-8DA8-F6C563E3B89C}" presName="composite" presStyleCnt="0"/>
      <dgm:spPr/>
    </dgm:pt>
    <dgm:pt modelId="{88B00DA0-1573-4673-B8C3-5FC073297B07}" type="pres">
      <dgm:prSet presAssocID="{7E850557-6100-4B7C-8DA8-F6C563E3B89C}" presName="parTx" presStyleLbl="alignNode1" presStyleIdx="1" presStyleCnt="3">
        <dgm:presLayoutVars>
          <dgm:chMax val="0"/>
          <dgm:chPref val="0"/>
          <dgm:bulletEnabled val="1"/>
        </dgm:presLayoutVars>
      </dgm:prSet>
      <dgm:spPr/>
      <dgm:t>
        <a:bodyPr/>
        <a:lstStyle/>
        <a:p>
          <a:endParaRPr lang="es-GT"/>
        </a:p>
      </dgm:t>
    </dgm:pt>
    <dgm:pt modelId="{F1E3CDAA-D0D0-45C1-A26B-C74664EB727E}" type="pres">
      <dgm:prSet presAssocID="{7E850557-6100-4B7C-8DA8-F6C563E3B89C}" presName="desTx" presStyleLbl="alignAccFollowNode1" presStyleIdx="1" presStyleCnt="3">
        <dgm:presLayoutVars>
          <dgm:bulletEnabled val="1"/>
        </dgm:presLayoutVars>
      </dgm:prSet>
      <dgm:spPr/>
      <dgm:t>
        <a:bodyPr/>
        <a:lstStyle/>
        <a:p>
          <a:endParaRPr lang="es-GT"/>
        </a:p>
      </dgm:t>
    </dgm:pt>
    <dgm:pt modelId="{92FD801E-0AE2-4600-A154-9711172E82E4}" type="pres">
      <dgm:prSet presAssocID="{159EC8E9-5A7F-47CD-9ADD-09E021164045}" presName="space" presStyleCnt="0"/>
      <dgm:spPr/>
    </dgm:pt>
    <dgm:pt modelId="{877ECFF7-4F16-4F1B-B85A-54ACF309C339}" type="pres">
      <dgm:prSet presAssocID="{B2C9046D-AD24-423D-A321-8934F8858090}" presName="composite" presStyleCnt="0"/>
      <dgm:spPr/>
    </dgm:pt>
    <dgm:pt modelId="{3A17D102-8451-4018-8B98-B668CF52E453}" type="pres">
      <dgm:prSet presAssocID="{B2C9046D-AD24-423D-A321-8934F8858090}" presName="parTx" presStyleLbl="alignNode1" presStyleIdx="2" presStyleCnt="3">
        <dgm:presLayoutVars>
          <dgm:chMax val="0"/>
          <dgm:chPref val="0"/>
          <dgm:bulletEnabled val="1"/>
        </dgm:presLayoutVars>
      </dgm:prSet>
      <dgm:spPr/>
      <dgm:t>
        <a:bodyPr/>
        <a:lstStyle/>
        <a:p>
          <a:endParaRPr lang="es-GT"/>
        </a:p>
      </dgm:t>
    </dgm:pt>
    <dgm:pt modelId="{35335849-91CB-4C03-924B-AC1C3B593AB2}" type="pres">
      <dgm:prSet presAssocID="{B2C9046D-AD24-423D-A321-8934F8858090}" presName="desTx" presStyleLbl="alignAccFollowNode1" presStyleIdx="2" presStyleCnt="3">
        <dgm:presLayoutVars>
          <dgm:bulletEnabled val="1"/>
        </dgm:presLayoutVars>
      </dgm:prSet>
      <dgm:spPr/>
      <dgm:t>
        <a:bodyPr/>
        <a:lstStyle/>
        <a:p>
          <a:endParaRPr lang="es-GT"/>
        </a:p>
      </dgm:t>
    </dgm:pt>
  </dgm:ptLst>
  <dgm:cxnLst>
    <dgm:cxn modelId="{5E726066-8ACD-415B-89BA-B4FF015BBC9D}" srcId="{F7324641-AC64-4280-BE71-61CDF176E583}" destId="{2C2BD404-D654-48CF-9BED-EC5E58D956A7}" srcOrd="0" destOrd="0" parTransId="{78E41784-F4F0-4537-A783-ED4E4823A90D}" sibTransId="{D5417BF1-59C7-4C9C-97A9-3A0E97DBEEC9}"/>
    <dgm:cxn modelId="{AE3F212E-51B7-47E4-8E79-8F47B3D95E70}" srcId="{2C2BD404-D654-48CF-9BED-EC5E58D956A7}" destId="{D758D7F9-3B3B-41E8-971C-DC24B0A2C948}" srcOrd="0" destOrd="0" parTransId="{1714C006-7EF7-4BB4-BB02-F004682BEC14}" sibTransId="{3199BF5E-BEE9-4077-BF88-45DDD7E3920B}"/>
    <dgm:cxn modelId="{858AE821-E029-4240-BBC8-308215826BEB}" srcId="{7E850557-6100-4B7C-8DA8-F6C563E3B89C}" destId="{ECB8D928-42ED-4F22-BE3C-FACE60D378EF}" srcOrd="0" destOrd="0" parTransId="{369B7A41-C72C-48CD-A21C-1CBEE426ECBC}" sibTransId="{122F47F9-F60E-4442-BEF9-EE994A7C8023}"/>
    <dgm:cxn modelId="{A68E8789-CF90-454C-AB37-F9AB5CE77FA2}" type="presOf" srcId="{7E850557-6100-4B7C-8DA8-F6C563E3B89C}" destId="{88B00DA0-1573-4673-B8C3-5FC073297B07}" srcOrd="0" destOrd="0" presId="urn:microsoft.com/office/officeart/2005/8/layout/hList1"/>
    <dgm:cxn modelId="{048C3D79-D784-40E5-9209-0783A5E55F8F}" type="presOf" srcId="{D758D7F9-3B3B-41E8-971C-DC24B0A2C948}" destId="{6B00A791-F217-42E4-B6CE-D02906632948}" srcOrd="0" destOrd="0" presId="urn:microsoft.com/office/officeart/2005/8/layout/hList1"/>
    <dgm:cxn modelId="{D3C732BE-F9DD-4C94-98D2-350E24E00E3D}" type="presOf" srcId="{B0EEEA30-72D5-4312-86E7-276C9B869234}" destId="{35335849-91CB-4C03-924B-AC1C3B593AB2}" srcOrd="0" destOrd="0" presId="urn:microsoft.com/office/officeart/2005/8/layout/hList1"/>
    <dgm:cxn modelId="{B3301D4C-39EE-480E-B327-994F7DF5047C}" srcId="{B2C9046D-AD24-423D-A321-8934F8858090}" destId="{B0EEEA30-72D5-4312-86E7-276C9B869234}" srcOrd="0" destOrd="0" parTransId="{3DE5F897-F93E-43AA-AF49-80E74B89A9B6}" sibTransId="{399BFCEC-BBF5-4868-BAAF-40C772C23B3E}"/>
    <dgm:cxn modelId="{896566ED-8332-4256-9063-194772345D97}" type="presOf" srcId="{ECB8D928-42ED-4F22-BE3C-FACE60D378EF}" destId="{F1E3CDAA-D0D0-45C1-A26B-C74664EB727E}" srcOrd="0" destOrd="0" presId="urn:microsoft.com/office/officeart/2005/8/layout/hList1"/>
    <dgm:cxn modelId="{2AF44583-380F-4536-ABEC-568F22761DA5}" type="presOf" srcId="{B2C9046D-AD24-423D-A321-8934F8858090}" destId="{3A17D102-8451-4018-8B98-B668CF52E453}" srcOrd="0" destOrd="0" presId="urn:microsoft.com/office/officeart/2005/8/layout/hList1"/>
    <dgm:cxn modelId="{677E2BDE-5C4D-4BE6-8830-E32DBB3ABC53}" srcId="{F7324641-AC64-4280-BE71-61CDF176E583}" destId="{B2C9046D-AD24-423D-A321-8934F8858090}" srcOrd="2" destOrd="0" parTransId="{B22E3B05-BEB1-43A1-BAA2-17088BADAF1C}" sibTransId="{10E15D7C-3D97-4B7F-93AC-F9EC4C767482}"/>
    <dgm:cxn modelId="{AB62DEF7-5464-4219-8B3B-F20B9A894D24}" type="presOf" srcId="{F7324641-AC64-4280-BE71-61CDF176E583}" destId="{D6A24D96-EF2A-40AD-BE19-3749EA4F9BE2}" srcOrd="0" destOrd="0" presId="urn:microsoft.com/office/officeart/2005/8/layout/hList1"/>
    <dgm:cxn modelId="{18801FA2-013E-4BC7-812D-5AA95A327E7F}" srcId="{F7324641-AC64-4280-BE71-61CDF176E583}" destId="{7E850557-6100-4B7C-8DA8-F6C563E3B89C}" srcOrd="1" destOrd="0" parTransId="{667AAD87-7160-42AF-8E1A-E05D9F160F15}" sibTransId="{159EC8E9-5A7F-47CD-9ADD-09E021164045}"/>
    <dgm:cxn modelId="{7A82314D-64FA-44F1-8DDA-B4F3D659DAD4}" type="presOf" srcId="{2C2BD404-D654-48CF-9BED-EC5E58D956A7}" destId="{BF3D2C51-8157-43C3-8F68-5592E640770B}" srcOrd="0" destOrd="0" presId="urn:microsoft.com/office/officeart/2005/8/layout/hList1"/>
    <dgm:cxn modelId="{641A99CD-1AFE-4B67-AFF2-EF03882583DE}" type="presParOf" srcId="{D6A24D96-EF2A-40AD-BE19-3749EA4F9BE2}" destId="{C4F8E3A7-D0EC-45C3-A6C3-83C351A91692}" srcOrd="0" destOrd="0" presId="urn:microsoft.com/office/officeart/2005/8/layout/hList1"/>
    <dgm:cxn modelId="{6142C8ED-8B82-46A2-BA1D-CC657116E451}" type="presParOf" srcId="{C4F8E3A7-D0EC-45C3-A6C3-83C351A91692}" destId="{BF3D2C51-8157-43C3-8F68-5592E640770B}" srcOrd="0" destOrd="0" presId="urn:microsoft.com/office/officeart/2005/8/layout/hList1"/>
    <dgm:cxn modelId="{8C7D25D1-4BC2-4961-8C08-8550663771DF}" type="presParOf" srcId="{C4F8E3A7-D0EC-45C3-A6C3-83C351A91692}" destId="{6B00A791-F217-42E4-B6CE-D02906632948}" srcOrd="1" destOrd="0" presId="urn:microsoft.com/office/officeart/2005/8/layout/hList1"/>
    <dgm:cxn modelId="{8B58DDD7-6560-4316-979E-9E9042149748}" type="presParOf" srcId="{D6A24D96-EF2A-40AD-BE19-3749EA4F9BE2}" destId="{28315275-2C57-4E14-B3B0-9AEF992C786C}" srcOrd="1" destOrd="0" presId="urn:microsoft.com/office/officeart/2005/8/layout/hList1"/>
    <dgm:cxn modelId="{704A9D8C-2D17-498B-93BC-6C49401BBE7A}" type="presParOf" srcId="{D6A24D96-EF2A-40AD-BE19-3749EA4F9BE2}" destId="{ED1EE916-FE9F-4596-B4AD-9D24550E272D}" srcOrd="2" destOrd="0" presId="urn:microsoft.com/office/officeart/2005/8/layout/hList1"/>
    <dgm:cxn modelId="{5FCEE54C-D1BC-4DBB-B61F-B9C1705D7495}" type="presParOf" srcId="{ED1EE916-FE9F-4596-B4AD-9D24550E272D}" destId="{88B00DA0-1573-4673-B8C3-5FC073297B07}" srcOrd="0" destOrd="0" presId="urn:microsoft.com/office/officeart/2005/8/layout/hList1"/>
    <dgm:cxn modelId="{BEF4B9DF-5071-480B-A1F7-2F744E85E20D}" type="presParOf" srcId="{ED1EE916-FE9F-4596-B4AD-9D24550E272D}" destId="{F1E3CDAA-D0D0-45C1-A26B-C74664EB727E}" srcOrd="1" destOrd="0" presId="urn:microsoft.com/office/officeart/2005/8/layout/hList1"/>
    <dgm:cxn modelId="{31626BCB-D771-448D-836F-2988504A476C}" type="presParOf" srcId="{D6A24D96-EF2A-40AD-BE19-3749EA4F9BE2}" destId="{92FD801E-0AE2-4600-A154-9711172E82E4}" srcOrd="3" destOrd="0" presId="urn:microsoft.com/office/officeart/2005/8/layout/hList1"/>
    <dgm:cxn modelId="{A4CBB1FC-99A0-44D7-B704-0387A7478962}" type="presParOf" srcId="{D6A24D96-EF2A-40AD-BE19-3749EA4F9BE2}" destId="{877ECFF7-4F16-4F1B-B85A-54ACF309C339}" srcOrd="4" destOrd="0" presId="urn:microsoft.com/office/officeart/2005/8/layout/hList1"/>
    <dgm:cxn modelId="{4AEE3A95-DF7F-4BE4-BAD8-0F8BD843BB07}" type="presParOf" srcId="{877ECFF7-4F16-4F1B-B85A-54ACF309C339}" destId="{3A17D102-8451-4018-8B98-B668CF52E453}" srcOrd="0" destOrd="0" presId="urn:microsoft.com/office/officeart/2005/8/layout/hList1"/>
    <dgm:cxn modelId="{1E89B5D6-C15D-4746-A4CC-CD1A59F5F922}" type="presParOf" srcId="{877ECFF7-4F16-4F1B-B85A-54ACF309C339}" destId="{35335849-91CB-4C03-924B-AC1C3B593AB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D2C51-8157-43C3-8F68-5592E640770B}">
      <dsp:nvSpPr>
        <dsp:cNvPr id="0" name=""/>
        <dsp:cNvSpPr/>
      </dsp:nvSpPr>
      <dsp:spPr>
        <a:xfrm>
          <a:off x="3579" y="136503"/>
          <a:ext cx="3489721" cy="88920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GT" sz="2400" b="1" i="0" kern="1200" dirty="0" smtClean="0"/>
            <a:t>La máquina analítica</a:t>
          </a:r>
          <a:endParaRPr lang="es-GT" sz="2400" b="0" i="0" kern="1200" dirty="0" smtClean="0"/>
        </a:p>
      </dsp:txBody>
      <dsp:txXfrm>
        <a:off x="3579" y="136503"/>
        <a:ext cx="3489721" cy="889206"/>
      </dsp:txXfrm>
    </dsp:sp>
    <dsp:sp modelId="{6B00A791-F217-42E4-B6CE-D02906632948}">
      <dsp:nvSpPr>
        <dsp:cNvPr id="0" name=""/>
        <dsp:cNvSpPr/>
      </dsp:nvSpPr>
      <dsp:spPr>
        <a:xfrm>
          <a:off x="3579" y="1025709"/>
          <a:ext cx="3489721" cy="47227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GT" sz="1200" kern="1200" dirty="0" smtClean="0"/>
            <a:t>También en el siglo XIX el matemático e inventor británico Charles Babbage elaboró los principios de la 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procesador para las operaciones matemáticas y una impresora para hacer permanente el registro.</a:t>
          </a:r>
          <a:endParaRPr lang="es-GT" sz="1200" kern="1200" dirty="0"/>
        </a:p>
      </dsp:txBody>
      <dsp:txXfrm>
        <a:off x="3579" y="1025709"/>
        <a:ext cx="3489721" cy="4722772"/>
      </dsp:txXfrm>
    </dsp:sp>
    <dsp:sp modelId="{88B00DA0-1573-4673-B8C3-5FC073297B07}">
      <dsp:nvSpPr>
        <dsp:cNvPr id="0" name=""/>
        <dsp:cNvSpPr/>
      </dsp:nvSpPr>
      <dsp:spPr>
        <a:xfrm>
          <a:off x="3981862" y="136503"/>
          <a:ext cx="3489721" cy="88920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GT" sz="2400" kern="1200" dirty="0" smtClean="0"/>
            <a:t>Primeros Ordenadores</a:t>
          </a:r>
          <a:endParaRPr lang="es-GT" sz="2400" kern="1200" dirty="0"/>
        </a:p>
      </dsp:txBody>
      <dsp:txXfrm>
        <a:off x="3981862" y="136503"/>
        <a:ext cx="3489721" cy="889206"/>
      </dsp:txXfrm>
    </dsp:sp>
    <dsp:sp modelId="{F1E3CDAA-D0D0-45C1-A26B-C74664EB727E}">
      <dsp:nvSpPr>
        <dsp:cNvPr id="0" name=""/>
        <dsp:cNvSpPr/>
      </dsp:nvSpPr>
      <dsp:spPr>
        <a:xfrm>
          <a:off x="3981862" y="1025709"/>
          <a:ext cx="3489721" cy="47227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GT" sz="1200" kern="1200" dirty="0" smtClean="0"/>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endParaRPr lang="es-GT" sz="1200" kern="1200" dirty="0"/>
        </a:p>
      </dsp:txBody>
      <dsp:txXfrm>
        <a:off x="3981862" y="1025709"/>
        <a:ext cx="3489721" cy="4722772"/>
      </dsp:txXfrm>
    </dsp:sp>
    <dsp:sp modelId="{3A17D102-8451-4018-8B98-B668CF52E453}">
      <dsp:nvSpPr>
        <dsp:cNvPr id="0" name=""/>
        <dsp:cNvSpPr/>
      </dsp:nvSpPr>
      <dsp:spPr>
        <a:xfrm>
          <a:off x="7960144" y="136503"/>
          <a:ext cx="3489721" cy="889206"/>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GT" sz="1200" kern="1200" dirty="0" smtClean="0"/>
            <a:t>Ordenadores </a:t>
          </a:r>
          <a:r>
            <a:rPr lang="es-GT" sz="1200" kern="1200" dirty="0" err="1" smtClean="0"/>
            <a:t>Electronicos</a:t>
          </a:r>
          <a:endParaRPr lang="es-GT" sz="1200" kern="1200" dirty="0"/>
        </a:p>
      </dsp:txBody>
      <dsp:txXfrm>
        <a:off x="7960144" y="136503"/>
        <a:ext cx="3489721" cy="889206"/>
      </dsp:txXfrm>
    </dsp:sp>
    <dsp:sp modelId="{35335849-91CB-4C03-924B-AC1C3B593AB2}">
      <dsp:nvSpPr>
        <dsp:cNvPr id="0" name=""/>
        <dsp:cNvSpPr/>
      </dsp:nvSpPr>
      <dsp:spPr>
        <a:xfrm>
          <a:off x="7960144" y="1025709"/>
          <a:ext cx="3489721" cy="4722772"/>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GT" sz="1200" kern="1200" dirty="0" smtClean="0"/>
            <a:t>Durante la II Guerra Mundial (1939-1945), un equipo de científicos y matemáticos que trabajaban en </a:t>
          </a:r>
          <a:r>
            <a:rPr lang="es-GT" sz="1200" kern="1200" dirty="0" err="1" smtClean="0"/>
            <a:t>Bletchley</a:t>
          </a:r>
          <a:r>
            <a:rPr lang="es-GT" sz="1200" kern="1200" dirty="0" smtClean="0"/>
            <a:t> Park, al norte de Londres, crearon lo que se consideró el primer ordenador digital totalmente electrónico: el </a:t>
          </a:r>
          <a:r>
            <a:rPr lang="es-GT" sz="1200" kern="1200" dirty="0" err="1" smtClean="0"/>
            <a:t>Colossus</a:t>
          </a:r>
          <a:r>
            <a:rPr lang="es-GT" sz="1200" kern="1200" dirty="0" smtClean="0"/>
            <a:t>. Hacia diciembre de 1943 el </a:t>
          </a:r>
          <a:r>
            <a:rPr lang="es-GT" sz="1200" kern="1200" dirty="0" err="1" smtClean="0"/>
            <a:t>Colossus</a:t>
          </a:r>
          <a:r>
            <a:rPr lang="es-GT" sz="1200" kern="1200" dirty="0" smtClean="0"/>
            <a:t>, que incorporaba 1.500 válvulas o tubos de vacío, era ya operativo. Fue utilizado por el equipo dirigido por Alan </a:t>
          </a:r>
          <a:r>
            <a:rPr lang="es-GT" sz="1200" kern="1200" dirty="0" err="1" smtClean="0"/>
            <a:t>Turing</a:t>
          </a:r>
          <a:r>
            <a:rPr lang="es-GT" sz="1200" kern="1200" dirty="0" smtClean="0"/>
            <a:t> para descodificar los mensajes de radio cifrados de los alemanes. En 1939 y con independencia de este proyecto, John </a:t>
          </a:r>
          <a:r>
            <a:rPr lang="es-GT" sz="1200" kern="1200" dirty="0" err="1" smtClean="0"/>
            <a:t>Atanasoff</a:t>
          </a:r>
          <a:r>
            <a:rPr lang="es-GT" sz="1200" kern="1200" dirty="0" smtClean="0"/>
            <a:t> y </a:t>
          </a:r>
          <a:r>
            <a:rPr lang="es-GT" sz="1200" kern="1200" dirty="0" err="1" smtClean="0"/>
            <a:t>Clifford</a:t>
          </a:r>
          <a:r>
            <a:rPr lang="es-GT" sz="1200" kern="1200" dirty="0" smtClean="0"/>
            <a:t> Berry ya habían construido un prototipo de máquina electrónica en el Iowa </a:t>
          </a:r>
          <a:r>
            <a:rPr lang="es-GT" sz="1200" kern="1200" dirty="0" err="1" smtClean="0"/>
            <a:t>State</a:t>
          </a:r>
          <a:r>
            <a:rPr lang="es-GT" sz="1200" kern="1200" dirty="0" smtClean="0"/>
            <a:t> </a:t>
          </a:r>
          <a:r>
            <a:rPr lang="es-GT" sz="1200" kern="1200" dirty="0" err="1" smtClean="0"/>
            <a:t>College</a:t>
          </a:r>
          <a:r>
            <a:rPr lang="es-GT" sz="1200" kern="1200" dirty="0" smtClean="0"/>
            <a:t> (EEUU). Este prototipo y las investigaciones posteriores se realizaron en el anonimato, y más tarde quedaron eclipsadas por el desarrollo del Calculador e integrador numérico digital electrónico (ENIAC) en 1945. El ENIAC, que según mostró la evidencia se basaba en gran medida en el ‘ordenador’ </a:t>
          </a:r>
          <a:r>
            <a:rPr lang="es-GT" sz="1200" kern="1200" dirty="0" err="1" smtClean="0"/>
            <a:t>Atanasoff</a:t>
          </a:r>
          <a:r>
            <a:rPr lang="es-GT" sz="1200" kern="1200" dirty="0" smtClean="0"/>
            <a:t>-Berry (ABC, acrónimo de </a:t>
          </a:r>
          <a:r>
            <a:rPr lang="es-GT" sz="1200" kern="1200" dirty="0" err="1" smtClean="0"/>
            <a:t>Electronic</a:t>
          </a:r>
          <a:r>
            <a:rPr lang="es-GT" sz="1200" kern="1200" dirty="0" smtClean="0"/>
            <a:t> </a:t>
          </a:r>
          <a:r>
            <a:rPr lang="es-GT" sz="1200" kern="1200" dirty="0" err="1" smtClean="0"/>
            <a:t>Numerical</a:t>
          </a:r>
          <a:r>
            <a:rPr lang="es-GT" sz="1200" kern="1200" dirty="0" smtClean="0"/>
            <a:t> </a:t>
          </a:r>
          <a:r>
            <a:rPr lang="es-GT" sz="1200" kern="1200" dirty="0" err="1" smtClean="0"/>
            <a:t>Integrator</a:t>
          </a:r>
          <a:r>
            <a:rPr lang="es-GT" sz="1200" kern="1200" dirty="0" smtClean="0"/>
            <a:t> and </a:t>
          </a:r>
          <a:r>
            <a:rPr lang="es-GT" sz="1200" kern="1200" dirty="0" err="1" smtClean="0"/>
            <a:t>Computer</a:t>
          </a:r>
          <a:r>
            <a:rPr lang="es-GT" sz="1200" kern="1200" dirty="0" smtClean="0"/>
            <a:t>), obtuvo una patente que caducó en 1973, varias décadas más tarde.</a:t>
          </a:r>
          <a:endParaRPr lang="es-GT" sz="1200" kern="1200" dirty="0"/>
        </a:p>
      </dsp:txBody>
      <dsp:txXfrm>
        <a:off x="7960144" y="1025709"/>
        <a:ext cx="3489721" cy="472277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41968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355863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C52316-151C-4854-B613-72050F648147}" type="slidenum">
              <a:rPr lang="es-GT" smtClean="0"/>
              <a:t>‹Nº›</a:t>
            </a:fld>
            <a:endParaRPr lang="es-G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345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347302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C52316-151C-4854-B613-72050F648147}" type="slidenum">
              <a:rPr lang="es-GT" smtClean="0"/>
              <a:t>‹Nº›</a:t>
            </a:fld>
            <a:endParaRPr lang="es-G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4546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242777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2682489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46200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372960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F5B5202-84E1-4BBB-AADD-DAB5409E9068}" type="datetimeFigureOut">
              <a:rPr lang="es-GT" smtClean="0"/>
              <a:t>20/04/2017</a:t>
            </a:fld>
            <a:endParaRPr lang="es-GT"/>
          </a:p>
        </p:txBody>
      </p:sp>
      <p:sp>
        <p:nvSpPr>
          <p:cNvPr id="5" name="Footer Placeholder 4"/>
          <p:cNvSpPr>
            <a:spLocks noGrp="1"/>
          </p:cNvSpPr>
          <p:nvPr>
            <p:ph type="ftr" sz="quarter" idx="11"/>
          </p:nvPr>
        </p:nvSpPr>
        <p:spPr/>
        <p:txBody>
          <a:bodyPr/>
          <a:lstStyle/>
          <a:p>
            <a:endParaRPr lang="es-G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46386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156840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F5B5202-84E1-4BBB-AADD-DAB5409E9068}" type="datetimeFigureOut">
              <a:rPr lang="es-GT" smtClean="0"/>
              <a:t>20/04/2017</a:t>
            </a:fld>
            <a:endParaRPr lang="es-GT"/>
          </a:p>
        </p:txBody>
      </p:sp>
      <p:sp>
        <p:nvSpPr>
          <p:cNvPr id="8" name="Footer Placeholder 7"/>
          <p:cNvSpPr>
            <a:spLocks noGrp="1"/>
          </p:cNvSpPr>
          <p:nvPr>
            <p:ph type="ftr" sz="quarter" idx="11"/>
          </p:nvPr>
        </p:nvSpPr>
        <p:spPr/>
        <p:txBody>
          <a:bodyPr/>
          <a:lstStyle/>
          <a:p>
            <a:endParaRPr lang="es-G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784567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F5B5202-84E1-4BBB-AADD-DAB5409E9068}" type="datetimeFigureOut">
              <a:rPr lang="es-GT" smtClean="0"/>
              <a:t>20/04/2017</a:t>
            </a:fld>
            <a:endParaRPr lang="es-GT"/>
          </a:p>
        </p:txBody>
      </p:sp>
      <p:sp>
        <p:nvSpPr>
          <p:cNvPr id="4" name="Footer Placeholder 3"/>
          <p:cNvSpPr>
            <a:spLocks noGrp="1"/>
          </p:cNvSpPr>
          <p:nvPr>
            <p:ph type="ftr" sz="quarter" idx="11"/>
          </p:nvPr>
        </p:nvSpPr>
        <p:spPr/>
        <p:txBody>
          <a:bodyPr/>
          <a:lstStyle/>
          <a:p>
            <a:endParaRPr lang="es-G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349319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B5202-84E1-4BBB-AADD-DAB5409E9068}" type="datetimeFigureOut">
              <a:rPr lang="es-GT" smtClean="0"/>
              <a:t>20/04/2017</a:t>
            </a:fld>
            <a:endParaRPr lang="es-GT"/>
          </a:p>
        </p:txBody>
      </p:sp>
      <p:sp>
        <p:nvSpPr>
          <p:cNvPr id="3" name="Footer Placeholder 2"/>
          <p:cNvSpPr>
            <a:spLocks noGrp="1"/>
          </p:cNvSpPr>
          <p:nvPr>
            <p:ph type="ftr" sz="quarter" idx="11"/>
          </p:nvPr>
        </p:nvSpPr>
        <p:spPr/>
        <p:txBody>
          <a:bodyPr/>
          <a:lstStyle/>
          <a:p>
            <a:endParaRPr lang="es-G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119831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333772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F5B5202-84E1-4BBB-AADD-DAB5409E9068}" type="datetimeFigureOut">
              <a:rPr lang="es-GT" smtClean="0"/>
              <a:t>20/04/2017</a:t>
            </a:fld>
            <a:endParaRPr lang="es-GT"/>
          </a:p>
        </p:txBody>
      </p:sp>
      <p:sp>
        <p:nvSpPr>
          <p:cNvPr id="6" name="Footer Placeholder 5"/>
          <p:cNvSpPr>
            <a:spLocks noGrp="1"/>
          </p:cNvSpPr>
          <p:nvPr>
            <p:ph type="ftr" sz="quarter" idx="11"/>
          </p:nvPr>
        </p:nvSpPr>
        <p:spPr/>
        <p:txBody>
          <a:bodyPr/>
          <a:lstStyle/>
          <a:p>
            <a:endParaRPr lang="es-G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C52316-151C-4854-B613-72050F648147}" type="slidenum">
              <a:rPr lang="es-GT" smtClean="0"/>
              <a:t>‹Nº›</a:t>
            </a:fld>
            <a:endParaRPr lang="es-GT"/>
          </a:p>
        </p:txBody>
      </p:sp>
    </p:spTree>
    <p:extLst>
      <p:ext uri="{BB962C8B-B14F-4D97-AF65-F5344CB8AC3E}">
        <p14:creationId xmlns:p14="http://schemas.microsoft.com/office/powerpoint/2010/main" val="2895192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5B5202-84E1-4BBB-AADD-DAB5409E9068}" type="datetimeFigureOut">
              <a:rPr lang="es-GT" smtClean="0"/>
              <a:t>20/04/2017</a:t>
            </a:fld>
            <a:endParaRPr lang="es-G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C52316-151C-4854-B613-72050F648147}" type="slidenum">
              <a:rPr lang="es-GT" smtClean="0"/>
              <a:t>‹Nº›</a:t>
            </a:fld>
            <a:endParaRPr lang="es-GT"/>
          </a:p>
        </p:txBody>
      </p:sp>
    </p:spTree>
    <p:extLst>
      <p:ext uri="{BB962C8B-B14F-4D97-AF65-F5344CB8AC3E}">
        <p14:creationId xmlns:p14="http://schemas.microsoft.com/office/powerpoint/2010/main" val="321585330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507" y="0"/>
            <a:ext cx="2426677" cy="1820008"/>
          </a:xfrm>
          <a:prstGeom prst="rect">
            <a:avLst/>
          </a:prstGeom>
        </p:spPr>
      </p:pic>
      <p:sp>
        <p:nvSpPr>
          <p:cNvPr id="2" name="Título 1"/>
          <p:cNvSpPr>
            <a:spLocks noGrp="1"/>
          </p:cNvSpPr>
          <p:nvPr>
            <p:ph type="ctrTitle"/>
          </p:nvPr>
        </p:nvSpPr>
        <p:spPr>
          <a:xfrm>
            <a:off x="1195755" y="334107"/>
            <a:ext cx="9448800" cy="5902570"/>
          </a:xfrm>
        </p:spPr>
        <p:txBody>
          <a:bodyPr>
            <a:normAutofit/>
          </a:bodyPr>
          <a:lstStyle/>
          <a:p>
            <a:r>
              <a:rPr lang="es-GT" sz="2800" dirty="0" smtClean="0"/>
              <a:t/>
            </a:r>
            <a:br>
              <a:rPr lang="es-GT" sz="2800" dirty="0" smtClean="0"/>
            </a:br>
            <a:r>
              <a:rPr lang="es-GT" sz="2800" dirty="0"/>
              <a:t/>
            </a:r>
            <a:br>
              <a:rPr lang="es-GT" sz="2800" dirty="0"/>
            </a:br>
            <a:r>
              <a:rPr lang="es-GT" sz="2800" dirty="0" smtClean="0"/>
              <a:t>Nombre: </a:t>
            </a:r>
            <a:r>
              <a:rPr lang="es-GT" sz="2800" dirty="0" smtClean="0">
                <a:solidFill>
                  <a:schemeClr val="tx1"/>
                </a:solidFill>
              </a:rPr>
              <a:t>Marcos José Miguel Conde Chavarría</a:t>
            </a:r>
            <a:r>
              <a:rPr lang="es-GT" sz="2800" dirty="0" smtClean="0"/>
              <a:t/>
            </a:r>
            <a:br>
              <a:rPr lang="es-GT" sz="2800" dirty="0" smtClean="0"/>
            </a:br>
            <a:r>
              <a:rPr lang="es-GT" sz="2800" dirty="0"/>
              <a:t/>
            </a:r>
            <a:br>
              <a:rPr lang="es-GT" sz="2800" dirty="0"/>
            </a:br>
            <a:r>
              <a:rPr lang="es-GT" sz="2800" dirty="0" smtClean="0"/>
              <a:t>Grado: </a:t>
            </a:r>
            <a:r>
              <a:rPr lang="es-GT" sz="2800" dirty="0" smtClean="0">
                <a:solidFill>
                  <a:schemeClr val="tx1"/>
                </a:solidFill>
              </a:rPr>
              <a:t>5to Bachillerato en Computación con Orientación Científica </a:t>
            </a:r>
            <a:r>
              <a:rPr lang="es-GT" sz="2800" dirty="0"/>
              <a:t/>
            </a:r>
            <a:br>
              <a:rPr lang="es-GT" sz="2800" dirty="0"/>
            </a:br>
            <a:r>
              <a:rPr lang="es-GT" sz="2800" dirty="0" smtClean="0"/>
              <a:t/>
            </a:r>
            <a:br>
              <a:rPr lang="es-GT" sz="2800" dirty="0" smtClean="0"/>
            </a:br>
            <a:r>
              <a:rPr lang="es-GT" sz="2800" dirty="0" smtClean="0"/>
              <a:t>Sección: </a:t>
            </a:r>
            <a:r>
              <a:rPr lang="es-GT" sz="2800" dirty="0" smtClean="0">
                <a:solidFill>
                  <a:schemeClr val="tx1"/>
                </a:solidFill>
              </a:rPr>
              <a:t>“B”</a:t>
            </a:r>
            <a:r>
              <a:rPr lang="es-GT" sz="2800" dirty="0" smtClean="0"/>
              <a:t/>
            </a:r>
            <a:br>
              <a:rPr lang="es-GT" sz="2800" dirty="0" smtClean="0"/>
            </a:br>
            <a:r>
              <a:rPr lang="es-GT" sz="2800" dirty="0"/>
              <a:t/>
            </a:r>
            <a:br>
              <a:rPr lang="es-GT" sz="2800" dirty="0"/>
            </a:br>
            <a:r>
              <a:rPr lang="es-GT" sz="2800" dirty="0" smtClean="0"/>
              <a:t>Clave: </a:t>
            </a:r>
            <a:r>
              <a:rPr lang="es-GT" sz="2800" dirty="0" smtClean="0">
                <a:solidFill>
                  <a:schemeClr val="tx1"/>
                </a:solidFill>
              </a:rPr>
              <a:t>9</a:t>
            </a:r>
            <a:br>
              <a:rPr lang="es-GT" sz="2800" dirty="0" smtClean="0">
                <a:solidFill>
                  <a:schemeClr val="tx1"/>
                </a:solidFill>
              </a:rPr>
            </a:br>
            <a:r>
              <a:rPr lang="es-GT" sz="2800" dirty="0">
                <a:solidFill>
                  <a:schemeClr val="tx1"/>
                </a:solidFill>
              </a:rPr>
              <a:t/>
            </a:r>
            <a:br>
              <a:rPr lang="es-GT" sz="2800" dirty="0">
                <a:solidFill>
                  <a:schemeClr val="tx1"/>
                </a:solidFill>
              </a:rPr>
            </a:br>
            <a:r>
              <a:rPr lang="es-GT" sz="2800" dirty="0" smtClean="0">
                <a:solidFill>
                  <a:schemeClr val="tx1"/>
                </a:solidFill>
              </a:rPr>
              <a:t>												Jornada Matutina</a:t>
            </a:r>
            <a:endParaRPr lang="es-GT" sz="2800" dirty="0">
              <a:solidFill>
                <a:schemeClr val="tx1"/>
              </a:solidFill>
            </a:endParaRPr>
          </a:p>
        </p:txBody>
      </p:sp>
    </p:spTree>
    <p:extLst>
      <p:ext uri="{BB962C8B-B14F-4D97-AF65-F5344CB8AC3E}">
        <p14:creationId xmlns:p14="http://schemas.microsoft.com/office/powerpoint/2010/main" val="278277569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1.bp.blogspot.com/-7Div0Eybf0w/UmU3SrHJmnI/AAAAAAAAAIE/Gla3rVE-q9U/s1600/mantenimiento-equipos-servidores-rede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4223" y="1135601"/>
            <a:ext cx="5692630" cy="56926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842648" y="495156"/>
            <a:ext cx="8911687" cy="1280890"/>
          </a:xfrm>
        </p:spPr>
        <p:txBody>
          <a:bodyPr/>
          <a:lstStyle/>
          <a:p>
            <a:pPr algn="ctr"/>
            <a:r>
              <a:rPr lang="es-GT" dirty="0" smtClean="0"/>
              <a:t>Mantenimiento Preventivo</a:t>
            </a:r>
            <a:endParaRPr lang="es-GT" dirty="0"/>
          </a:p>
        </p:txBody>
      </p:sp>
      <p:sp>
        <p:nvSpPr>
          <p:cNvPr id="3" name="Marcador de contenido 2"/>
          <p:cNvSpPr>
            <a:spLocks noGrp="1"/>
          </p:cNvSpPr>
          <p:nvPr>
            <p:ph idx="1"/>
          </p:nvPr>
        </p:nvSpPr>
        <p:spPr>
          <a:xfrm>
            <a:off x="175846" y="1230923"/>
            <a:ext cx="12016154" cy="5744308"/>
          </a:xfrm>
        </p:spPr>
        <p:txBody>
          <a:bodyPr>
            <a:normAutofit fontScale="85000" lnSpcReduction="10000"/>
          </a:bodyPr>
          <a:lstStyle/>
          <a:p>
            <a:r>
              <a:rPr lang="es-GT" dirty="0"/>
              <a:t>El mantenimiento preventivo permite detectar fallos repetitivos, disminuir los puntos muertos por paradas, aumentar la vida útil de equipos, disminuir costos de reparaciones, detectar puntos débiles en la instalación entre una larga lista de ventajas.</a:t>
            </a:r>
          </a:p>
          <a:p>
            <a:r>
              <a:rPr lang="es-GT" dirty="0"/>
              <a:t>Relativo a la informática, el mantenimiento preventivo consiste en la revisión periódica de ciertos aspectos, tanto de hardware como de software en un PC. Estos influyen en el desempeño fiable del sistema, en la integridad de los datos almacenados y en un intercambio de informaciones correctas, a la máxima velocidad posible dentro de la configuración optima del sistema.</a:t>
            </a:r>
          </a:p>
          <a:p>
            <a:r>
              <a:rPr lang="es-GT" dirty="0"/>
              <a:t>Dentro del mantenimiento preventivo existe software que permite al usuario vigilar constantemente el estado de su equipo, así como también realizar pequeños ajustes de una manera fácil.</a:t>
            </a:r>
          </a:p>
          <a:p>
            <a:r>
              <a:rPr lang="es-GT" dirty="0"/>
              <a:t>El mantenimiento preventivo en general se ocupa en la determinación de condiciones operativas, de durabilidad y de confiabilidad de un equipo en mención este tipo de mantenimiento nos ayuda en reducir los tiempos que pueden generarse por mantenimiento correctivo.</a:t>
            </a:r>
          </a:p>
          <a:p>
            <a:r>
              <a:rPr lang="es-GT" dirty="0"/>
              <a:t>En lo referente al mantenimiento preventivo de un producto software, se diferencia del resto de tipos de mantenimiento (especialmente del mantenimiento perfectivo) en que, mientras que el resto (correctivo, evolutivo, perfectivo, adaptativo...) se produce generalmente tras una petición de cambio por parte del cliente o del usuario final, el preventivo se produce tras un estudio de posibilidades de mejora en los diferentes módulos del sistema.</a:t>
            </a:r>
          </a:p>
          <a:p>
            <a:r>
              <a:rPr lang="es-GT" dirty="0"/>
              <a:t>Aunque el mantenimiento preventivo es considerado valioso para las organizaciones, existen una serie de fallas en la maquinaria o errores humanos a la hora de realizar estos procesos de mantenimiento. El mantenimiento preventivo planificado y la sustitución planificada son dos de las tres políticas disponibles para los ingenieros de mantenimiento.</a:t>
            </a:r>
          </a:p>
          <a:p>
            <a:r>
              <a:rPr lang="es-GT" dirty="0"/>
              <a:t>El primer objetivo del mantenimiento es evitar o mitigar las consecuencias de los fallos del equipo, logrando prevenir las incidencias antes de que estas ocurran. Las tareas de mantenimiento preventivo incluyen acciones como cambio de piezas desgastadas, cambios de aceites y lubricantes, etc. El mantenimiento preventivo debe evitar los fallos en el equipo antes de que estos ocurran</a:t>
            </a:r>
            <a:r>
              <a:rPr lang="es-GT" dirty="0" smtClean="0"/>
              <a:t>.</a:t>
            </a:r>
            <a:endParaRPr lang="es-GT" dirty="0"/>
          </a:p>
        </p:txBody>
      </p:sp>
    </p:spTree>
    <p:extLst>
      <p:ext uri="{BB962C8B-B14F-4D97-AF65-F5344CB8AC3E}">
        <p14:creationId xmlns:p14="http://schemas.microsoft.com/office/powerpoint/2010/main" val="3214787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blob.freent.de/image/5106460/847x565/847/565/b0/ee2563e77c58624fc869e0cacfba8844/wx/artikelbild-01-zwoelf-tipps--so-erweitern-sie-cpu-und-main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559" y="996094"/>
            <a:ext cx="8067675" cy="5381626"/>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386862" y="1266092"/>
            <a:ext cx="11500337" cy="5287107"/>
          </a:xfrm>
        </p:spPr>
        <p:txBody>
          <a:bodyPr>
            <a:normAutofit fontScale="85000" lnSpcReduction="20000"/>
          </a:bodyPr>
          <a:lstStyle/>
          <a:p>
            <a:r>
              <a:rPr lang="es-GT" dirty="0"/>
              <a:t>Mantenimiento preventivo y correctivo de Software.</a:t>
            </a:r>
            <a:br>
              <a:rPr lang="es-GT" dirty="0"/>
            </a:br>
            <a:r>
              <a:rPr lang="es-GT" dirty="0"/>
              <a:t>El mantenimiento de software o mantención de software es una de las actividades más comunes en la ingeniería de software y es el proceso de mejora y optimización del software después de su entrega al usuario final así como también corrección y prevención de los defectos. El mantenimiento de </a:t>
            </a:r>
            <a:r>
              <a:rPr lang="es-GT" dirty="0" err="1"/>
              <a:t>softwares</a:t>
            </a:r>
            <a:r>
              <a:rPr lang="es-GT" dirty="0"/>
              <a:t> se divide en dos ocasiones: prevenir y corregir.</a:t>
            </a:r>
            <a:br>
              <a:rPr lang="es-GT" dirty="0"/>
            </a:br>
            <a:r>
              <a:rPr lang="es-GT" dirty="0"/>
              <a:t>Mantenimiento Preventivo de software.</a:t>
            </a:r>
            <a:br>
              <a:rPr lang="es-GT" dirty="0"/>
            </a:br>
            <a:r>
              <a:rPr lang="es-GT" dirty="0"/>
              <a:t>Mantenimiento Correctivo de software.</a:t>
            </a:r>
          </a:p>
          <a:p>
            <a:r>
              <a:rPr lang="es-GT" dirty="0"/>
              <a:t>Mantenimien</a:t>
            </a:r>
            <a:r>
              <a:rPr lang="es-GT" dirty="0">
                <a:solidFill>
                  <a:schemeClr val="bg1"/>
                </a:solidFill>
              </a:rPr>
              <a:t>to preventivo de software.</a:t>
            </a:r>
            <a:r>
              <a:rPr lang="es-GT" dirty="0"/>
              <a:t/>
            </a:r>
            <a:br>
              <a:rPr lang="es-GT" dirty="0"/>
            </a:br>
            <a:r>
              <a:rPr lang="es-GT" dirty="0"/>
              <a:t>Revisión de </a:t>
            </a:r>
            <a:r>
              <a:rPr lang="es-GT" dirty="0">
                <a:solidFill>
                  <a:schemeClr val="bg1"/>
                </a:solidFill>
              </a:rPr>
              <a:t>Instalación por </a:t>
            </a:r>
            <a:r>
              <a:rPr lang="es-GT" dirty="0" err="1">
                <a:solidFill>
                  <a:schemeClr val="bg1"/>
                </a:solidFill>
              </a:rPr>
              <a:t>Setup</a:t>
            </a:r>
            <a:r>
              <a:rPr lang="es-GT" dirty="0">
                <a:solidFill>
                  <a:schemeClr val="bg1"/>
                </a:solidFill>
              </a:rPr>
              <a:t>.</a:t>
            </a:r>
            <a:r>
              <a:rPr lang="es-GT" dirty="0"/>
              <a:t/>
            </a:r>
            <a:br>
              <a:rPr lang="es-GT" dirty="0"/>
            </a:br>
            <a:r>
              <a:rPr lang="es-GT" dirty="0"/>
              <a:t>Desfragment</a:t>
            </a:r>
            <a:r>
              <a:rPr lang="es-GT" dirty="0">
                <a:solidFill>
                  <a:schemeClr val="bg1"/>
                </a:solidFill>
              </a:rPr>
              <a:t>ación del Disco Duro.</a:t>
            </a:r>
            <a:r>
              <a:rPr lang="es-GT" dirty="0"/>
              <a:t/>
            </a:r>
            <a:br>
              <a:rPr lang="es-GT" dirty="0"/>
            </a:br>
            <a:r>
              <a:rPr lang="es-GT" dirty="0"/>
              <a:t>Liberación de </a:t>
            </a:r>
            <a:r>
              <a:rPr lang="es-GT" dirty="0">
                <a:solidFill>
                  <a:schemeClr val="bg1"/>
                </a:solidFill>
              </a:rPr>
              <a:t>memoria RAM.</a:t>
            </a:r>
            <a:r>
              <a:rPr lang="es-GT" dirty="0"/>
              <a:t/>
            </a:r>
            <a:br>
              <a:rPr lang="es-GT" dirty="0"/>
            </a:br>
            <a:r>
              <a:rPr lang="es-GT" dirty="0"/>
              <a:t>Liberación de </a:t>
            </a:r>
            <a:r>
              <a:rPr lang="es-GT" dirty="0">
                <a:solidFill>
                  <a:schemeClr val="bg1"/>
                </a:solidFill>
              </a:rPr>
              <a:t>espacio en Disco Duro.</a:t>
            </a:r>
            <a:r>
              <a:rPr lang="es-GT" dirty="0"/>
              <a:t/>
            </a:r>
            <a:br>
              <a:rPr lang="es-GT" dirty="0"/>
            </a:br>
            <a:r>
              <a:rPr lang="es-GT" dirty="0"/>
              <a:t>Ejecución de </a:t>
            </a:r>
            <a:r>
              <a:rPr lang="es-GT" dirty="0">
                <a:solidFill>
                  <a:schemeClr val="bg1"/>
                </a:solidFill>
              </a:rPr>
              <a:t>Antivirus</a:t>
            </a:r>
            <a:r>
              <a:rPr lang="es-GT" dirty="0"/>
              <a:t>.</a:t>
            </a:r>
            <a:br>
              <a:rPr lang="es-GT" dirty="0"/>
            </a:br>
            <a:r>
              <a:rPr lang="es-GT" dirty="0"/>
              <a:t>Copia de S</a:t>
            </a:r>
            <a:r>
              <a:rPr lang="es-GT" dirty="0">
                <a:solidFill>
                  <a:schemeClr val="bg1"/>
                </a:solidFill>
              </a:rPr>
              <a:t>eguridad</a:t>
            </a:r>
            <a:r>
              <a:rPr lang="es-GT" dirty="0"/>
              <a:t>.</a:t>
            </a:r>
            <a:br>
              <a:rPr lang="es-GT" dirty="0"/>
            </a:br>
            <a:r>
              <a:rPr lang="es-GT" dirty="0" err="1"/>
              <a:t>Scandisk</a:t>
            </a:r>
            <a:r>
              <a:rPr lang="es-GT" dirty="0"/>
              <a:t>.</a:t>
            </a:r>
          </a:p>
          <a:p>
            <a:r>
              <a:rPr lang="es-GT" dirty="0"/>
              <a:t>Revisión de </a:t>
            </a:r>
            <a:r>
              <a:rPr lang="es-GT" dirty="0">
                <a:solidFill>
                  <a:schemeClr val="bg1"/>
                </a:solidFill>
              </a:rPr>
              <a:t>Instalación por </a:t>
            </a:r>
            <a:r>
              <a:rPr lang="es-GT" dirty="0" err="1">
                <a:solidFill>
                  <a:schemeClr val="bg1"/>
                </a:solidFill>
              </a:rPr>
              <a:t>Setup</a:t>
            </a:r>
            <a:r>
              <a:rPr lang="es-GT" dirty="0">
                <a:solidFill>
                  <a:schemeClr val="bg1"/>
                </a:solidFill>
              </a:rPr>
              <a:t>.</a:t>
            </a:r>
            <a:br>
              <a:rPr lang="es-GT" dirty="0">
                <a:solidFill>
                  <a:schemeClr val="bg1"/>
                </a:solidFill>
              </a:rPr>
            </a:br>
            <a:r>
              <a:rPr lang="es-GT" dirty="0"/>
              <a:t>Consiste en </a:t>
            </a:r>
            <a:r>
              <a:rPr lang="es-GT" dirty="0">
                <a:solidFill>
                  <a:schemeClr val="bg1"/>
                </a:solidFill>
              </a:rPr>
              <a:t>una revisión que se realiza ingresando directamente al menú que se encuentra </a:t>
            </a:r>
            <a:r>
              <a:rPr lang="es-GT" dirty="0">
                <a:solidFill>
                  <a:schemeClr val="tx1"/>
                </a:solidFill>
              </a:rPr>
              <a:t>en la </a:t>
            </a:r>
            <a:r>
              <a:rPr lang="es-GT" dirty="0" err="1">
                <a:solidFill>
                  <a:schemeClr val="tx1"/>
                </a:solidFill>
              </a:rPr>
              <a:t>Setup</a:t>
            </a:r>
            <a:r>
              <a:rPr lang="es-GT" dirty="0">
                <a:solidFill>
                  <a:schemeClr val="tx1"/>
                </a:solidFill>
              </a:rPr>
              <a:t> detectando </a:t>
            </a:r>
            <a:r>
              <a:rPr lang="es-GT" dirty="0"/>
              <a:t>las unidades </a:t>
            </a:r>
            <a:r>
              <a:rPr lang="es-GT" dirty="0">
                <a:solidFill>
                  <a:schemeClr val="bg1"/>
                </a:solidFill>
              </a:rPr>
              <a:t>conectadas ala computadora. Mediante este se puede detectar alguna falla </a:t>
            </a:r>
            <a:r>
              <a:rPr lang="es-GT" dirty="0"/>
              <a:t>en conectores.</a:t>
            </a:r>
            <a:br>
              <a:rPr lang="es-GT" dirty="0"/>
            </a:br>
            <a:endParaRPr lang="es-GT" dirty="0"/>
          </a:p>
          <a:p>
            <a:r>
              <a:rPr lang="es-GT" dirty="0"/>
              <a:t>Desfragmenta</a:t>
            </a:r>
            <a:r>
              <a:rPr lang="es-GT" dirty="0">
                <a:solidFill>
                  <a:schemeClr val="bg1"/>
                </a:solidFill>
              </a:rPr>
              <a:t>ción de disco duro</a:t>
            </a:r>
            <a:r>
              <a:rPr lang="es-GT" dirty="0"/>
              <a:t>.</a:t>
            </a:r>
          </a:p>
          <a:p>
            <a:r>
              <a:rPr lang="es-GT" dirty="0"/>
              <a:t>La fragmentación del disco sucede después de que el sistema operativo ha escrito diferentes versiones de los archivos varias veces, esto es, un archivo después de ser modificado al guardarse no ocupa direcciones de memoria contiguas en el disco duro, el desfragmentado se ocupa de acomodar los archivos en direcciones de memoria contiguas.</a:t>
            </a:r>
          </a:p>
          <a:p>
            <a:endParaRPr lang="es-GT" dirty="0"/>
          </a:p>
        </p:txBody>
      </p:sp>
    </p:spTree>
    <p:extLst>
      <p:ext uri="{BB962C8B-B14F-4D97-AF65-F5344CB8AC3E}">
        <p14:creationId xmlns:p14="http://schemas.microsoft.com/office/powerpoint/2010/main" val="125219335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sites.google.com/site/phanievazquezupp/_/rsrc/1468750173015/mantequicompu/primer-parcial/mapacompo/Mantenimiento-De-Equipo-De-Computo-Componentes_3b2577j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35" y="-105509"/>
            <a:ext cx="11466903" cy="696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65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4/4c/AL_Mantenimiento.svg/600px-AL_Mantenimient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190" y="1113691"/>
            <a:ext cx="8112370" cy="4056185"/>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891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84032" y="811679"/>
            <a:ext cx="8911687" cy="1280890"/>
          </a:xfrm>
        </p:spPr>
        <p:txBody>
          <a:bodyPr/>
          <a:lstStyle/>
          <a:p>
            <a:pPr algn="ctr"/>
            <a:r>
              <a:rPr lang="es-GT" dirty="0" smtClean="0"/>
              <a:t>Conclusiones Personales</a:t>
            </a:r>
            <a:endParaRPr lang="es-GT" dirty="0"/>
          </a:p>
        </p:txBody>
      </p:sp>
      <p:sp>
        <p:nvSpPr>
          <p:cNvPr id="3" name="Marcador de contenido 2"/>
          <p:cNvSpPr>
            <a:spLocks noGrp="1"/>
          </p:cNvSpPr>
          <p:nvPr>
            <p:ph idx="1"/>
          </p:nvPr>
        </p:nvSpPr>
        <p:spPr>
          <a:xfrm>
            <a:off x="1784032" y="2092569"/>
            <a:ext cx="8915400" cy="3777622"/>
          </a:xfrm>
        </p:spPr>
        <p:txBody>
          <a:bodyPr/>
          <a:lstStyle/>
          <a:p>
            <a:r>
              <a:rPr lang="es-GT" dirty="0" smtClean="0"/>
              <a:t>El propósito de esta presentación es dar a conocer sobre el área de la informática e informarles sobre que deben de estar capacitados.</a:t>
            </a:r>
          </a:p>
          <a:p>
            <a:r>
              <a:rPr lang="es-GT" dirty="0" smtClean="0"/>
              <a:t>Seguir buscando mas sobre la historia de lo que hoy somos y de lo que queremos ser en el futuro no quedarnos estancados en solo una cosa sino superarnos y ser mejores.</a:t>
            </a:r>
          </a:p>
        </p:txBody>
      </p:sp>
    </p:spTree>
    <p:extLst>
      <p:ext uri="{BB962C8B-B14F-4D97-AF65-F5344CB8AC3E}">
        <p14:creationId xmlns:p14="http://schemas.microsoft.com/office/powerpoint/2010/main" val="1628613520"/>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2780" y="542048"/>
            <a:ext cx="8911687" cy="1280890"/>
          </a:xfrm>
        </p:spPr>
        <p:txBody>
          <a:bodyPr/>
          <a:lstStyle/>
          <a:p>
            <a:pPr algn="ctr"/>
            <a:r>
              <a:rPr lang="es-GT" dirty="0" smtClean="0"/>
              <a:t>Introducción</a:t>
            </a:r>
            <a:endParaRPr lang="es-GT" dirty="0"/>
          </a:p>
        </p:txBody>
      </p:sp>
      <p:sp>
        <p:nvSpPr>
          <p:cNvPr id="3" name="Marcador de contenido 2"/>
          <p:cNvSpPr>
            <a:spLocks noGrp="1"/>
          </p:cNvSpPr>
          <p:nvPr>
            <p:ph idx="1"/>
          </p:nvPr>
        </p:nvSpPr>
        <p:spPr>
          <a:xfrm>
            <a:off x="1252780" y="2028092"/>
            <a:ext cx="9262819" cy="4396154"/>
          </a:xfrm>
        </p:spPr>
        <p:txBody>
          <a:bodyPr/>
          <a:lstStyle/>
          <a:p>
            <a:r>
              <a:rPr lang="es-GT" dirty="0" smtClean="0"/>
              <a:t>En la siguiente presentación daremos a conocer temas de suma importancia para nuestra empresa, los temas a tratar son:</a:t>
            </a:r>
          </a:p>
          <a:p>
            <a:pPr lvl="7"/>
            <a:r>
              <a:rPr lang="es-GT" dirty="0"/>
              <a:t>Historia de la computadora</a:t>
            </a:r>
          </a:p>
          <a:p>
            <a:pPr lvl="7"/>
            <a:r>
              <a:rPr lang="es-GT" dirty="0"/>
              <a:t>Historia de la programación</a:t>
            </a:r>
          </a:p>
          <a:p>
            <a:pPr lvl="7"/>
            <a:r>
              <a:rPr lang="es-GT" dirty="0"/>
              <a:t>Mantenimiento Preventivo</a:t>
            </a:r>
          </a:p>
          <a:p>
            <a:r>
              <a:rPr lang="es-GT" dirty="0" smtClean="0"/>
              <a:t>Los cuales se nos serán de mucha utilidad para nuestro desarrollo como empresa en el ámbito de la computación y la programación.</a:t>
            </a:r>
          </a:p>
        </p:txBody>
      </p:sp>
    </p:spTree>
    <p:extLst>
      <p:ext uri="{BB962C8B-B14F-4D97-AF65-F5344CB8AC3E}">
        <p14:creationId xmlns:p14="http://schemas.microsoft.com/office/powerpoint/2010/main" val="3556804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814" y="384271"/>
            <a:ext cx="7828153" cy="6379944"/>
          </a:xfrm>
        </p:spPr>
      </p:pic>
      <p:sp>
        <p:nvSpPr>
          <p:cNvPr id="2" name="Título 1"/>
          <p:cNvSpPr>
            <a:spLocks noGrp="1"/>
          </p:cNvSpPr>
          <p:nvPr>
            <p:ph type="title"/>
          </p:nvPr>
        </p:nvSpPr>
        <p:spPr>
          <a:xfrm>
            <a:off x="3280313" y="2933798"/>
            <a:ext cx="8911687" cy="1280890"/>
          </a:xfrm>
          <a:effectLst>
            <a:glow rad="228600">
              <a:schemeClr val="accent1">
                <a:satMod val="175000"/>
                <a:alpha val="40000"/>
              </a:schemeClr>
            </a:glow>
            <a:outerShdw blurRad="50800" dist="38100" dir="13500000" algn="br" rotWithShape="0">
              <a:prstClr val="black">
                <a:alpha val="40000"/>
              </a:prstClr>
            </a:outerShdw>
          </a:effectLst>
          <a:scene3d>
            <a:camera prst="orthographicFront"/>
            <a:lightRig rig="threePt" dir="t"/>
          </a:scene3d>
          <a:sp3d>
            <a:bevelT w="139700" prst="cross"/>
          </a:sp3d>
        </p:spPr>
        <p:txBody>
          <a:bodyPr>
            <a:normAutofit/>
          </a:bodyPr>
          <a:lstStyle/>
          <a:p>
            <a:r>
              <a:rPr lang="es-GT" sz="6600" dirty="0" smtClean="0"/>
              <a:t>¡Bienvenidos!</a:t>
            </a:r>
            <a:endParaRPr lang="es-GT" sz="6600" dirty="0"/>
          </a:p>
        </p:txBody>
      </p:sp>
    </p:spTree>
    <p:extLst>
      <p:ext uri="{BB962C8B-B14F-4D97-AF65-F5344CB8AC3E}">
        <p14:creationId xmlns:p14="http://schemas.microsoft.com/office/powerpoint/2010/main" val="19509155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3.bp.blogspot.com/-ZffIEheJxng/UPyNQhnanzI/AAAAAAAAAD0/Q6WJtHstFEQ/s320/computado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235" y="924342"/>
            <a:ext cx="5791445" cy="579144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701971" y="577218"/>
            <a:ext cx="8911687" cy="1280890"/>
          </a:xfrm>
        </p:spPr>
        <p:txBody>
          <a:bodyPr/>
          <a:lstStyle/>
          <a:p>
            <a:pPr algn="ctr"/>
            <a:r>
              <a:rPr lang="es-GT" dirty="0" smtClean="0">
                <a:effectLst>
                  <a:outerShdw blurRad="50800" dist="38100" dir="13500000" algn="br" rotWithShape="0">
                    <a:prstClr val="black">
                      <a:alpha val="40000"/>
                    </a:prstClr>
                  </a:outerShdw>
                </a:effectLst>
              </a:rPr>
              <a:t>Historia de la Computadora</a:t>
            </a:r>
            <a:endParaRPr lang="es-GT" dirty="0">
              <a:effectLst>
                <a:outerShdw blurRad="50800" dist="38100" dir="13500000" algn="br" rotWithShape="0">
                  <a:prstClr val="black">
                    <a:alpha val="40000"/>
                  </a:prstClr>
                </a:outerShdw>
              </a:effectLst>
            </a:endParaRPr>
          </a:p>
        </p:txBody>
      </p:sp>
      <p:sp>
        <p:nvSpPr>
          <p:cNvPr id="3" name="Marcador de contenido 2"/>
          <p:cNvSpPr>
            <a:spLocks noGrp="1"/>
          </p:cNvSpPr>
          <p:nvPr>
            <p:ph idx="1"/>
          </p:nvPr>
        </p:nvSpPr>
        <p:spPr>
          <a:xfrm>
            <a:off x="1698258" y="2074984"/>
            <a:ext cx="8915400" cy="3777622"/>
          </a:xfrm>
        </p:spPr>
        <p:txBody>
          <a:bodyPr>
            <a:normAutofit fontScale="92500" lnSpcReduction="20000"/>
          </a:bodyPr>
          <a:lstStyle/>
          <a:p>
            <a:r>
              <a:rPr lang="es-GT" dirty="0"/>
              <a:t>La primera máquina de calcular mecánica, un precursor del ordenador digital, fue inventada en 1642 por el matemático francés Blaise Pascal. Aquel dispositivo utilizaba una serie de ruedas de diez dientes en las que cada uno de los dientes representaba un dígito del 0 al 9. Las ruedas estaban conectadas de tal manera que podían sumarse números haciéndolas avanzar el número de dientes correcto. En 1670 el filósofo y matemático alemán Gottfried Wilhelm Leibniz perfeccionó esta máquina e inventó una que también podía multiplicar.</a:t>
            </a:r>
          </a:p>
          <a:p>
            <a:r>
              <a:rPr lang="es-GT" dirty="0"/>
              <a:t>El inventor francés Joseph Marie Jacquard, al diseñar un telar automático, utilizó delgadas placas de madera perforadas para controlar el tejido utilizado en los diseños complejos. Durante la década de 1880 el estadístico estadounidense Herman Hollerith concibió la idea de utilizar tarjetas perforadas, similares a las placas de Jacquard, para procesar datos. Hollerith consiguió compilar la información estadística destinada al censo de población de 1890 de Estados Unidos mediante la utilización de un sistema que hacía pasar tarjetas perforadas sobre contactos eléctricos</a:t>
            </a:r>
            <a:r>
              <a:rPr lang="es-GT" dirty="0" smtClean="0"/>
              <a:t>.</a:t>
            </a:r>
            <a:endParaRPr lang="es-GT" dirty="0"/>
          </a:p>
        </p:txBody>
      </p:sp>
    </p:spTree>
    <p:extLst>
      <p:ext uri="{BB962C8B-B14F-4D97-AF65-F5344CB8AC3E}">
        <p14:creationId xmlns:p14="http://schemas.microsoft.com/office/powerpoint/2010/main" val="77612962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4044029225"/>
              </p:ext>
            </p:extLst>
          </p:nvPr>
        </p:nvGraphicFramePr>
        <p:xfrm>
          <a:off x="457200" y="492369"/>
          <a:ext cx="11453446" cy="5884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163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31518" y="4486275"/>
            <a:ext cx="3324225" cy="2371725"/>
          </a:xfrm>
          <a:prstGeom prst="rect">
            <a:avLst/>
          </a:prstGeom>
          <a:effectLst>
            <a:softEdge rad="635000"/>
          </a:effectLst>
        </p:spPr>
      </p:pic>
      <p:pic>
        <p:nvPicPr>
          <p:cNvPr id="4" name="Imagen 3"/>
          <p:cNvPicPr>
            <a:picLocks noChangeAspect="1"/>
          </p:cNvPicPr>
          <p:nvPr/>
        </p:nvPicPr>
        <p:blipFill>
          <a:blip r:embed="rId3"/>
          <a:stretch>
            <a:fillRect/>
          </a:stretch>
        </p:blipFill>
        <p:spPr>
          <a:xfrm>
            <a:off x="8393810" y="-117232"/>
            <a:ext cx="3890510" cy="3345839"/>
          </a:xfrm>
          <a:prstGeom prst="rect">
            <a:avLst/>
          </a:prstGeom>
          <a:effectLst>
            <a:softEdge rad="635000"/>
          </a:effectLst>
        </p:spPr>
      </p:pic>
      <p:sp>
        <p:nvSpPr>
          <p:cNvPr id="2" name="Título 1"/>
          <p:cNvSpPr>
            <a:spLocks noGrp="1"/>
          </p:cNvSpPr>
          <p:nvPr>
            <p:ph type="title"/>
          </p:nvPr>
        </p:nvSpPr>
        <p:spPr>
          <a:xfrm>
            <a:off x="1901264" y="624110"/>
            <a:ext cx="8911687" cy="1280890"/>
          </a:xfrm>
        </p:spPr>
        <p:txBody>
          <a:bodyPr/>
          <a:lstStyle/>
          <a:p>
            <a:pPr algn="ctr"/>
            <a:r>
              <a:rPr lang="es-GT" dirty="0" smtClean="0"/>
              <a:t>Historia de la Programación</a:t>
            </a:r>
            <a:endParaRPr lang="es-GT" dirty="0"/>
          </a:p>
        </p:txBody>
      </p:sp>
      <p:sp>
        <p:nvSpPr>
          <p:cNvPr id="3" name="Marcador de contenido 2"/>
          <p:cNvSpPr>
            <a:spLocks noGrp="1"/>
          </p:cNvSpPr>
          <p:nvPr>
            <p:ph idx="1"/>
          </p:nvPr>
        </p:nvSpPr>
        <p:spPr>
          <a:xfrm>
            <a:off x="820615" y="1289537"/>
            <a:ext cx="9992336" cy="5076093"/>
          </a:xfrm>
        </p:spPr>
        <p:txBody>
          <a:bodyPr>
            <a:normAutofit/>
          </a:bodyPr>
          <a:lstStyle/>
          <a:p>
            <a:r>
              <a:rPr lang="es-GT" dirty="0"/>
              <a:t>Gottfried </a:t>
            </a:r>
            <a:r>
              <a:rPr lang="es-GT" dirty="0" err="1"/>
              <a:t>Wilheml</a:t>
            </a:r>
            <a:r>
              <a:rPr lang="es-GT" dirty="0"/>
              <a:t> von Leibniz (1646-1716), quien aprendió matemáticas de forma autodidacta (método no aconsejable en programación) construyó una máquina similar a la de Pascal, aunque algo más compleja, podía dividir, multiplicar y resolver raíces cuadradas.</a:t>
            </a:r>
          </a:p>
          <a:p>
            <a:endParaRPr lang="es-GT" dirty="0"/>
          </a:p>
          <a:p>
            <a:r>
              <a:rPr lang="es-GT" dirty="0"/>
              <a:t>Pero quien realmente influyó en el diseño de los primeros computadores fue Charles Babbage (1793-1871). Con la colaboración de la hija de Lord Byron, Lady Ada </a:t>
            </a:r>
            <a:r>
              <a:rPr lang="es-GT" dirty="0" err="1"/>
              <a:t>Countess</a:t>
            </a:r>
            <a:r>
              <a:rPr lang="es-GT" dirty="0"/>
              <a:t> of </a:t>
            </a:r>
            <a:r>
              <a:rPr lang="es-GT" dirty="0" err="1"/>
              <a:t>Lovelace</a:t>
            </a:r>
            <a:r>
              <a:rPr lang="es-GT" dirty="0"/>
              <a:t> (1815-1852), a la que debe su nombre el lenguaje ADA creado por el </a:t>
            </a:r>
            <a:r>
              <a:rPr lang="es-GT" dirty="0" err="1"/>
              <a:t>DoD</a:t>
            </a:r>
            <a:r>
              <a:rPr lang="es-GT" dirty="0"/>
              <a:t> (Departamento de defensa de Estados Unidos) en los años 70. Babbage diseñó y construyó la "máquina diferencial" para el cálculo de polinomios. Más tarde diseñó la "máquina </a:t>
            </a:r>
            <a:r>
              <a:rPr lang="es-GT" dirty="0" err="1"/>
              <a:t>analitica</a:t>
            </a:r>
            <a:r>
              <a:rPr lang="es-GT" dirty="0"/>
              <a:t>" de propósito general, capaz de resolver cualquier operación matemática. Murió sin poder terminarla, debido al escepticismo de sus patrocinadores y a que la tecnología de la época no era lo suficientemente avanzada. Un equipo del Museo de las Ciencias de Londres, en 1991, consiguió construir la máquina analítica de Babbage, totalmente funcional, siguiendo sus dibujos y especificaciones.</a:t>
            </a:r>
            <a:endParaRPr lang="es-GT" dirty="0"/>
          </a:p>
        </p:txBody>
      </p:sp>
    </p:spTree>
    <p:extLst>
      <p:ext uri="{BB962C8B-B14F-4D97-AF65-F5344CB8AC3E}">
        <p14:creationId xmlns:p14="http://schemas.microsoft.com/office/powerpoint/2010/main" val="365263706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7272" y="902678"/>
            <a:ext cx="10610973" cy="5615354"/>
          </a:xfrm>
        </p:spPr>
        <p:txBody>
          <a:bodyPr>
            <a:normAutofit fontScale="92500" lnSpcReduction="10000"/>
          </a:bodyPr>
          <a:lstStyle/>
          <a:p>
            <a:r>
              <a:rPr lang="es-GT" dirty="0"/>
              <a:t>Un hito importante en la historia de la informática fueron las tarjetas perforadas como medio para "alimentar" los computadores. Lady Ada </a:t>
            </a:r>
            <a:r>
              <a:rPr lang="es-GT" dirty="0" err="1"/>
              <a:t>Lovelace</a:t>
            </a:r>
            <a:r>
              <a:rPr lang="es-GT" dirty="0"/>
              <a:t> propuso la utilización de las tarjetas perforadas en la máquina de Babbage. Para que se enteren todos esos machistas desaprensivos, el primer programador/a fue una mujer. En 1880 el censo en Estados Unidos tardó más de 7 años en realizarse. Es obvio que los datos no eran muy actualizados. Un asistente de la oficina del censo llamado Herman </a:t>
            </a:r>
            <a:r>
              <a:rPr lang="es-GT" dirty="0" err="1"/>
              <a:t>Hollerit</a:t>
            </a:r>
            <a:r>
              <a:rPr lang="es-GT" dirty="0"/>
              <a:t> (1860-1929) desarrolló un sistema para automatizar la pesada tarea del censo. Mediante tarjetas perforadas y un sistema de circuitos eléctricos, capaz de leer unas 60 tarjetas por minuto realizó el censo de 1890 en 3 años ahorrando tiempo y dinero. Más tarde fundó la </a:t>
            </a:r>
            <a:r>
              <a:rPr lang="es-GT" dirty="0" err="1"/>
              <a:t>Tabulating</a:t>
            </a:r>
            <a:r>
              <a:rPr lang="es-GT" dirty="0"/>
              <a:t> Machine </a:t>
            </a:r>
            <a:r>
              <a:rPr lang="es-GT" dirty="0" err="1"/>
              <a:t>Company</a:t>
            </a:r>
            <a:r>
              <a:rPr lang="es-GT" dirty="0"/>
              <a:t> y en 1924 tras alguna que otra fusión nació la Internacional </a:t>
            </a:r>
            <a:r>
              <a:rPr lang="es-GT" dirty="0" err="1"/>
              <a:t>Bussines</a:t>
            </a:r>
            <a:r>
              <a:rPr lang="es-GT" dirty="0"/>
              <a:t> Machines, IBM. ¿ Os suena </a:t>
            </a:r>
            <a:r>
              <a:rPr lang="es-GT" dirty="0" smtClean="0"/>
              <a:t>?</a:t>
            </a:r>
          </a:p>
          <a:p>
            <a:endParaRPr lang="es-GT" dirty="0"/>
          </a:p>
          <a:p>
            <a:r>
              <a:rPr lang="es-GT" dirty="0"/>
              <a:t>Las computadoras de hoy en día se sustentan en la lógica matemática basada en un sistema binario. Dicho sistema se implementa sobre dispositivos electrónicos que permiten, o no, pasar la corriente, con lo que se consiguen los 2 estados binarios: 0 y 1. A mediados del siglo XX, cuando se empezaron a construir las primeras computadoras digitales, se utilizaban tubos de vacío para implementar los 2 estados binarios, pero ¿ cómo aparecieron estos conceptos ? Alan </a:t>
            </a:r>
            <a:r>
              <a:rPr lang="es-GT" dirty="0" err="1"/>
              <a:t>Mathison</a:t>
            </a:r>
            <a:r>
              <a:rPr lang="es-GT" dirty="0"/>
              <a:t> </a:t>
            </a:r>
            <a:r>
              <a:rPr lang="es-GT" dirty="0" err="1"/>
              <a:t>Turing</a:t>
            </a:r>
            <a:r>
              <a:rPr lang="es-GT" dirty="0"/>
              <a:t> (1912-1954) diseñó una calculadora universal para resolver cualquier problema, la "máquina de </a:t>
            </a:r>
            <a:r>
              <a:rPr lang="es-GT" dirty="0" err="1"/>
              <a:t>Turing</a:t>
            </a:r>
            <a:r>
              <a:rPr lang="es-GT" dirty="0"/>
              <a:t>". Tuvo mucha influencia en el desarrollo de la lógica matemática. En 1937 hizo una de sus primeras contribuciones a la lógica matemática y en 1943 plasmó sus ideas en una computadora que utilizaba tubos de vacío. George Boole (1815-1864) también contribuyó al algebra binaria y a los sistemas de circuitos de computadora, de hecho, en su honor fue bautizada el álgebra booleana.</a:t>
            </a:r>
            <a:endParaRPr lang="es-GT" dirty="0"/>
          </a:p>
        </p:txBody>
      </p:sp>
    </p:spTree>
    <p:extLst>
      <p:ext uri="{BB962C8B-B14F-4D97-AF65-F5344CB8AC3E}">
        <p14:creationId xmlns:p14="http://schemas.microsoft.com/office/powerpoint/2010/main" val="114195193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Ep6c38pkPtE/Te_LWJkY7BI/AAAAAAAAACY/7fvN_E6gqzk/s1600/tg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44" y="1008186"/>
            <a:ext cx="11407411" cy="49123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8337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Marcador de contenido 11"/>
          <p:cNvGraphicFramePr>
            <a:graphicFrameLocks noGrp="1"/>
          </p:cNvGraphicFramePr>
          <p:nvPr>
            <p:ph idx="1"/>
            <p:extLst>
              <p:ext uri="{D42A27DB-BD31-4B8C-83A1-F6EECF244321}">
                <p14:modId xmlns:p14="http://schemas.microsoft.com/office/powerpoint/2010/main" val="622461275"/>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0167055"/>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TotalTime>
  <Words>1643</Words>
  <Application>Microsoft Office PowerPoint</Application>
  <PresentationFormat>Panorámica</PresentationFormat>
  <Paragraphs>41</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Espiral</vt:lpstr>
      <vt:lpstr>  Nombre: Marcos José Miguel Conde Chavarría  Grado: 5to Bachillerato en Computación con Orientación Científica   Sección: “B”  Clave: 9              Jornada Matutina</vt:lpstr>
      <vt:lpstr>Introducción</vt:lpstr>
      <vt:lpstr>¡Bienvenidos!</vt:lpstr>
      <vt:lpstr>Historia de la Computadora</vt:lpstr>
      <vt:lpstr>Presentación de PowerPoint</vt:lpstr>
      <vt:lpstr>Historia de la Programación</vt:lpstr>
      <vt:lpstr>Presentación de PowerPoint</vt:lpstr>
      <vt:lpstr>Presentación de PowerPoint</vt:lpstr>
      <vt:lpstr>Presentación de PowerPoint</vt:lpstr>
      <vt:lpstr>Mantenimiento Preventivo</vt:lpstr>
      <vt:lpstr>Presentación de PowerPoint</vt:lpstr>
      <vt:lpstr>Presentación de PowerPoint</vt:lpstr>
      <vt:lpstr>Presentación de PowerPoint</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Liceo Compu-Market  Nombre: Marcos José Miguel Conde Chavarría  Grado: 5to Bachillerato en Computación con Orientación Científica   Sección: “B”  Clave: 9              Jornada Matutina</dc:title>
  <dc:creator>estudiante de Liceo Compu-market</dc:creator>
  <cp:lastModifiedBy>estudiante de Liceo Compu-market</cp:lastModifiedBy>
  <cp:revision>10</cp:revision>
  <dcterms:created xsi:type="dcterms:W3CDTF">2017-04-20T14:18:58Z</dcterms:created>
  <dcterms:modified xsi:type="dcterms:W3CDTF">2017-04-20T15:34:30Z</dcterms:modified>
</cp:coreProperties>
</file>