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2DFA2AB-BC36-4D06-93AB-9C19A5B25B40}">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GT"/>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9FD87-62F8-4EE5-8BE9-C224CE6D6DF7}" type="datetimeFigureOut">
              <a:rPr lang="es-GT" smtClean="0"/>
              <a:t>19/04/2017</a:t>
            </a:fld>
            <a:endParaRPr lang="es-GT"/>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GT"/>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GT"/>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D3D14-3899-4117-9A83-8F0B8823A067}" type="slidenum">
              <a:rPr lang="es-GT" smtClean="0"/>
              <a:t>‹#›</a:t>
            </a:fld>
            <a:endParaRPr lang="es-GT"/>
          </a:p>
        </p:txBody>
      </p:sp>
    </p:spTree>
    <p:extLst>
      <p:ext uri="{BB962C8B-B14F-4D97-AF65-F5344CB8AC3E}">
        <p14:creationId xmlns:p14="http://schemas.microsoft.com/office/powerpoint/2010/main" val="282074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GT" dirty="0"/>
          </a:p>
        </p:txBody>
      </p:sp>
      <p:sp>
        <p:nvSpPr>
          <p:cNvPr id="4" name="3 Marcador de número de diapositiva"/>
          <p:cNvSpPr>
            <a:spLocks noGrp="1"/>
          </p:cNvSpPr>
          <p:nvPr>
            <p:ph type="sldNum" sz="quarter" idx="10"/>
          </p:nvPr>
        </p:nvSpPr>
        <p:spPr/>
        <p:txBody>
          <a:bodyPr/>
          <a:lstStyle/>
          <a:p>
            <a:fld id="{C13D3D14-3899-4117-9A83-8F0B8823A067}" type="slidenum">
              <a:rPr lang="es-GT" smtClean="0"/>
              <a:t>2</a:t>
            </a:fld>
            <a:endParaRPr lang="es-GT"/>
          </a:p>
        </p:txBody>
      </p:sp>
    </p:spTree>
    <p:extLst>
      <p:ext uri="{BB962C8B-B14F-4D97-AF65-F5344CB8AC3E}">
        <p14:creationId xmlns:p14="http://schemas.microsoft.com/office/powerpoint/2010/main" val="379556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245232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40519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F682712-C4B7-439A-B6E0-2544D7A5E60F}" type="slidenum">
              <a:rPr lang="es-GT" smtClean="0"/>
              <a:t>‹#›</a:t>
            </a:fld>
            <a:endParaRPr lang="es-GT"/>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86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27312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F682712-C4B7-439A-B6E0-2544D7A5E60F}" type="slidenum">
              <a:rPr lang="es-GT" smtClean="0"/>
              <a:t>‹#›</a:t>
            </a:fld>
            <a:endParaRPr lang="es-GT"/>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9121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3162772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3530537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15550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48619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F4D11-F728-4F5B-B6A6-92681138D06E}"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96690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43997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4F4D11-F728-4F5B-B6A6-92681138D06E}"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213248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4F4D11-F728-4F5B-B6A6-92681138D06E}"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330075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F4D11-F728-4F5B-B6A6-92681138D06E}"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26246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323704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F4D11-F728-4F5B-B6A6-92681138D06E}"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F682712-C4B7-439A-B6E0-2544D7A5E60F}" type="slidenum">
              <a:rPr lang="es-GT" smtClean="0"/>
              <a:t>‹#›</a:t>
            </a:fld>
            <a:endParaRPr lang="es-GT"/>
          </a:p>
        </p:txBody>
      </p:sp>
    </p:spTree>
    <p:extLst>
      <p:ext uri="{BB962C8B-B14F-4D97-AF65-F5344CB8AC3E}">
        <p14:creationId xmlns:p14="http://schemas.microsoft.com/office/powerpoint/2010/main" val="176288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D4F4D11-F728-4F5B-B6A6-92681138D06E}" type="datetimeFigureOut">
              <a:rPr lang="es-GT" smtClean="0"/>
              <a:t>19/04/2017</a:t>
            </a:fld>
            <a:endParaRPr lang="es-GT"/>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F682712-C4B7-439A-B6E0-2544D7A5E60F}" type="slidenum">
              <a:rPr lang="es-GT" smtClean="0"/>
              <a:t>‹#›</a:t>
            </a:fld>
            <a:endParaRPr lang="es-GT"/>
          </a:p>
        </p:txBody>
      </p:sp>
    </p:spTree>
    <p:extLst>
      <p:ext uri="{BB962C8B-B14F-4D97-AF65-F5344CB8AC3E}">
        <p14:creationId xmlns:p14="http://schemas.microsoft.com/office/powerpoint/2010/main" val="324843499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140968"/>
            <a:ext cx="8229600" cy="1143000"/>
          </a:xfrm>
        </p:spPr>
        <p:txBody>
          <a:bodyPr>
            <a:normAutofit/>
          </a:bodyPr>
          <a:lstStyle/>
          <a:p>
            <a:r>
              <a:rPr lang="es-GT" dirty="0" smtClean="0">
                <a:latin typeface="Bookman Old Style" panose="02050604050505020204" pitchFamily="18" charset="0"/>
              </a:rPr>
              <a:t>HISTORIA DE LA PROGRAMACIÓN </a:t>
            </a:r>
            <a:endParaRPr lang="es-GT" dirty="0">
              <a:latin typeface="Bookman Old Style" panose="02050604050505020204" pitchFamily="18" charset="0"/>
            </a:endParaRPr>
          </a:p>
        </p:txBody>
      </p:sp>
    </p:spTree>
    <p:extLst>
      <p:ext uri="{BB962C8B-B14F-4D97-AF65-F5344CB8AC3E}">
        <p14:creationId xmlns:p14="http://schemas.microsoft.com/office/powerpoint/2010/main" val="28391674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1124744"/>
            <a:ext cx="6589199" cy="1280890"/>
          </a:xfrm>
        </p:spPr>
        <p:txBody>
          <a:bodyPr>
            <a:normAutofit/>
          </a:bodyPr>
          <a:lstStyle/>
          <a:p>
            <a:r>
              <a:rPr lang="es-GT" dirty="0" smtClean="0">
                <a:latin typeface="Bradley Hand ITC" panose="03070402050302030203" pitchFamily="66" charset="0"/>
              </a:rPr>
              <a:t>Historia de la Programación </a:t>
            </a:r>
            <a:endParaRPr lang="es-GT" dirty="0">
              <a:latin typeface="Bradley Hand ITC" panose="03070402050302030203" pitchFamily="66" charset="0"/>
            </a:endParaRPr>
          </a:p>
        </p:txBody>
      </p:sp>
      <p:sp>
        <p:nvSpPr>
          <p:cNvPr id="4" name="3 Marcador de contenido"/>
          <p:cNvSpPr>
            <a:spLocks noGrp="1"/>
          </p:cNvSpPr>
          <p:nvPr>
            <p:ph idx="1"/>
          </p:nvPr>
        </p:nvSpPr>
        <p:spPr>
          <a:xfrm>
            <a:off x="467544" y="2133600"/>
            <a:ext cx="8208911" cy="4319736"/>
          </a:xfrm>
        </p:spPr>
        <p:txBody>
          <a:bodyPr>
            <a:normAutofit fontScale="92500" lnSpcReduction="10000"/>
          </a:bodyPr>
          <a:lstStyle/>
          <a:p>
            <a:r>
              <a:rPr lang="es-GT" b="1" dirty="0"/>
              <a:t>Gottfried </a:t>
            </a:r>
            <a:r>
              <a:rPr lang="es-GT" b="1" dirty="0" smtClean="0"/>
              <a:t>Wilhelm </a:t>
            </a:r>
            <a:r>
              <a:rPr lang="es-GT" b="1" dirty="0"/>
              <a:t>von Leibniz</a:t>
            </a:r>
            <a:r>
              <a:rPr lang="es-GT" dirty="0"/>
              <a:t> (1646-1716), quien aprendió matemáticas de forma autodidacta (método no aconsejable en programación) construyó una máquina similar a la de Pascal, aunque algo más compleja, podía dividir, multiplicar y resolver raíces cuadradas.</a:t>
            </a:r>
          </a:p>
          <a:p>
            <a:r>
              <a:rPr lang="es-GT" dirty="0"/>
              <a:t>Pero quien realmente influyó en el diseño de los primeros computadores fue </a:t>
            </a:r>
            <a:r>
              <a:rPr lang="es-GT" b="1" dirty="0"/>
              <a:t>Charles Babbage</a:t>
            </a:r>
            <a:r>
              <a:rPr lang="es-GT" dirty="0"/>
              <a:t> (1793-1871). Con la colaboración de la hija de Lord Byron, </a:t>
            </a:r>
            <a:r>
              <a:rPr lang="es-GT" b="1" dirty="0"/>
              <a:t>Lady Ada Countess of Lovelace</a:t>
            </a:r>
            <a:r>
              <a:rPr lang="es-GT" dirty="0"/>
              <a:t> (1815-1852), a la que debe su nombre el lenguaje ADA creado por el DoD (Departamento de defensa de Estados Unidos) en los años 70. Babbage diseñó y construyó la "máquina diferencial" para el cálculo de polinomios. Más tarde diseñó la "máquina </a:t>
            </a:r>
            <a:r>
              <a:rPr lang="es-GT" dirty="0" smtClean="0"/>
              <a:t>analítica" </a:t>
            </a:r>
            <a:r>
              <a:rPr lang="es-GT" dirty="0"/>
              <a:t>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a:p>
            <a:endParaRPr lang="es-GT" dirty="0"/>
          </a:p>
        </p:txBody>
      </p:sp>
    </p:spTree>
    <p:extLst>
      <p:ext uri="{BB962C8B-B14F-4D97-AF65-F5344CB8AC3E}">
        <p14:creationId xmlns:p14="http://schemas.microsoft.com/office/powerpoint/2010/main" val="33093857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4491308" y="764704"/>
            <a:ext cx="4652692" cy="5478665"/>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755576" y="1772816"/>
            <a:ext cx="4176464" cy="3139321"/>
          </a:xfrm>
          <a:prstGeom prst="rect">
            <a:avLst/>
          </a:prstGeom>
        </p:spPr>
        <p:txBody>
          <a:bodyPr wrap="square">
            <a:spAutoFit/>
          </a:bodyPr>
          <a:lstStyle/>
          <a:p>
            <a:r>
              <a:rPr lang="es-GT" dirty="0"/>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a:t>
            </a:r>
            <a:endParaRPr lang="es-GT" dirty="0" smtClean="0"/>
          </a:p>
        </p:txBody>
      </p:sp>
    </p:spTree>
    <p:extLst>
      <p:ext uri="{BB962C8B-B14F-4D97-AF65-F5344CB8AC3E}">
        <p14:creationId xmlns:p14="http://schemas.microsoft.com/office/powerpoint/2010/main" val="2605786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1582341"/>
            <a:ext cx="4572000" cy="4247317"/>
          </a:xfrm>
          <a:prstGeom prst="rect">
            <a:avLst/>
          </a:prstGeom>
        </p:spPr>
        <p:txBody>
          <a:bodyPr>
            <a:spAutoFit/>
          </a:bodyPr>
          <a:lstStyle/>
          <a:p>
            <a:r>
              <a:rPr lang="es-GT" dirty="0"/>
              <a:t>Es obvio que los datos no eran muy actualizados. Un asistente de la oficina del censo llamado </a:t>
            </a:r>
            <a:r>
              <a:rPr lang="es-GT" b="1" dirty="0"/>
              <a:t>Herman </a:t>
            </a:r>
            <a:r>
              <a:rPr lang="es-GT" b="1" dirty="0" smtClean="0"/>
              <a:t>Hollerith</a:t>
            </a:r>
            <a:r>
              <a:rPr lang="es-GT" dirty="0"/>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p>
        </p:txBody>
      </p:sp>
      <p:pic>
        <p:nvPicPr>
          <p:cNvPr id="2054" name="Picture 6" descr="Atanasoff Berry Computer (A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56193"/>
            <a:ext cx="4896544" cy="4451404"/>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16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02" y="256548"/>
            <a:ext cx="8412427" cy="6309320"/>
          </a:xfrm>
          <a:prstGeom prst="rect">
            <a:avLst/>
          </a:prstGeom>
          <a:effectLst>
            <a:softEdge rad="635000"/>
          </a:effectLst>
        </p:spPr>
      </p:pic>
      <p:sp>
        <p:nvSpPr>
          <p:cNvPr id="2" name="1 Rectángulo"/>
          <p:cNvSpPr/>
          <p:nvPr/>
        </p:nvSpPr>
        <p:spPr>
          <a:xfrm>
            <a:off x="730780" y="1287550"/>
            <a:ext cx="7848872" cy="4247317"/>
          </a:xfrm>
          <a:prstGeom prst="rect">
            <a:avLst/>
          </a:prstGeom>
        </p:spPr>
        <p:txBody>
          <a:bodyPr wrap="square">
            <a:spAutoFit/>
          </a:bodyPr>
          <a:lstStyle/>
          <a:p>
            <a:r>
              <a:rPr lang="es-GT" dirty="0">
                <a:latin typeface="Century Schoolbook" panose="02040604050505020304" pitchFamily="18" charset="0"/>
              </a:rPr>
              <a:t>Las computadoras de hoy en día se sustentan en la </a:t>
            </a:r>
            <a:r>
              <a:rPr lang="es-GT" b="1" dirty="0">
                <a:latin typeface="Century Schoolbook" panose="02040604050505020304" pitchFamily="18" charset="0"/>
              </a:rPr>
              <a:t>lógica matemática</a:t>
            </a:r>
            <a:r>
              <a:rPr lang="es-GT" dirty="0">
                <a:latin typeface="Century Schoolbook" panose="02040604050505020304" pitchFamily="18" charset="0"/>
              </a:rPr>
              <a:t> basada en un </a:t>
            </a:r>
            <a:r>
              <a:rPr lang="es-GT" b="1" dirty="0">
                <a:latin typeface="Century Schoolbook" panose="02040604050505020304" pitchFamily="18" charset="0"/>
              </a:rPr>
              <a:t>sistema binario</a:t>
            </a:r>
            <a:r>
              <a:rPr lang="es-GT" dirty="0">
                <a:latin typeface="Century Schoolbook" panose="02040604050505020304" pitchFamily="18" charset="0"/>
              </a:rPr>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GT" b="1" dirty="0">
                <a:latin typeface="Century Schoolbook" panose="02040604050505020304" pitchFamily="18" charset="0"/>
              </a:rPr>
              <a:t>Alan Mathison Turing</a:t>
            </a:r>
            <a:r>
              <a:rPr lang="es-GT" dirty="0">
                <a:latin typeface="Century Schoolbook" panose="02040604050505020304" pitchFamily="18" charset="0"/>
              </a:rPr>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GT" b="1" dirty="0">
                <a:latin typeface="Century Schoolbook" panose="02040604050505020304" pitchFamily="18" charset="0"/>
              </a:rPr>
              <a:t>George Boole</a:t>
            </a:r>
            <a:r>
              <a:rPr lang="es-GT" dirty="0">
                <a:latin typeface="Century Schoolbook" panose="02040604050505020304" pitchFamily="18" charset="0"/>
              </a:rPr>
              <a:t> (1815-1864) también contribuyó al algebra binaria y a los sistemas de circuitos de computadora, de hecho, en su honor fue bautizada el álgebra booleana.</a:t>
            </a:r>
          </a:p>
        </p:txBody>
      </p:sp>
    </p:spTree>
    <p:extLst>
      <p:ext uri="{BB962C8B-B14F-4D97-AF65-F5344CB8AC3E}">
        <p14:creationId xmlns:p14="http://schemas.microsoft.com/office/powerpoint/2010/main" val="486738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1196752"/>
            <a:ext cx="7704856" cy="3693319"/>
          </a:xfrm>
          <a:prstGeom prst="rect">
            <a:avLst/>
          </a:prstGeom>
        </p:spPr>
        <p:txBody>
          <a:bodyPr wrap="square">
            <a:spAutoFit/>
          </a:bodyPr>
          <a:lstStyle/>
          <a:p>
            <a:r>
              <a:rPr lang="es-GT" dirty="0"/>
              <a:t>La primera computadora digital electrónica patentada fue obra de </a:t>
            </a:r>
            <a:r>
              <a:rPr lang="es-GT" b="1" dirty="0"/>
              <a:t>John Vincent Atanasoff</a:t>
            </a:r>
            <a:r>
              <a:rPr lang="es-GT" dirty="0"/>
              <a:t> (1903-1995). Conocedor de las inventos de Pascal y Babbage, y ayudado por </a:t>
            </a:r>
            <a:r>
              <a:rPr lang="es-GT" b="1" dirty="0"/>
              <a:t>Clifford Berry</a:t>
            </a:r>
            <a:r>
              <a:rPr lang="es-GT" dirty="0"/>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r>
              <a:rPr lang="es-GT" dirty="0"/>
              <a:t>Entre 1939 y 1944, </a:t>
            </a:r>
            <a:r>
              <a:rPr lang="es-GT" b="1" dirty="0"/>
              <a:t>Howard Aiken</a:t>
            </a:r>
            <a:r>
              <a:rPr lang="es-GT" dirty="0"/>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p:txBody>
      </p:sp>
    </p:spTree>
    <p:extLst>
      <p:ext uri="{BB962C8B-B14F-4D97-AF65-F5344CB8AC3E}">
        <p14:creationId xmlns:p14="http://schemas.microsoft.com/office/powerpoint/2010/main" val="4338829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30933" y="673369"/>
            <a:ext cx="4682134" cy="5511262"/>
          </a:xfrm>
          <a:prstGeom prst="rect">
            <a:avLst/>
          </a:prstGeom>
        </p:spPr>
      </p:pic>
      <p:sp>
        <p:nvSpPr>
          <p:cNvPr id="2" name="1 Rectángulo"/>
          <p:cNvSpPr/>
          <p:nvPr/>
        </p:nvSpPr>
        <p:spPr>
          <a:xfrm>
            <a:off x="1331640" y="673369"/>
            <a:ext cx="7470576" cy="5509200"/>
          </a:xfrm>
          <a:prstGeom prst="rect">
            <a:avLst/>
          </a:prstGeom>
        </p:spPr>
        <p:txBody>
          <a:bodyPr wrap="square">
            <a:spAutoFit/>
          </a:bodyPr>
          <a:lstStyle/>
          <a:p>
            <a:r>
              <a:rPr lang="es-GT" sz="1600" dirty="0"/>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GT" sz="1600" b="1" dirty="0"/>
              <a:t>John W. Mauchly</a:t>
            </a:r>
            <a:r>
              <a:rPr lang="es-GT" sz="1600" dirty="0"/>
              <a:t> (1907-1980), quien dirigía el departamento de física del Ursine College de Filadelfia vivió en casa de Atanasoff durante cuatro días a partir del 13 de Junio de 1941, lo que seguramente aprovechó para conocer las ideas de Atanasoff.</a:t>
            </a:r>
          </a:p>
          <a:p>
            <a:r>
              <a:rPr lang="es-GT" sz="1600" dirty="0"/>
              <a:t>Junto a </a:t>
            </a:r>
            <a:r>
              <a:rPr lang="es-GT" sz="1600" b="1" dirty="0"/>
              <a:t>John Presper Eckert</a:t>
            </a:r>
            <a:r>
              <a:rPr lang="es-GT" sz="1600" dirty="0"/>
              <a:t> (1919-1995), Mauchly desarrolló una computadora electrónica completamente operacional a gran escala, para acelerar los complicados cálculos del proyecto militar de la universidad Moore. Se terminó en 1946 y se llamó Electronic Numerical Integrator And Computer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a:t>
            </a:r>
            <a:r>
              <a:rPr lang="es-GT" sz="1600" dirty="0" smtClean="0"/>
              <a:t>disipado </a:t>
            </a:r>
            <a:r>
              <a:rPr lang="es-GT" sz="1600" dirty="0"/>
              <a:t>por semejante monstruo debía ser importante, y se necesitaba una instalación de aire acondicionado. En definitiva, un ordenador portátil... más o menos.</a:t>
            </a:r>
          </a:p>
        </p:txBody>
      </p:sp>
    </p:spTree>
    <p:extLst>
      <p:ext uri="{BB962C8B-B14F-4D97-AF65-F5344CB8AC3E}">
        <p14:creationId xmlns:p14="http://schemas.microsoft.com/office/powerpoint/2010/main" val="298470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5" y="1200150"/>
            <a:ext cx="6686550" cy="4457700"/>
          </a:xfrm>
          <a:prstGeom prst="rect">
            <a:avLst/>
          </a:prstGeom>
          <a:effectLst>
            <a:softEdge rad="635000"/>
          </a:effectLst>
        </p:spPr>
      </p:pic>
      <p:sp>
        <p:nvSpPr>
          <p:cNvPr id="2" name="1 Rectángulo"/>
          <p:cNvSpPr/>
          <p:nvPr/>
        </p:nvSpPr>
        <p:spPr>
          <a:xfrm>
            <a:off x="1259632" y="620688"/>
            <a:ext cx="7038528" cy="5355312"/>
          </a:xfrm>
          <a:prstGeom prst="rect">
            <a:avLst/>
          </a:prstGeom>
        </p:spPr>
        <p:txBody>
          <a:bodyPr wrap="square">
            <a:spAutoFit/>
          </a:bodyPr>
          <a:lstStyle/>
          <a:p>
            <a:r>
              <a:rPr lang="es-GT" dirty="0"/>
              <a:t>Puede que no os suene, pero quien conozca de "los entresijos de la informática" seguro que considera importante nombrar a </a:t>
            </a:r>
            <a:r>
              <a:rPr lang="es-GT" b="1" dirty="0"/>
              <a:t>Johann Ludwig Von Neumann</a:t>
            </a:r>
            <a:r>
              <a:rPr lang="es-GT" dirty="0"/>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GT" dirty="0"/>
              <a:t>En cuanto a la aparición de los lenguajes de programación, el archiconocido COBOL, que tantos problemas causó con el "efecto 2000", fue el primer lenguaje en el que no había que programar directamente en código binario, y fue </a:t>
            </a:r>
            <a:r>
              <a:rPr lang="es-GT" b="1" dirty="0"/>
              <a:t>Grace Murray Hoper</a:t>
            </a:r>
            <a:r>
              <a:rPr lang="es-GT" dirty="0"/>
              <a:t> en 1952, una oficial de la Marina de Estados Unidos desarrolló el primer compilador, un programa que puede traducir enunciados parecidos al inglés en un código binario comprensible para la maquina llamado COBOL (COmmon Business-</a:t>
            </a:r>
            <a:r>
              <a:rPr lang="es-GT" dirty="0" err="1"/>
              <a:t>Oriented</a:t>
            </a:r>
            <a:r>
              <a:rPr lang="es-GT" dirty="0"/>
              <a:t> Languaje).</a:t>
            </a:r>
          </a:p>
        </p:txBody>
      </p:sp>
    </p:spTree>
    <p:extLst>
      <p:ext uri="{BB962C8B-B14F-4D97-AF65-F5344CB8AC3E}">
        <p14:creationId xmlns:p14="http://schemas.microsoft.com/office/powerpoint/2010/main" val="10366569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Atanasoff Berry Computer (A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56193"/>
            <a:ext cx="4896544" cy="4451404"/>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1 Rectángulo"/>
          <p:cNvSpPr/>
          <p:nvPr/>
        </p:nvSpPr>
        <p:spPr>
          <a:xfrm>
            <a:off x="1377364" y="404664"/>
            <a:ext cx="6606480" cy="6186309"/>
          </a:xfrm>
          <a:prstGeom prst="rect">
            <a:avLst/>
          </a:prstGeom>
        </p:spPr>
        <p:txBody>
          <a:bodyPr wrap="square">
            <a:spAutoFit/>
          </a:bodyPr>
          <a:lstStyle/>
          <a:p>
            <a:r>
              <a:rPr lang="es-GT" dirty="0"/>
              <a:t>A partir de ahí, los avances han sido vertiginosos.</a:t>
            </a:r>
          </a:p>
          <a:p>
            <a:r>
              <a:rPr lang="es-GT" dirty="0"/>
              <a:t>La utilización del transistor en las computadoras en 1958, sustituyendo los tubos de vacío</a:t>
            </a:r>
          </a:p>
          <a:p>
            <a:r>
              <a:rPr lang="es-GT" dirty="0"/>
              <a:t>La aparición del circuito integrado de mano de Jack Kilby, también en 1958</a:t>
            </a:r>
          </a:p>
          <a:p>
            <a:r>
              <a:rPr lang="es-GT" dirty="0"/>
              <a:t>La miniaturización de un circuito electrónico en un chip de silicio en 1961</a:t>
            </a:r>
          </a:p>
          <a:p>
            <a:r>
              <a:rPr lang="es-GT" dirty="0"/>
              <a:t>El primer microprocesador, el 4004 de Intel, en 1971</a:t>
            </a:r>
          </a:p>
          <a:p>
            <a:r>
              <a:rPr lang="es-GT" dirty="0"/>
              <a:t>Gary Kildall crea el sistema operativo CP/M en 1973</a:t>
            </a:r>
          </a:p>
          <a:p>
            <a:r>
              <a:rPr lang="es-GT" dirty="0"/>
              <a:t>IBM comercializa el primer PC en 1980</a:t>
            </a:r>
          </a:p>
          <a:p>
            <a:r>
              <a:rPr lang="es-GT" dirty="0"/>
              <a:t>Recordando a los primeros tiempos del ENIAC, con enormes computadores, en 1998 se terminó el proyecto Blue Pacific. La "maquinita" tiene la nada despreciable cantidad de 5856 procesadores que en conjunto tienen una velocidad de 3'9 teraflops, 2'6 Terabytes de memoria, ocupa 2400 metros cuadrados y tiene un peso de 47 toneladas. Se utiliza para la simulación de explosiones nucleares, y "ha salido" por unos 13000 millones de pesetas... baratito.</a:t>
            </a:r>
          </a:p>
          <a:p>
            <a:r>
              <a:rPr lang="es-GT" dirty="0"/>
              <a:t>Hay muchos más personajes que intervienen en la historia y que han realizado grandes aportaciones, pero no es cuestión de extenderse.</a:t>
            </a:r>
          </a:p>
          <a:p>
            <a:r>
              <a:rPr lang="es-GT" dirty="0"/>
              <a:t> </a:t>
            </a:r>
          </a:p>
        </p:txBody>
      </p:sp>
    </p:spTree>
    <p:extLst>
      <p:ext uri="{BB962C8B-B14F-4D97-AF65-F5344CB8AC3E}">
        <p14:creationId xmlns:p14="http://schemas.microsoft.com/office/powerpoint/2010/main" val="1511704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111</TotalTime>
  <Words>391</Words>
  <Application>Microsoft Office PowerPoint</Application>
  <PresentationFormat>On-screen Show (4:3)</PresentationFormat>
  <Paragraphs>24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Bradley Hand ITC</vt:lpstr>
      <vt:lpstr>Calibri</vt:lpstr>
      <vt:lpstr>Century Gothic</vt:lpstr>
      <vt:lpstr>Century Schoolbook</vt:lpstr>
      <vt:lpstr>Wingdings 3</vt:lpstr>
      <vt:lpstr>Wisp</vt:lpstr>
      <vt:lpstr>HISTORIA DE LA PROGRAMACIÓN </vt:lpstr>
      <vt:lpstr>Historia de la Programación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PROGRAMACIÓN</dc:title>
  <dc:creator>Edy Cifuentes</dc:creator>
  <cp:lastModifiedBy>Marck</cp:lastModifiedBy>
  <cp:revision>7</cp:revision>
  <dcterms:created xsi:type="dcterms:W3CDTF">2017-04-18T23:20:30Z</dcterms:created>
  <dcterms:modified xsi:type="dcterms:W3CDTF">2017-04-20T04:54:12Z</dcterms:modified>
</cp:coreProperties>
</file>