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8"/>
          <p:cNvSpPr txBox="1">
            <a:spLocks noGrp="1"/>
          </p:cNvSpPr>
          <p:nvPr>
            <p:ph type="subTitle" idx="1"/>
          </p:nvPr>
        </p:nvSpPr>
        <p:spPr>
          <a:xfrm>
            <a:off x="457200" y="3699799"/>
            <a:ext cx="8305796" cy="1143000"/>
          </a:xfrm>
        </p:spPr>
        <p:txBody>
          <a:bodyPr anchorCtr="1"/>
          <a:lstStyle>
            <a:lvl1pPr marL="0" indent="0" algn="ctr">
              <a:buNone/>
              <a:defRPr sz="2200" spc="100">
                <a:solidFill>
                  <a:srgbClr val="FEFAC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3" name="Title 27"/>
          <p:cNvSpPr txBox="1">
            <a:spLocks noGrp="1"/>
          </p:cNvSpPr>
          <p:nvPr>
            <p:ph type="ctrTitle"/>
          </p:nvPr>
        </p:nvSpPr>
        <p:spPr>
          <a:xfrm>
            <a:off x="457200" y="1433733"/>
            <a:ext cx="8305796" cy="1981203"/>
          </a:xfrm>
        </p:spPr>
        <p:txBody>
          <a:bodyPr anchorCtr="1"/>
          <a:lstStyle>
            <a:lvl1pPr algn="ctr"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4" name="Straight Connector 7"/>
          <p:cNvCxnSpPr/>
          <p:nvPr/>
        </p:nvCxnSpPr>
        <p:spPr>
          <a:xfrm>
            <a:off x="1463625" y="3550130"/>
            <a:ext cx="2971800" cy="1582"/>
          </a:xfrm>
          <a:prstGeom prst="straightConnector1">
            <a:avLst/>
          </a:prstGeom>
          <a:noFill/>
          <a:ln w="9528">
            <a:solidFill>
              <a:srgbClr val="E9E9E8"/>
            </a:solidFill>
            <a:prstDash val="solid"/>
          </a:ln>
          <a:effectLst>
            <a:outerShdw dir="16200000" algn="tl">
              <a:srgbClr val="000000">
                <a:alpha val="55000"/>
              </a:srgbClr>
            </a:outerShdw>
          </a:effectLst>
        </p:spPr>
      </p:cxnSp>
      <p:cxnSp>
        <p:nvCxnSpPr>
          <p:cNvPr id="5" name="Straight Connector 12"/>
          <p:cNvCxnSpPr/>
          <p:nvPr/>
        </p:nvCxnSpPr>
        <p:spPr>
          <a:xfrm>
            <a:off x="4708574" y="3550130"/>
            <a:ext cx="2971800" cy="1582"/>
          </a:xfrm>
          <a:prstGeom prst="straightConnector1">
            <a:avLst/>
          </a:prstGeom>
          <a:noFill/>
          <a:ln w="9528">
            <a:solidFill>
              <a:srgbClr val="E9E9E8"/>
            </a:solidFill>
            <a:prstDash val="solid"/>
          </a:ln>
          <a:effectLst>
            <a:outerShdw dir="16200000" algn="tl">
              <a:srgbClr val="000000">
                <a:alpha val="55000"/>
              </a:srgbClr>
            </a:outerShdw>
          </a:effectLst>
        </p:spPr>
      </p:cxnSp>
      <p:sp>
        <p:nvSpPr>
          <p:cNvPr id="6" name="Oval 13"/>
          <p:cNvSpPr/>
          <p:nvPr/>
        </p:nvSpPr>
        <p:spPr>
          <a:xfrm>
            <a:off x="4540343" y="3526301"/>
            <a:ext cx="45720" cy="45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1 0"/>
              <a:gd name="f16" fmla="*/ f9 f0 1"/>
              <a:gd name="f17" fmla="*/ f10 f0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0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0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1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0" swAng="f1"/>
                <a:arcTo wR="f48" hR="f49" stAng="f2" swAng="f1"/>
                <a:arcTo wR="f48" hR="f49" stAng="f7" swAng="f1"/>
                <a:arcTo wR="f48" hR="f49" stAng="f1" swAng="f1"/>
                <a:close/>
              </a:path>
            </a:pathLst>
          </a:custGeom>
          <a:solidFill>
            <a:srgbClr val="F3A447"/>
          </a:solidFill>
          <a:ln w="38103">
            <a:solidFill>
              <a:srgbClr val="F3A447"/>
            </a:solidFill>
            <a:prstDash val="solid"/>
          </a:ln>
          <a:effectLst>
            <a:outerShdw dir="16200000" algn="tl">
              <a:srgbClr val="000000">
                <a:alpha val="5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onstantia"/>
            </a:endParaRPr>
          </a:p>
        </p:txBody>
      </p:sp>
      <p:sp>
        <p:nvSpPr>
          <p:cNvPr id="7" name="Date Placeholder 1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3BAE92-0651-4FB0-84ED-E5EF2B5AB47F}" type="datetime1">
              <a:rPr lang="en-US"/>
              <a:pPr lvl="0"/>
              <a:t>4/22/2014</a:t>
            </a:fld>
            <a:endParaRPr lang="en-US"/>
          </a:p>
        </p:txBody>
      </p:sp>
      <p:sp>
        <p:nvSpPr>
          <p:cNvPr id="8" name="Slide Number Placeholder 1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BDCC64-1792-44F6-A3EC-BF11A1D66685}" type="slidenum">
              <a:rPr/>
              <a:pPr lvl="0"/>
              <a:t>‹#›</a:t>
            </a:fld>
            <a:endParaRPr lang="en-US"/>
          </a:p>
        </p:txBody>
      </p:sp>
      <p:sp>
        <p:nvSpPr>
          <p:cNvPr id="9" name="Footer Placeholder 16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1838C9-B6BF-4CA4-85D4-AB171AC34DED}" type="datetime1">
              <a:rPr lang="en-US"/>
              <a:pPr lvl="0"/>
              <a:t>4/22/2014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ED7E0A-25D6-4D2C-9146-11D8D242587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BF48E4-8FC5-42A0-90CC-322106039893}" type="datetime1">
              <a:rPr lang="en-US"/>
              <a:pPr lvl="0"/>
              <a:t>4/22/2014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D6AE2D-381E-46E2-A44A-0B781C6A69B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/>
          <p:cNvSpPr txBox="1">
            <a:spLocks noGrp="1"/>
          </p:cNvSpPr>
          <p:nvPr>
            <p:ph idx="1"/>
          </p:nvPr>
        </p:nvSpPr>
        <p:spPr>
          <a:xfrm>
            <a:off x="457200" y="1524003"/>
            <a:ext cx="82296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B8F2F7-7A3E-486A-A887-87E70B5A0DB4}" type="datetime1">
              <a:rPr lang="en-US"/>
              <a:pPr lvl="0"/>
              <a:t>4/22/2014</a:t>
            </a:fld>
            <a:endParaRPr lang="en-US"/>
          </a:p>
        </p:txBody>
      </p:sp>
      <p:sp>
        <p:nvSpPr>
          <p:cNvPr id="4" name="Slide Number Placeholder 1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BFE76D-FCE3-4D95-8E94-4FC9A5F8A965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1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Title 16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0F6641-D23E-457D-AB68-18F389037C8C}" type="datetime1">
              <a:rPr lang="en-US"/>
              <a:pPr lvl="0"/>
              <a:t>4/22/2014</a:t>
            </a:fld>
            <a:endParaRPr lang="en-US"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5D5050-E659-4EC1-A7F7-C4466AF3506D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685800" y="3505196"/>
            <a:ext cx="7924803" cy="1371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1"/>
          </p:nvPr>
        </p:nvSpPr>
        <p:spPr>
          <a:xfrm>
            <a:off x="685800" y="4958864"/>
            <a:ext cx="7924803" cy="984735"/>
          </a:xfrm>
        </p:spPr>
        <p:txBody>
          <a:bodyPr/>
          <a:lstStyle>
            <a:lvl1pPr marL="0" indent="0">
              <a:buNone/>
              <a:defRPr sz="2000" spc="100">
                <a:solidFill>
                  <a:srgbClr val="FEFA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3"/>
            <a:ext cx="7924803" cy="4298"/>
          </a:xfrm>
          <a:prstGeom prst="straightConnector1">
            <a:avLst/>
          </a:prstGeom>
          <a:noFill/>
          <a:ln w="9528">
            <a:solidFill>
              <a:srgbClr val="E9E9E8"/>
            </a:solidFill>
            <a:prstDash val="solid"/>
          </a:ln>
          <a:effectLst>
            <a:outerShdw dir="16200000" algn="tl">
              <a:srgbClr val="000000">
                <a:alpha val="55000"/>
              </a:srgbClr>
            </a:outerShdw>
          </a:effectLst>
        </p:spPr>
      </p:cxn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2623A1-266B-44F5-BB4F-305FBB6B9CCF}" type="datetime1">
              <a:rPr lang="en-US"/>
              <a:pPr lvl="0"/>
              <a:t>4/22/2014</a:t>
            </a:fld>
            <a:endParaRPr lang="en-US"/>
          </a:p>
        </p:txBody>
      </p:sp>
      <p:sp>
        <p:nvSpPr>
          <p:cNvPr id="3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6FF722-30C8-46D3-BCB7-CD84772B8643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10"/>
          <p:cNvSpPr txBox="1">
            <a:spLocks noGrp="1"/>
          </p:cNvSpPr>
          <p:nvPr>
            <p:ph idx="1"/>
          </p:nvPr>
        </p:nvSpPr>
        <p:spPr>
          <a:xfrm>
            <a:off x="457200" y="1524003"/>
            <a:ext cx="4059936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2"/>
          <p:cNvSpPr txBox="1">
            <a:spLocks noGrp="1"/>
          </p:cNvSpPr>
          <p:nvPr>
            <p:ph idx="2"/>
          </p:nvPr>
        </p:nvSpPr>
        <p:spPr>
          <a:xfrm>
            <a:off x="4648196" y="1524003"/>
            <a:ext cx="4059936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978D67-2477-43CF-AD18-68413AE938BC}" type="slidenum">
              <a:rPr/>
              <a:pPr lvl="0"/>
              <a:t>‹#›</a:t>
            </a:fld>
            <a:endParaRPr lang="en-US"/>
          </a:p>
        </p:txBody>
      </p:sp>
      <p:sp>
        <p:nvSpPr>
          <p:cNvPr id="3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6F080-E46B-493D-A5E3-86F6F686FB8B}" type="datetime1">
              <a:rPr lang="en-US"/>
              <a:pPr lvl="0"/>
              <a:t>4/22/2014</a:t>
            </a:fld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399589"/>
            <a:ext cx="4040184" cy="76199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b="1">
                <a:solidFill>
                  <a:srgbClr val="FEFA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1"/>
          <p:cNvSpPr txBox="1">
            <a:spLocks noGrp="1"/>
          </p:cNvSpPr>
          <p:nvPr>
            <p:ph idx="2"/>
          </p:nvPr>
        </p:nvSpPr>
        <p:spPr>
          <a:xfrm>
            <a:off x="457200" y="2201893"/>
            <a:ext cx="4038603" cy="39136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3"/>
          <p:cNvSpPr txBox="1">
            <a:spLocks noGrp="1"/>
          </p:cNvSpPr>
          <p:nvPr>
            <p:ph idx="4"/>
          </p:nvPr>
        </p:nvSpPr>
        <p:spPr>
          <a:xfrm>
            <a:off x="4649788" y="2201893"/>
            <a:ext cx="4038603" cy="39136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Text Placeholder 11"/>
          <p:cNvSpPr txBox="1">
            <a:spLocks noGrp="1"/>
          </p:cNvSpPr>
          <p:nvPr>
            <p:ph type="body" idx="3"/>
          </p:nvPr>
        </p:nvSpPr>
        <p:spPr>
          <a:xfrm>
            <a:off x="4648196" y="1399589"/>
            <a:ext cx="4040184" cy="76199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b="1">
                <a:solidFill>
                  <a:srgbClr val="FEFA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1" y="2180222"/>
            <a:ext cx="3749040" cy="1582"/>
          </a:xfrm>
          <a:prstGeom prst="straightConnector1">
            <a:avLst/>
          </a:prstGeom>
          <a:noFill/>
          <a:ln w="12701">
            <a:solidFill>
              <a:srgbClr val="E9E9E8"/>
            </a:solidFill>
            <a:prstDash val="solid"/>
          </a:ln>
          <a:effectLst>
            <a:outerShdw dir="16200000" algn="tl">
              <a:srgbClr val="000000">
                <a:alpha val="55000"/>
              </a:srgbClr>
            </a:outerShdw>
          </a:effectLst>
        </p:spPr>
      </p:cxnSp>
      <p:cxnSp>
        <p:nvCxnSpPr>
          <p:cNvPr id="11" name="Straight Connector 16"/>
          <p:cNvCxnSpPr/>
          <p:nvPr/>
        </p:nvCxnSpPr>
        <p:spPr>
          <a:xfrm>
            <a:off x="4754880" y="2180222"/>
            <a:ext cx="3749040" cy="1582"/>
          </a:xfrm>
          <a:prstGeom prst="straightConnector1">
            <a:avLst/>
          </a:prstGeom>
          <a:noFill/>
          <a:ln w="12701">
            <a:solidFill>
              <a:srgbClr val="E9E9E8"/>
            </a:solidFill>
            <a:prstDash val="solid"/>
          </a:ln>
          <a:effectLst>
            <a:outerShdw dir="16200000" algn="tl">
              <a:srgbClr val="000000">
                <a:alpha val="55000"/>
              </a:srgbClr>
            </a:outerShdw>
          </a:effectLst>
        </p:spPr>
      </p:cxn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9A2DE9-BA8A-4995-B4C1-90FD2442D07C}" type="datetime1">
              <a:rPr lang="en-US"/>
              <a:pPr lvl="0"/>
              <a:t>4/22/2014</a:t>
            </a:fld>
            <a:endParaRPr lang="en-US"/>
          </a:p>
        </p:txBody>
      </p:sp>
      <p:sp>
        <p:nvSpPr>
          <p:cNvPr id="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E51AFA-8A37-46A6-8AA7-716E814D1DB8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E4909-D8A2-4A45-982B-D32887DFF6D9}" type="datetime1">
              <a:rPr lang="en-US"/>
              <a:pPr lvl="0"/>
              <a:t>4/22/2014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96AB1E-43D4-4E3E-B68C-BDEB7827894E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8"/>
          <p:cNvSpPr txBox="1">
            <a:spLocks noGrp="1"/>
          </p:cNvSpPr>
          <p:nvPr>
            <p:ph idx="1"/>
          </p:nvPr>
        </p:nvSpPr>
        <p:spPr>
          <a:xfrm>
            <a:off x="457200" y="457200"/>
            <a:ext cx="6248396" cy="5715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2"/>
          </p:nvPr>
        </p:nvSpPr>
        <p:spPr>
          <a:xfrm>
            <a:off x="6781803" y="1600200"/>
            <a:ext cx="1984248" cy="3733796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rgbClr val="FEFA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0"/>
          <p:cNvSpPr txBox="1">
            <a:spLocks noGrp="1"/>
          </p:cNvSpPr>
          <p:nvPr>
            <p:ph type="title"/>
          </p:nvPr>
        </p:nvSpPr>
        <p:spPr>
          <a:xfrm>
            <a:off x="6781803" y="457200"/>
            <a:ext cx="1981203" cy="1066803"/>
          </a:xfrm>
        </p:spPr>
        <p:txBody>
          <a:bodyPr tIns="91440"/>
          <a:lstStyle>
            <a:lvl1pPr>
              <a:defRPr sz="1800" b="1" spc="-50">
                <a:solidFill>
                  <a:srgbClr val="FEFAC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ate Placeholder 7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FBB133-297E-4CB7-8A52-6C32F9FC80D2}" type="datetime1">
              <a:rPr lang="en-US"/>
              <a:pPr lvl="0"/>
              <a:t>4/22/2014</a:t>
            </a:fld>
            <a:endParaRPr lang="en-US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972D76-27AD-4AD8-A80D-4E394B606282}" type="slidenum">
              <a:rPr/>
              <a:pPr lvl="0"/>
              <a:t>‹#›</a:t>
            </a:fld>
            <a:endParaRPr lang="en-US"/>
          </a:p>
        </p:txBody>
      </p:sp>
      <p:sp>
        <p:nvSpPr>
          <p:cNvPr id="7" name="Footer Placeholder 9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629400" y="457200"/>
            <a:ext cx="2057400" cy="1066803"/>
          </a:xfrm>
        </p:spPr>
        <p:txBody>
          <a:bodyPr tIns="91440"/>
          <a:lstStyle>
            <a:lvl1pPr>
              <a:defRPr sz="1800" b="1" spc="-50">
                <a:solidFill>
                  <a:srgbClr val="FEFAC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57200" y="457200"/>
            <a:ext cx="6019796" cy="5562596"/>
          </a:xfrm>
          <a:solidFill>
            <a:srgbClr val="FFFDEB"/>
          </a:solidFill>
          <a:effectLst>
            <a:outerShdw dir="16200000" algn="tl">
              <a:srgbClr val="000000">
                <a:alpha val="32000"/>
              </a:srgbClr>
            </a:outerShdw>
          </a:effectLst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629400" y="1600200"/>
            <a:ext cx="2057400" cy="4419596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rgbClr val="FEFA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8D6FD0-EC28-42EF-B220-33CA0912281F}" type="datetime1">
              <a:rPr lang="en-US"/>
              <a:pPr lvl="0"/>
              <a:t>4/22/2014</a:t>
            </a:fld>
            <a:endParaRPr lang="en-US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935753-3255-4AB2-ACF2-AF8AE8DA5CE3}" type="slidenum">
              <a:rPr/>
              <a:pPr lvl="0"/>
              <a:t>‹#›</a:t>
            </a:fld>
            <a:endParaRPr lang="en-US"/>
          </a:p>
        </p:txBody>
      </p:sp>
      <p:sp>
        <p:nvSpPr>
          <p:cNvPr id="7" name="Footer Placeholder 9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media/image1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r:link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8"/>
          <p:cNvSpPr txBox="1">
            <a:spLocks noGrp="1"/>
          </p:cNvSpPr>
          <p:nvPr>
            <p:ph type="body" idx="1"/>
          </p:nvPr>
        </p:nvSpPr>
        <p:spPr>
          <a:xfrm>
            <a:off x="457200" y="1447796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3"/>
          <p:cNvSpPr txBox="1">
            <a:spLocks noGrp="1"/>
          </p:cNvSpPr>
          <p:nvPr>
            <p:ph type="dt" sz="half" idx="2"/>
          </p:nvPr>
        </p:nvSpPr>
        <p:spPr>
          <a:xfrm>
            <a:off x="5791196" y="6203664"/>
            <a:ext cx="2590796" cy="3840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EFAC9"/>
                </a:solidFill>
                <a:uFillTx/>
                <a:latin typeface="Constantia"/>
              </a:defRPr>
            </a:lvl1pPr>
          </a:lstStyle>
          <a:p>
            <a:pPr lvl="0"/>
            <a:fld id="{9A6CCC9F-9353-498D-A45A-11D258002140}" type="datetime1">
              <a:rPr lang="en-US"/>
              <a:pPr lvl="0"/>
              <a:t>4/22/2014</a:t>
            </a:fld>
            <a:endParaRPr lang="en-US"/>
          </a:p>
        </p:txBody>
      </p:sp>
      <p:sp>
        <p:nvSpPr>
          <p:cNvPr id="4" name="Footer Placeholder 9"/>
          <p:cNvSpPr txBox="1">
            <a:spLocks noGrp="1"/>
          </p:cNvSpPr>
          <p:nvPr>
            <p:ph type="ftr" sz="quarter" idx="3"/>
          </p:nvPr>
        </p:nvSpPr>
        <p:spPr>
          <a:xfrm>
            <a:off x="2133596" y="6203664"/>
            <a:ext cx="3581403" cy="3840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EFAC9"/>
                </a:solidFill>
                <a:uFillTx/>
                <a:latin typeface="Constantia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21"/>
          <p:cNvSpPr txBox="1">
            <a:spLocks noGrp="1"/>
          </p:cNvSpPr>
          <p:nvPr>
            <p:ph type="sldNum" sz="quarter" idx="4"/>
          </p:nvPr>
        </p:nvSpPr>
        <p:spPr>
          <a:xfrm>
            <a:off x="8410578" y="6181526"/>
            <a:ext cx="60960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600" b="0" i="0" u="none" strike="noStrike" kern="1200" cap="none" spc="0" baseline="0">
                <a:solidFill>
                  <a:srgbClr val="FEFAC9"/>
                </a:solidFill>
                <a:uFillTx/>
                <a:latin typeface="Constantia"/>
              </a:defRPr>
            </a:lvl1pPr>
          </a:lstStyle>
          <a:p>
            <a:pPr lvl="0"/>
            <a:fld id="{58064164-C87F-45E1-B508-B773425CBFD7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Title Placeholder 4"/>
          <p:cNvSpPr txBox="1">
            <a:spLocks noGrp="1"/>
          </p:cNvSpPr>
          <p:nvPr>
            <p:ph type="title"/>
          </p:nvPr>
        </p:nvSpPr>
        <p:spPr>
          <a:xfrm>
            <a:off x="457200" y="152403"/>
            <a:ext cx="8229600" cy="12191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200" b="0" i="0" u="none" strike="noStrike" kern="1200" cap="none" spc="-100" baseline="0">
          <a:solidFill>
            <a:srgbClr val="F9F9F9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uFillTx/>
          <a:latin typeface="Constantia"/>
        </a:defRPr>
      </a:lvl1pPr>
    </p:titleStyle>
    <p:bodyStyle>
      <a:lvl1pPr marL="274320" marR="0" lvl="0" indent="-27432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F3A447"/>
        </a:buClr>
        <a:buSzPct val="85000"/>
        <a:buFont typeface="Wingdings 2"/>
        <a:buChar char=""/>
        <a:tabLst/>
        <a:defRPr lang="en-US" sz="2600" b="0" i="0" u="none" strike="noStrike" kern="1200" cap="none" spc="0" baseline="0">
          <a:solidFill>
            <a:srgbClr val="FFFFFF"/>
          </a:solidFill>
          <a:uFillTx/>
          <a:latin typeface="Constantia"/>
        </a:defRPr>
      </a:lvl1pPr>
      <a:lvl2pPr marL="640080" marR="0" lvl="1" indent="-27432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D6903D"/>
        </a:buClr>
        <a:buSzPct val="85000"/>
        <a:buFont typeface="Wingdings 2"/>
        <a:buChar char=""/>
        <a:tabLst/>
        <a:defRPr lang="en-US" sz="2400" b="0" i="0" u="none" strike="noStrike" kern="1200" cap="none" spc="0" baseline="0">
          <a:solidFill>
            <a:srgbClr val="FEFAC9"/>
          </a:solidFill>
          <a:uFillTx/>
          <a:latin typeface="Constantia"/>
        </a:defRPr>
      </a:lvl2pPr>
      <a:lvl3pPr marL="1005840" marR="0" lvl="2" indent="-22860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B37732"/>
        </a:buClr>
        <a:buSzPct val="85000"/>
        <a:buFont typeface="Wingdings 2"/>
        <a:buChar char=""/>
        <a:tabLst/>
        <a:defRPr lang="en-US" sz="2100" b="0" i="0" u="none" strike="noStrike" kern="1200" cap="none" spc="0" baseline="0">
          <a:solidFill>
            <a:srgbClr val="FFFFFF"/>
          </a:solidFill>
          <a:uFillTx/>
          <a:latin typeface="Constantia"/>
        </a:defRPr>
      </a:lvl3pPr>
      <a:lvl4pPr marL="1280160" marR="0" lvl="3" indent="-22860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D6903D"/>
        </a:buClr>
        <a:buSzPct val="85000"/>
        <a:buFont typeface="Wingdings 2" pitchFamily="18"/>
        <a:buChar char=""/>
        <a:tabLst/>
        <a:defRPr lang="en-US" sz="1900" b="0" i="0" u="none" strike="noStrike" kern="1200" cap="none" spc="0" baseline="0">
          <a:solidFill>
            <a:srgbClr val="FFFFFF"/>
          </a:solidFill>
          <a:uFillTx/>
          <a:latin typeface="Constantia"/>
        </a:defRPr>
      </a:lvl4pPr>
      <a:lvl5pPr marL="1554480" marR="0" lvl="4" indent="-228600" algn="l" defTabSz="914400" rtl="0" fontAlgn="auto" hangingPunct="1">
        <a:lnSpc>
          <a:spcPct val="100000"/>
        </a:lnSpc>
        <a:spcBef>
          <a:spcPts val="340"/>
        </a:spcBef>
        <a:spcAft>
          <a:spcPts val="0"/>
        </a:spcAft>
        <a:buClr>
          <a:srgbClr val="D6903D"/>
        </a:buClr>
        <a:buSzPct val="85000"/>
        <a:buFont typeface="Wingdings 2" pitchFamily="18"/>
        <a:buChar char=""/>
        <a:tabLst/>
        <a:defRPr lang="en-US" sz="1600" b="0" i="0" u="none" strike="noStrike" kern="1200" cap="none" spc="0" baseline="0">
          <a:solidFill>
            <a:srgbClr val="FFFFFF"/>
          </a:solidFill>
          <a:uFillTx/>
          <a:latin typeface="Constantia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</a:pPr>
            <a:r>
              <a:rPr lang="en-US" sz="2000"/>
              <a:t>Marc Kleefstra</a:t>
            </a:r>
          </a:p>
          <a:p>
            <a:pPr lvl="0">
              <a:lnSpc>
                <a:spcPct val="90000"/>
              </a:lnSpc>
            </a:pPr>
            <a:r>
              <a:rPr lang="en-US" sz="2000"/>
              <a:t>Earle Cottingham</a:t>
            </a:r>
          </a:p>
          <a:p>
            <a:pPr lvl="0">
              <a:lnSpc>
                <a:spcPct val="90000"/>
              </a:lnSpc>
            </a:pPr>
            <a:r>
              <a:rPr lang="en-US" sz="2000"/>
              <a:t>Patrick Barnes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Team GRIPE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System Admin</a:t>
            </a:r>
          </a:p>
          <a:p>
            <a:pPr lvl="1"/>
            <a:r>
              <a:rPr lang="en-US"/>
              <a:t>Remove tickets from system</a:t>
            </a:r>
          </a:p>
          <a:p>
            <a:pPr lvl="1"/>
            <a:r>
              <a:rPr lang="en-US"/>
              <a:t>Update, remove, add assets and to whom they belong</a:t>
            </a:r>
          </a:p>
          <a:p>
            <a:pPr lvl="1"/>
            <a:r>
              <a:rPr lang="en-US"/>
              <a:t>Keep track of error logs with GRIPE</a:t>
            </a:r>
          </a:p>
          <a:p>
            <a:pPr lvl="1"/>
            <a:r>
              <a:rPr lang="en-US"/>
              <a:t>Everything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Personas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Security</a:t>
            </a:r>
          </a:p>
          <a:p>
            <a:pPr lvl="1"/>
            <a:r>
              <a:rPr lang="en-US" dirty="0"/>
              <a:t>Login access on-site only</a:t>
            </a:r>
          </a:p>
          <a:p>
            <a:pPr lvl="0"/>
            <a:r>
              <a:rPr lang="en-US" dirty="0"/>
              <a:t>Error handling</a:t>
            </a:r>
          </a:p>
          <a:p>
            <a:pPr lvl="1"/>
            <a:r>
              <a:rPr lang="en-US" dirty="0"/>
              <a:t>No need to spam errors to end users</a:t>
            </a:r>
          </a:p>
          <a:p>
            <a:pPr lvl="1"/>
            <a:r>
              <a:rPr lang="en-US" dirty="0"/>
              <a:t>Log it all for the system admin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What Else?</a:t>
            </a:r>
          </a:p>
        </p:txBody>
      </p:sp>
      <p:pic>
        <p:nvPicPr>
          <p:cNvPr id="4" name="Picture 3" descr="GRIPE_login_wirefra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743200"/>
            <a:ext cx="6807200" cy="51054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/>
              <a:t>Timid Tom, staff support, can’t read documents from elsewhere in the office</a:t>
            </a:r>
          </a:p>
          <a:p>
            <a:pPr lvl="0"/>
            <a:r>
              <a:rPr lang="en-US" sz="2400"/>
              <a:t>Tom logs into GRIPE and submits a ticket</a:t>
            </a:r>
          </a:p>
          <a:p>
            <a:pPr lvl="0"/>
            <a:r>
              <a:rPr lang="en-US" sz="2400"/>
              <a:t>Help Desk Harvey sees the ticket and takes it</a:t>
            </a:r>
          </a:p>
          <a:p>
            <a:pPr lvl="0"/>
            <a:r>
              <a:rPr lang="en-US" sz="2400"/>
              <a:t>As Harvey works on the ticket, he leaves update notes</a:t>
            </a:r>
          </a:p>
          <a:p>
            <a:pPr lvl="0"/>
            <a:r>
              <a:rPr lang="en-US" sz="2400"/>
              <a:t>Harvey assigns Tom a new PC to fix the problem</a:t>
            </a:r>
          </a:p>
          <a:p>
            <a:pPr lvl="0"/>
            <a:r>
              <a:rPr lang="en-US" sz="2400"/>
              <a:t>Harvey closes the ticket</a:t>
            </a:r>
          </a:p>
          <a:p>
            <a:pPr lvl="0"/>
            <a:r>
              <a:rPr lang="en-US" sz="2400"/>
              <a:t>Sly Admin Slim makes a note to update Tom’s asset listing to show the new PC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User Case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3047996" y="1600200"/>
            <a:ext cx="5105396" cy="4525959"/>
          </a:xfrm>
        </p:spPr>
        <p:txBody>
          <a:bodyPr/>
          <a:lstStyle/>
          <a:p>
            <a:pPr lvl="0"/>
            <a:r>
              <a:rPr lang="en-US" sz="2200"/>
              <a:t>Patrick Barnes</a:t>
            </a:r>
          </a:p>
          <a:p>
            <a:pPr lvl="1"/>
            <a:r>
              <a:rPr lang="en-US" sz="2200"/>
              <a:t>Project Manager</a:t>
            </a:r>
          </a:p>
          <a:p>
            <a:pPr lvl="1"/>
            <a:r>
              <a:rPr lang="en-US" sz="2200"/>
              <a:t>Programmer</a:t>
            </a:r>
          </a:p>
          <a:p>
            <a:pPr lvl="1"/>
            <a:r>
              <a:rPr lang="en-US" sz="2200"/>
              <a:t>User Experience</a:t>
            </a:r>
          </a:p>
          <a:p>
            <a:pPr lvl="0"/>
            <a:r>
              <a:rPr lang="en-US" sz="2200"/>
              <a:t>Marc Kleefstra</a:t>
            </a:r>
          </a:p>
          <a:p>
            <a:pPr lvl="1"/>
            <a:r>
              <a:rPr lang="en-US" sz="2200"/>
              <a:t>Master Programmer</a:t>
            </a:r>
          </a:p>
          <a:p>
            <a:pPr lvl="1"/>
            <a:r>
              <a:rPr lang="en-US" sz="2200"/>
              <a:t>Database Admin</a:t>
            </a:r>
          </a:p>
          <a:p>
            <a:pPr lvl="1"/>
            <a:r>
              <a:rPr lang="en-US" sz="2200"/>
              <a:t>Design</a:t>
            </a:r>
          </a:p>
          <a:p>
            <a:pPr lvl="0"/>
            <a:r>
              <a:rPr lang="en-US" sz="2200"/>
              <a:t>Earle Cottingham</a:t>
            </a:r>
          </a:p>
          <a:p>
            <a:pPr lvl="1"/>
            <a:r>
              <a:rPr lang="en-US" sz="2200"/>
              <a:t>Programmer</a:t>
            </a:r>
          </a:p>
          <a:p>
            <a:pPr lvl="1"/>
            <a:r>
              <a:rPr lang="en-US" sz="2200"/>
              <a:t>Testing</a:t>
            </a:r>
          </a:p>
          <a:p>
            <a:pPr lvl="1"/>
            <a:r>
              <a:rPr lang="en-US" sz="2200"/>
              <a:t>Documentation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Team GRIPE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3"/>
          </a:xfrm>
        </p:spPr>
        <p:txBody>
          <a:bodyPr/>
          <a:lstStyle/>
          <a:p>
            <a:pPr lvl="0"/>
            <a:r>
              <a:rPr lang="en-US"/>
              <a:t>Greenwood Bank Incident Protocol Enforcement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z="7200"/>
              <a:t>GRIPE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Tech support</a:t>
            </a:r>
          </a:p>
          <a:p>
            <a:pPr lvl="1"/>
            <a:r>
              <a:rPr lang="en-US"/>
              <a:t>Employees lined up at the IT help desk guy’s office</a:t>
            </a:r>
          </a:p>
          <a:p>
            <a:pPr lvl="1"/>
            <a:r>
              <a:rPr lang="en-US"/>
              <a:t>Repeat problems and no organization</a:t>
            </a:r>
          </a:p>
          <a:p>
            <a:pPr lvl="0"/>
            <a:r>
              <a:rPr lang="en-US"/>
              <a:t>Keeping track of said tech</a:t>
            </a:r>
          </a:p>
          <a:p>
            <a:pPr lvl="1"/>
            <a:r>
              <a:rPr lang="en-US"/>
              <a:t>IT guys have no idea what PC you broke</a:t>
            </a:r>
          </a:p>
          <a:p>
            <a:pPr lvl="1"/>
            <a:r>
              <a:rPr lang="en-US"/>
              <a:t>The suits have no idea who stole what laptop</a:t>
            </a:r>
          </a:p>
          <a:p>
            <a:pPr lvl="1"/>
            <a:r>
              <a:rPr lang="en-US"/>
              <a:t>Where is my stapler?</a:t>
            </a:r>
          </a:p>
          <a:p>
            <a:pPr lvl="0"/>
            <a:r>
              <a:rPr lang="en-US"/>
              <a:t>No existing system for any of this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What Do We Have a GRIPE Over?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457200" y="3581403"/>
            <a:ext cx="8229600" cy="4525959"/>
          </a:xfrm>
        </p:spPr>
        <p:txBody>
          <a:bodyPr/>
          <a:lstStyle/>
          <a:p>
            <a:pPr lvl="0"/>
            <a:r>
              <a:rPr lang="en-US"/>
              <a:t>Tracking system for technology assets for Greenwell Bank</a:t>
            </a:r>
          </a:p>
          <a:p>
            <a:pPr lvl="0"/>
            <a:r>
              <a:rPr lang="en-US"/>
              <a:t>Ticket system to organize and regulate tech support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 New Way to Handle Things</a:t>
            </a:r>
          </a:p>
        </p:txBody>
      </p:sp>
      <p:sp>
        <p:nvSpPr>
          <p:cNvPr id="4" name="Rectangle 4"/>
          <p:cNvSpPr/>
          <p:nvPr/>
        </p:nvSpPr>
        <p:spPr>
          <a:xfrm>
            <a:off x="3352803" y="1828800"/>
            <a:ext cx="2304416" cy="92333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1200" cap="none" spc="0" baseline="0">
                <a:solidFill>
                  <a:srgbClr val="000000"/>
                </a:solidFill>
                <a:effectLst>
                  <a:outerShdw dist="38996" dir="5459597">
                    <a:srgbClr val="000000"/>
                  </a:outerShdw>
                </a:effectLst>
                <a:uFillTx/>
                <a:latin typeface="Constantia"/>
              </a:rPr>
              <a:t>GRIPE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GRIPE will be a web-based application</a:t>
            </a:r>
          </a:p>
          <a:p>
            <a:pPr lvl="0"/>
            <a:r>
              <a:rPr lang="en-US"/>
              <a:t>Never lose track of who has what PC or printer</a:t>
            </a:r>
          </a:p>
          <a:p>
            <a:pPr lvl="0"/>
            <a:r>
              <a:rPr lang="en-US"/>
              <a:t>What was the serial for Office 2013 again?</a:t>
            </a:r>
          </a:p>
          <a:p>
            <a:pPr lvl="0"/>
            <a:r>
              <a:rPr lang="en-US"/>
              <a:t>Make your tech support problems heard!</a:t>
            </a:r>
          </a:p>
          <a:p>
            <a:pPr lvl="0"/>
            <a:r>
              <a:rPr lang="en-US"/>
              <a:t>Stay up to date on why that floppy disk won’t fit into your CD drive!</a:t>
            </a:r>
          </a:p>
          <a:p>
            <a:pPr lvl="0"/>
            <a:r>
              <a:rPr lang="en-US"/>
              <a:t>The boss sees and knows all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Tell Me More!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Ticket tracking system</a:t>
            </a:r>
          </a:p>
          <a:p>
            <a:pPr lvl="1"/>
            <a:r>
              <a:rPr lang="en-US"/>
              <a:t>IT guys have a GRIPE with your tickets</a:t>
            </a:r>
          </a:p>
          <a:p>
            <a:pPr lvl="1"/>
            <a:r>
              <a:rPr lang="en-US"/>
              <a:t>Feedback on ticket progress</a:t>
            </a:r>
          </a:p>
          <a:p>
            <a:pPr lvl="0"/>
            <a:r>
              <a:rPr lang="en-US"/>
              <a:t>Keep track of ALL the things!</a:t>
            </a:r>
          </a:p>
          <a:p>
            <a:pPr lvl="1"/>
            <a:r>
              <a:rPr lang="en-US"/>
              <a:t>Who has what</a:t>
            </a:r>
          </a:p>
          <a:p>
            <a:pPr lvl="1"/>
            <a:r>
              <a:rPr lang="en-US"/>
              <a:t>What department has what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Basics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General employee</a:t>
            </a:r>
          </a:p>
          <a:p>
            <a:pPr lvl="1"/>
            <a:r>
              <a:rPr lang="en-US"/>
              <a:t>Log in and create tickets</a:t>
            </a:r>
          </a:p>
          <a:p>
            <a:pPr lvl="1"/>
            <a:r>
              <a:rPr lang="en-US"/>
              <a:t>View his or her own tickets and their progress</a:t>
            </a:r>
          </a:p>
          <a:p>
            <a:pPr lvl="1"/>
            <a:r>
              <a:rPr lang="en-US"/>
              <a:t>See what equipment they’re responsible for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Personas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IT Help Desk</a:t>
            </a:r>
          </a:p>
          <a:p>
            <a:pPr lvl="1"/>
            <a:r>
              <a:rPr lang="en-US"/>
              <a:t>See all available tickets</a:t>
            </a:r>
          </a:p>
          <a:p>
            <a:pPr lvl="1"/>
            <a:r>
              <a:rPr lang="en-US"/>
              <a:t>Assign tickets to themselves</a:t>
            </a:r>
          </a:p>
          <a:p>
            <a:pPr lvl="1"/>
            <a:r>
              <a:rPr lang="en-US"/>
              <a:t>See what equipment belongs to ticket creator</a:t>
            </a:r>
          </a:p>
          <a:p>
            <a:pPr lvl="1"/>
            <a:r>
              <a:rPr lang="en-US"/>
              <a:t>Add comments and updates to tickets</a:t>
            </a:r>
          </a:p>
          <a:p>
            <a:pPr lvl="1"/>
            <a:r>
              <a:rPr lang="en-US"/>
              <a:t>Close or release tickets back to the pool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Personas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Executive</a:t>
            </a:r>
          </a:p>
          <a:p>
            <a:pPr lvl="1"/>
            <a:r>
              <a:rPr lang="en-US"/>
              <a:t>Read-only access to all tickets</a:t>
            </a:r>
          </a:p>
          <a:p>
            <a:pPr lvl="1"/>
            <a:r>
              <a:rPr lang="en-US"/>
              <a:t>See all the assets and who it all belongs to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Personas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Pap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68</TotalTime>
  <Words>405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Team GRIPE</vt:lpstr>
      <vt:lpstr>GRIPE</vt:lpstr>
      <vt:lpstr>What Do We Have a GRIPE Over?</vt:lpstr>
      <vt:lpstr>A New Way to Handle Things</vt:lpstr>
      <vt:lpstr>Tell Me More!</vt:lpstr>
      <vt:lpstr>The Basics</vt:lpstr>
      <vt:lpstr>Personas</vt:lpstr>
      <vt:lpstr>Personas</vt:lpstr>
      <vt:lpstr>Personas</vt:lpstr>
      <vt:lpstr>Personas</vt:lpstr>
      <vt:lpstr>What Else?</vt:lpstr>
      <vt:lpstr>User Case</vt:lpstr>
      <vt:lpstr>Team GRIPE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GRIPE</dc:title>
  <dc:creator>Borealis</dc:creator>
  <cp:lastModifiedBy>Borealis</cp:lastModifiedBy>
  <cp:revision>6</cp:revision>
  <dcterms:created xsi:type="dcterms:W3CDTF">2014-04-22T06:00:12Z</dcterms:created>
  <dcterms:modified xsi:type="dcterms:W3CDTF">2014-04-22T07:48:12Z</dcterms:modified>
</cp:coreProperties>
</file>