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Wenzel" initials="MW" lastIdx="0" clrIdx="0">
    <p:extLst>
      <p:ext uri="{19B8F6BF-5375-455C-9EA6-DF929625EA0E}">
        <p15:presenceInfo xmlns:p15="http://schemas.microsoft.com/office/powerpoint/2012/main" userId="Marco We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592B-A7A0-43DC-AECB-804058AECC04}" type="datetimeFigureOut">
              <a:rPr lang="it-IT" smtClean="0"/>
              <a:t>16/11/2016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7DA6-FEDC-499C-ACA8-8E8000F08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1F0-A1ED-4CD6-B9EC-3DF3E17130D9}" type="datetime1">
              <a:rPr lang="it-IT" smtClean="0"/>
              <a:t>16/11/2016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D66-7661-4855-9E09-50F1C498140F}" type="datetime1">
              <a:rPr lang="it-IT" smtClean="0"/>
              <a:t>16/11/2016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4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FBBD-5DB3-4531-9557-AB7E2B50A4E1}" type="datetime1">
              <a:rPr lang="it-IT" smtClean="0"/>
              <a:t>16/11/2016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41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79B7-5B73-40C5-93A9-7E6F90BFB270}" type="datetime1">
              <a:rPr lang="it-IT" smtClean="0"/>
              <a:t>16/11/2016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6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02F8-1172-45B6-8625-C3F8F20F6D0B}" type="datetime1">
              <a:rPr lang="it-IT" smtClean="0"/>
              <a:t>16/11/2016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6A0-D6E2-45D2-8B80-BCFA53B977C5}" type="datetime1">
              <a:rPr lang="it-IT" smtClean="0"/>
              <a:t>16/11/2016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62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91BD-C5BE-4F03-B132-6AEF21DECDB6}" type="datetime1">
              <a:rPr lang="it-IT" smtClean="0"/>
              <a:t>16/11/2016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6C16-C166-4110-A8AC-47620EB60B0D}" type="datetime1">
              <a:rPr lang="it-IT" smtClean="0"/>
              <a:t>16/11/2016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8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B2FA-4B81-4734-82A4-CC0E03CB87E4}" type="datetime1">
              <a:rPr lang="it-IT" smtClean="0"/>
              <a:t>16/11/2016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30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292-2DD8-4CB4-8A1E-63E7B8584783}" type="datetime1">
              <a:rPr lang="it-IT" smtClean="0"/>
              <a:t>16/11/2016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2DF-E266-4480-BADE-F1DA93A7DA02}" type="datetime1">
              <a:rPr lang="it-IT" smtClean="0"/>
              <a:t>16/11/2016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2331-038E-4B5F-9058-3DD6DECCC74A}" type="datetime1">
              <a:rPr lang="it-IT" smtClean="0"/>
              <a:t>16/11/2016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57433"/>
            <a:ext cx="9144000" cy="1146052"/>
          </a:xfrm>
        </p:spPr>
        <p:txBody>
          <a:bodyPr>
            <a:noAutofit/>
          </a:bodyPr>
          <a:lstStyle/>
          <a:p>
            <a:r>
              <a:rPr lang="it-IT" sz="4000" noProof="1"/>
              <a:t>Requirements Analysis and Specification Document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26577"/>
            <a:ext cx="9144000" cy="4739054"/>
          </a:xfrm>
        </p:spPr>
        <p:txBody>
          <a:bodyPr>
            <a:normAutofit/>
          </a:bodyPr>
          <a:lstStyle/>
          <a:p>
            <a:r>
              <a:rPr lang="it-IT" sz="3600" u="sng" dirty="0"/>
              <a:t>Presentazione Contenuti</a:t>
            </a:r>
          </a:p>
          <a:p>
            <a:endParaRPr lang="it-IT" sz="3600" u="sng" dirty="0"/>
          </a:p>
          <a:p>
            <a:endParaRPr lang="it-IT" sz="3600" u="sng" dirty="0"/>
          </a:p>
          <a:p>
            <a:r>
              <a:rPr lang="it-IT" dirty="0"/>
              <a:t>Marco Wenzel</a:t>
            </a:r>
          </a:p>
          <a:p>
            <a:r>
              <a:rPr lang="it-IT" dirty="0"/>
              <a:t>Francesco Tinarelli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" y="357433"/>
            <a:ext cx="1623408" cy="16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Use case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10</a:t>
            </a:fld>
            <a:endParaRPr lang="it-IT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98954"/>
            <a:ext cx="7726721" cy="4957396"/>
          </a:xfrm>
        </p:spPr>
      </p:pic>
    </p:spTree>
    <p:extLst>
      <p:ext uri="{BB962C8B-B14F-4D97-AF65-F5344CB8AC3E}">
        <p14:creationId xmlns:p14="http://schemas.microsoft.com/office/powerpoint/2010/main" val="329454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Sequence</a:t>
            </a:r>
            <a:r>
              <a:rPr lang="it-IT" b="1" dirty="0"/>
              <a:t> </a:t>
            </a:r>
            <a:r>
              <a:rPr lang="it-IT" b="1" dirty="0" err="1"/>
              <a:t>diagram</a:t>
            </a:r>
            <a:endParaRPr lang="it-IT" b="1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699" y="1631968"/>
            <a:ext cx="7593980" cy="4783134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63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Alloy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3862" cy="4590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We use alloy to demonstrate the consistency of our goals and assumptions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fact </a:t>
            </a:r>
            <a:r>
              <a:rPr lang="en-GB" dirty="0" err="1"/>
              <a:t>onlyRightSendBill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no b1:Bill|(b1.sendBill!= b1.journey.reservation.driver.email)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//The system must generate password only when user wants  to </a:t>
            </a:r>
            <a:r>
              <a:rPr lang="en-GB" dirty="0" err="1"/>
              <a:t>register,no</a:t>
            </a:r>
            <a:r>
              <a:rPr lang="en-GB" dirty="0"/>
              <a:t> useless password </a:t>
            </a:r>
          </a:p>
          <a:p>
            <a:pPr marL="0" indent="0">
              <a:buNone/>
            </a:pPr>
            <a:r>
              <a:rPr lang="en-GB" dirty="0"/>
              <a:t>fact </a:t>
            </a:r>
            <a:r>
              <a:rPr lang="en-GB" dirty="0" err="1"/>
              <a:t>noAlonePassoword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no p1:Password|!(p1 in </a:t>
            </a:r>
            <a:r>
              <a:rPr lang="en-GB" dirty="0" err="1"/>
              <a:t>User.password</a:t>
            </a:r>
            <a:r>
              <a:rPr lang="en-GB" dirty="0"/>
              <a:t>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5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Alloy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// There is only one Email for one user</a:t>
            </a:r>
          </a:p>
          <a:p>
            <a:pPr marL="0" indent="0">
              <a:buNone/>
            </a:pPr>
            <a:r>
              <a:rPr lang="en-GB" dirty="0"/>
              <a:t>fact </a:t>
            </a:r>
            <a:r>
              <a:rPr lang="en-GB" dirty="0" err="1"/>
              <a:t>noAloneEmail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no m1:Email|!(m1 in </a:t>
            </a:r>
            <a:r>
              <a:rPr lang="en-GB" dirty="0" err="1"/>
              <a:t>User.email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// An user can't reserve more than one car at the same type</a:t>
            </a:r>
          </a:p>
          <a:p>
            <a:pPr marL="0" indent="0">
              <a:buNone/>
            </a:pPr>
            <a:r>
              <a:rPr lang="en-GB" dirty="0"/>
              <a:t>fact </a:t>
            </a:r>
            <a:r>
              <a:rPr lang="en-GB" dirty="0" err="1"/>
              <a:t>noUserWithMoreReserv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no r1,r2:Reservation | r1!=r2 and (r1.driver=r2.driver or r1.carDrive=r2.carDrive)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// There aren't user with same </a:t>
            </a:r>
            <a:r>
              <a:rPr lang="en-GB" dirty="0" err="1"/>
              <a:t>passoword</a:t>
            </a:r>
            <a:r>
              <a:rPr lang="en-GB" dirty="0"/>
              <a:t> or email, an user can register only one time</a:t>
            </a:r>
          </a:p>
          <a:p>
            <a:pPr marL="0" indent="0">
              <a:buNone/>
            </a:pPr>
            <a:r>
              <a:rPr lang="en-GB" dirty="0"/>
              <a:t>fact </a:t>
            </a:r>
            <a:r>
              <a:rPr lang="en-GB" dirty="0" err="1"/>
              <a:t>twoTypeUser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no u1,u2: User | u1!=u2 and (u1.password=u2.password or u1.email=u2.email)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5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Alloy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400" dirty="0"/>
              <a:t>// An user </a:t>
            </a:r>
            <a:r>
              <a:rPr lang="it-IT" sz="2400" dirty="0" err="1"/>
              <a:t>have</a:t>
            </a:r>
            <a:r>
              <a:rPr lang="it-IT" sz="2400" dirty="0"/>
              <a:t> a </a:t>
            </a:r>
            <a:r>
              <a:rPr lang="it-IT" sz="2400" dirty="0" err="1"/>
              <a:t>journey</a:t>
            </a:r>
            <a:r>
              <a:rPr lang="it-IT" sz="2400" dirty="0"/>
              <a:t> (ride car)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reservation</a:t>
            </a:r>
            <a:r>
              <a:rPr lang="it-IT" sz="2400" dirty="0"/>
              <a:t> time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over</a:t>
            </a:r>
          </a:p>
          <a:p>
            <a:pPr marL="0" indent="0">
              <a:buNone/>
            </a:pPr>
            <a:r>
              <a:rPr lang="it-IT" sz="2400" dirty="0" err="1"/>
              <a:t>fact</a:t>
            </a:r>
            <a:r>
              <a:rPr lang="it-IT" sz="2400" dirty="0"/>
              <a:t> </a:t>
            </a:r>
            <a:r>
              <a:rPr lang="it-IT" sz="2400" dirty="0" err="1"/>
              <a:t>journeyOnlyTimeIsNotExpired</a:t>
            </a:r>
            <a:r>
              <a:rPr lang="it-IT" sz="2400" dirty="0"/>
              <a:t>{ </a:t>
            </a:r>
          </a:p>
          <a:p>
            <a:pPr marL="0" indent="0">
              <a:buNone/>
            </a:pPr>
            <a:r>
              <a:rPr lang="it-IT" sz="2400" dirty="0"/>
              <a:t>	no j1: </a:t>
            </a:r>
            <a:r>
              <a:rPr lang="it-IT" sz="2400" dirty="0" err="1"/>
              <a:t>Journey</a:t>
            </a:r>
            <a:r>
              <a:rPr lang="it-IT" sz="2400" dirty="0"/>
              <a:t> | j1.reservation.timeUnlock=</a:t>
            </a:r>
            <a:r>
              <a:rPr lang="it-IT" sz="2400" dirty="0" err="1"/>
              <a:t>OutTime</a:t>
            </a:r>
            <a:r>
              <a:rPr lang="it-IT" sz="2400" dirty="0"/>
              <a:t> 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}</a:t>
            </a:r>
          </a:p>
          <a:p>
            <a:pPr marL="0" indent="0">
              <a:buNone/>
            </a:pPr>
            <a:r>
              <a:rPr lang="it-IT" sz="2400" dirty="0"/>
              <a:t>// A </a:t>
            </a:r>
            <a:r>
              <a:rPr lang="it-IT" sz="2400" dirty="0" err="1"/>
              <a:t>reservation</a:t>
            </a:r>
            <a:r>
              <a:rPr lang="it-IT" sz="2400" dirty="0"/>
              <a:t> </a:t>
            </a:r>
            <a:r>
              <a:rPr lang="it-IT" sz="2400" dirty="0" err="1"/>
              <a:t>correspond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one </a:t>
            </a:r>
            <a:r>
              <a:rPr lang="it-IT" sz="2400" dirty="0" err="1"/>
              <a:t>journey</a:t>
            </a:r>
            <a:r>
              <a:rPr lang="it-IT" sz="2400" dirty="0"/>
              <a:t>, </a:t>
            </a:r>
            <a:r>
              <a:rPr lang="it-IT" sz="2400" dirty="0" err="1"/>
              <a:t>reservation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unique</a:t>
            </a: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fact</a:t>
            </a:r>
            <a:r>
              <a:rPr lang="it-IT" sz="2400" dirty="0"/>
              <a:t> </a:t>
            </a:r>
            <a:r>
              <a:rPr lang="it-IT" sz="2400" dirty="0" err="1"/>
              <a:t>notExistTwoSameJourney</a:t>
            </a:r>
            <a:r>
              <a:rPr lang="it-IT" sz="2400" dirty="0"/>
              <a:t>{</a:t>
            </a:r>
          </a:p>
          <a:p>
            <a:pPr marL="0" indent="0">
              <a:buNone/>
            </a:pPr>
            <a:r>
              <a:rPr lang="it-IT" sz="2400" dirty="0"/>
              <a:t>	no j1,j2: </a:t>
            </a:r>
            <a:r>
              <a:rPr lang="it-IT" sz="2400" dirty="0" err="1"/>
              <a:t>Journey</a:t>
            </a:r>
            <a:r>
              <a:rPr lang="it-IT" sz="2400" dirty="0"/>
              <a:t> | j1!=j2 and (j1.reservation=j2.reservation)</a:t>
            </a:r>
          </a:p>
          <a:p>
            <a:pPr marL="0" indent="0">
              <a:buNone/>
            </a:pPr>
            <a:r>
              <a:rPr lang="it-IT" sz="2400" dirty="0"/>
              <a:t>}</a:t>
            </a:r>
          </a:p>
          <a:p>
            <a:pPr marL="0" indent="0">
              <a:buNone/>
            </a:pPr>
            <a:r>
              <a:rPr lang="it-IT" sz="2400" dirty="0"/>
              <a:t>// </a:t>
            </a:r>
            <a:r>
              <a:rPr lang="it-IT" sz="2400" dirty="0" err="1"/>
              <a:t>If</a:t>
            </a:r>
            <a:r>
              <a:rPr lang="it-IT" sz="2400" dirty="0"/>
              <a:t> user </a:t>
            </a:r>
            <a:r>
              <a:rPr lang="it-IT" sz="2400" dirty="0" err="1"/>
              <a:t>unlock</a:t>
            </a:r>
            <a:r>
              <a:rPr lang="it-IT" sz="2400" dirty="0"/>
              <a:t> the car in </a:t>
            </a:r>
            <a:r>
              <a:rPr lang="it-IT" sz="2400" dirty="0" err="1"/>
              <a:t>time,he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a </a:t>
            </a:r>
            <a:r>
              <a:rPr lang="it-IT" sz="2400" dirty="0" err="1"/>
              <a:t>journey</a:t>
            </a:r>
            <a:r>
              <a:rPr lang="it-IT" sz="2400" dirty="0"/>
              <a:t>, </a:t>
            </a:r>
            <a:r>
              <a:rPr lang="it-IT" sz="2400" dirty="0" err="1"/>
              <a:t>nott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journey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reservation</a:t>
            </a:r>
            <a:r>
              <a:rPr lang="it-IT" sz="2400" dirty="0"/>
              <a:t> time </a:t>
            </a:r>
            <a:r>
              <a:rPr lang="it-IT" sz="2400" dirty="0" err="1"/>
              <a:t>is</a:t>
            </a:r>
            <a:r>
              <a:rPr lang="it-IT" sz="2400" dirty="0"/>
              <a:t> over</a:t>
            </a:r>
          </a:p>
          <a:p>
            <a:pPr marL="0" indent="0">
              <a:buNone/>
            </a:pPr>
            <a:r>
              <a:rPr lang="it-IT" sz="2400" dirty="0" err="1"/>
              <a:t>fact</a:t>
            </a:r>
            <a:r>
              <a:rPr lang="it-IT" sz="2400" dirty="0"/>
              <a:t> </a:t>
            </a:r>
            <a:r>
              <a:rPr lang="it-IT" sz="2400" dirty="0" err="1"/>
              <a:t>eachReservationInTimeHasJourney</a:t>
            </a:r>
            <a:r>
              <a:rPr lang="it-IT" sz="2400" dirty="0"/>
              <a:t>{</a:t>
            </a:r>
          </a:p>
          <a:p>
            <a:pPr marL="0" indent="0">
              <a:buNone/>
            </a:pPr>
            <a:r>
              <a:rPr lang="it-IT" sz="2400" dirty="0"/>
              <a:t>	no r1:Reservation | r1.timeUnlock=</a:t>
            </a:r>
            <a:r>
              <a:rPr lang="it-IT" sz="2400" dirty="0" err="1"/>
              <a:t>OutTime</a:t>
            </a:r>
            <a:r>
              <a:rPr lang="it-IT" sz="2400" dirty="0"/>
              <a:t> &amp;&amp; r1 in </a:t>
            </a:r>
            <a:r>
              <a:rPr lang="it-IT" sz="2400" dirty="0" err="1"/>
              <a:t>Journey.reservation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}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71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Alloy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//when a user reserve a </a:t>
            </a:r>
            <a:r>
              <a:rPr lang="en-US" sz="2400" dirty="0" err="1"/>
              <a:t>car,car</a:t>
            </a:r>
            <a:r>
              <a:rPr lang="en-US" sz="2400" dirty="0"/>
              <a:t> state must change into not available, not exist reserved car with available state</a:t>
            </a:r>
          </a:p>
          <a:p>
            <a:pPr marL="0" indent="0">
              <a:buNone/>
            </a:pPr>
            <a:r>
              <a:rPr lang="en-US" sz="2400" dirty="0"/>
              <a:t>fact </a:t>
            </a:r>
            <a:r>
              <a:rPr lang="en-US" sz="2400" dirty="0" err="1"/>
              <a:t>reservedCarMustBeNotAvailable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no r1:Reservation | r1.carDrive.availability=Available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//It's not possible reserve a car with its battery is 20%</a:t>
            </a:r>
          </a:p>
          <a:p>
            <a:pPr marL="0" indent="0">
              <a:buNone/>
            </a:pPr>
            <a:r>
              <a:rPr lang="en-US" sz="2400" dirty="0"/>
              <a:t>fact </a:t>
            </a:r>
            <a:r>
              <a:rPr lang="en-US" sz="2400" dirty="0" err="1"/>
              <a:t>noReservedCarWithLowerBattery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no r1:Reservation | r1.carDrive.batteryState=Lower20Battery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// if a </a:t>
            </a:r>
            <a:r>
              <a:rPr lang="en-US" sz="2400" dirty="0" err="1"/>
              <a:t>carBattery</a:t>
            </a:r>
            <a:r>
              <a:rPr lang="en-US" sz="2400" dirty="0"/>
              <a:t> is lower than 20%,car state must be not available</a:t>
            </a:r>
          </a:p>
          <a:p>
            <a:pPr marL="0" indent="0">
              <a:buNone/>
            </a:pPr>
            <a:r>
              <a:rPr lang="en-US" sz="2400" dirty="0"/>
              <a:t>fact </a:t>
            </a:r>
            <a:r>
              <a:rPr lang="en-US" sz="2400" dirty="0" err="1"/>
              <a:t>lowerBatteryChangeState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all c1:Car | c1.batteryState=Lower20Battery  implies c1.availability=</a:t>
            </a:r>
            <a:r>
              <a:rPr lang="en-US" sz="2400" dirty="0" err="1"/>
              <a:t>NotAvailable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52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Alloy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// There aren't any cars with batteries upper than 20 and  not-available states that they are not a reserved cars</a:t>
            </a:r>
          </a:p>
          <a:p>
            <a:pPr marL="0" indent="0">
              <a:buNone/>
            </a:pPr>
            <a:r>
              <a:rPr lang="en-US" sz="2400" dirty="0"/>
              <a:t>fact </a:t>
            </a:r>
            <a:r>
              <a:rPr lang="en-US" sz="2400" dirty="0" err="1"/>
              <a:t>noOtherConditionToReservedCar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no c1:Car|c1.batteryState=Upper20Battery &amp;&amp; c1.availability=</a:t>
            </a:r>
            <a:r>
              <a:rPr lang="en-US" sz="2400" dirty="0" err="1"/>
              <a:t>NotAvailable</a:t>
            </a:r>
            <a:r>
              <a:rPr lang="en-US" sz="2400" dirty="0"/>
              <a:t> &amp;&amp; !(c1 in        </a:t>
            </a:r>
            <a:r>
              <a:rPr lang="en-US" sz="2400" dirty="0" err="1"/>
              <a:t>Reservation.carDrive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// A bill correspond at one and only one journey </a:t>
            </a:r>
          </a:p>
          <a:p>
            <a:pPr marL="0" indent="0">
              <a:buNone/>
            </a:pPr>
            <a:r>
              <a:rPr lang="en-US" sz="2400" dirty="0"/>
              <a:t>fact </a:t>
            </a:r>
            <a:r>
              <a:rPr lang="en-US" sz="2400" dirty="0" err="1"/>
              <a:t>noBillWithMoreJourney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no b1,b2:Bill | b1!=b2 and (b1.journey=b2.journey)</a:t>
            </a:r>
          </a:p>
          <a:p>
            <a:pPr marL="0" indent="0">
              <a:buNone/>
            </a:pPr>
            <a:r>
              <a:rPr lang="en-US" sz="2400" dirty="0"/>
              <a:t>} fact </a:t>
            </a:r>
            <a:r>
              <a:rPr lang="en-US" sz="2400" dirty="0" err="1"/>
              <a:t>onlyPassengerSensorUntilTheBill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no j1:Journey|!(j1 in </a:t>
            </a:r>
            <a:r>
              <a:rPr lang="en-US" sz="2400" dirty="0" err="1"/>
              <a:t>Bill.journey</a:t>
            </a:r>
            <a:r>
              <a:rPr lang="en-US" sz="2400" dirty="0"/>
              <a:t>) &amp;&amp; (j1.batteryDiscount=BatteryUpper50 ||j1.pluginDiscount=</a:t>
            </a:r>
            <a:r>
              <a:rPr lang="en-US" sz="2400" dirty="0" err="1"/>
              <a:t>ParkGridPowerStationAndPlugin</a:t>
            </a:r>
            <a:r>
              <a:rPr lang="en-US" sz="2400" dirty="0"/>
              <a:t> ||j1.pluginFee=More3KmDistanceOrLow20Battery)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12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Alloy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sz="2500" dirty="0"/>
              <a:t>// </a:t>
            </a:r>
            <a:r>
              <a:rPr lang="it-IT" sz="2500" dirty="0" err="1"/>
              <a:t>if</a:t>
            </a:r>
            <a:r>
              <a:rPr lang="it-IT" sz="2500" dirty="0"/>
              <a:t> user </a:t>
            </a:r>
            <a:r>
              <a:rPr lang="it-IT" sz="2500" dirty="0" err="1"/>
              <a:t>takes</a:t>
            </a:r>
            <a:r>
              <a:rPr lang="it-IT" sz="2500" dirty="0"/>
              <a:t> more </a:t>
            </a:r>
            <a:r>
              <a:rPr lang="it-IT" sz="2500" dirty="0" err="1"/>
              <a:t>than</a:t>
            </a:r>
            <a:r>
              <a:rPr lang="it-IT" sz="2500" dirty="0"/>
              <a:t> one </a:t>
            </a:r>
            <a:r>
              <a:rPr lang="it-IT" sz="2500" dirty="0" err="1"/>
              <a:t>discount,he</a:t>
            </a:r>
            <a:r>
              <a:rPr lang="it-IT" sz="2500" dirty="0"/>
              <a:t> </a:t>
            </a:r>
            <a:r>
              <a:rPr lang="it-IT" sz="2500" dirty="0" err="1"/>
              <a:t>will</a:t>
            </a:r>
            <a:r>
              <a:rPr lang="it-IT" sz="2500" dirty="0"/>
              <a:t> take </a:t>
            </a:r>
            <a:r>
              <a:rPr lang="it-IT" sz="2500" dirty="0" err="1"/>
              <a:t>only</a:t>
            </a:r>
            <a:r>
              <a:rPr lang="it-IT" sz="2500" dirty="0"/>
              <a:t> the </a:t>
            </a:r>
            <a:r>
              <a:rPr lang="it-IT" sz="2500" dirty="0" err="1"/>
              <a:t>bigger</a:t>
            </a:r>
            <a:r>
              <a:rPr lang="it-IT" sz="2500" dirty="0"/>
              <a:t> one</a:t>
            </a:r>
          </a:p>
          <a:p>
            <a:pPr marL="0" indent="0">
              <a:buNone/>
            </a:pPr>
            <a:r>
              <a:rPr lang="it-IT" sz="2500" dirty="0"/>
              <a:t>//</a:t>
            </a:r>
            <a:r>
              <a:rPr lang="it-IT" sz="2500" dirty="0" err="1"/>
              <a:t>if</a:t>
            </a:r>
            <a:r>
              <a:rPr lang="it-IT" sz="2500" dirty="0"/>
              <a:t> user </a:t>
            </a:r>
            <a:r>
              <a:rPr lang="it-IT" sz="2500" dirty="0" err="1"/>
              <a:t>takes</a:t>
            </a:r>
            <a:r>
              <a:rPr lang="it-IT" sz="2500" dirty="0"/>
              <a:t> a </a:t>
            </a:r>
            <a:r>
              <a:rPr lang="it-IT" sz="2500" dirty="0" err="1"/>
              <a:t>fee</a:t>
            </a:r>
            <a:r>
              <a:rPr lang="it-IT" sz="2500" dirty="0"/>
              <a:t> </a:t>
            </a:r>
            <a:r>
              <a:rPr lang="it-IT" sz="2500" dirty="0" err="1"/>
              <a:t>during</a:t>
            </a:r>
            <a:r>
              <a:rPr lang="it-IT" sz="2500" dirty="0"/>
              <a:t> the ride and </a:t>
            </a:r>
            <a:r>
              <a:rPr lang="it-IT" sz="2500" dirty="0" err="1"/>
              <a:t>other</a:t>
            </a:r>
            <a:r>
              <a:rPr lang="it-IT" sz="2500" dirty="0"/>
              <a:t> discount, the </a:t>
            </a:r>
            <a:r>
              <a:rPr lang="it-IT" sz="2500" dirty="0" err="1"/>
              <a:t>bill</a:t>
            </a:r>
            <a:r>
              <a:rPr lang="it-IT" sz="2500" dirty="0"/>
              <a:t> </a:t>
            </a:r>
            <a:r>
              <a:rPr lang="it-IT" sz="2500" dirty="0" err="1"/>
              <a:t>will</a:t>
            </a:r>
            <a:r>
              <a:rPr lang="it-IT" sz="2500" dirty="0"/>
              <a:t> </a:t>
            </a:r>
            <a:r>
              <a:rPr lang="it-IT" sz="2500" dirty="0" err="1"/>
              <a:t>count</a:t>
            </a:r>
            <a:r>
              <a:rPr lang="it-IT" sz="2500" dirty="0"/>
              <a:t> </a:t>
            </a:r>
            <a:r>
              <a:rPr lang="it-IT" sz="2500" dirty="0" err="1"/>
              <a:t>only</a:t>
            </a:r>
            <a:r>
              <a:rPr lang="it-IT" sz="2500" dirty="0"/>
              <a:t> the </a:t>
            </a:r>
            <a:r>
              <a:rPr lang="it-IT" sz="2500" dirty="0" err="1"/>
              <a:t>fee</a:t>
            </a:r>
            <a:r>
              <a:rPr lang="it-IT" sz="2500" dirty="0"/>
              <a:t>.</a:t>
            </a:r>
          </a:p>
          <a:p>
            <a:pPr marL="0" indent="0">
              <a:buNone/>
            </a:pPr>
            <a:r>
              <a:rPr lang="it-IT" sz="2500" dirty="0" err="1"/>
              <a:t>fact</a:t>
            </a:r>
            <a:r>
              <a:rPr lang="it-IT" sz="2500" dirty="0"/>
              <a:t> </a:t>
            </a:r>
            <a:r>
              <a:rPr lang="it-IT" sz="2500" dirty="0" err="1"/>
              <a:t>whatDiscountOrFee</a:t>
            </a:r>
            <a:r>
              <a:rPr lang="it-IT" sz="2500" dirty="0"/>
              <a:t>{</a:t>
            </a:r>
          </a:p>
          <a:p>
            <a:pPr marL="0" indent="0">
              <a:buNone/>
            </a:pPr>
            <a:r>
              <a:rPr lang="it-IT" sz="2500" dirty="0"/>
              <a:t>	</a:t>
            </a:r>
            <a:r>
              <a:rPr lang="it-IT" sz="2500" dirty="0" err="1"/>
              <a:t>all</a:t>
            </a:r>
            <a:r>
              <a:rPr lang="it-IT" sz="2500" dirty="0"/>
              <a:t> b1:Bill|b1.journey.passengerDiscount=</a:t>
            </a:r>
            <a:r>
              <a:rPr lang="it-IT" sz="2500" dirty="0" err="1"/>
              <a:t>NoPassengersSensor</a:t>
            </a:r>
            <a:r>
              <a:rPr lang="it-IT" sz="2500" dirty="0"/>
              <a:t> &amp;&amp; b1.journey.batteryDiscount=BatteryLower50 &amp;&amp; b1.journey.pluginDiscount=</a:t>
            </a:r>
            <a:r>
              <a:rPr lang="it-IT" sz="2500" dirty="0" err="1"/>
              <a:t>NotParkGridPowerStation</a:t>
            </a:r>
            <a:r>
              <a:rPr lang="it-IT" sz="2500" dirty="0"/>
              <a:t> &amp;&amp; b1.journey.pluginFee= Lower3kmDistanceAndMore20Battery=&gt;b1.payment=</a:t>
            </a:r>
            <a:r>
              <a:rPr lang="it-IT" sz="2500" dirty="0" err="1"/>
              <a:t>NormalPay</a:t>
            </a:r>
            <a:endParaRPr lang="it-IT" sz="2500" dirty="0"/>
          </a:p>
          <a:p>
            <a:pPr marL="0" indent="0">
              <a:buNone/>
            </a:pPr>
            <a:r>
              <a:rPr lang="it-IT" sz="2500" dirty="0"/>
              <a:t>	no b1:Bill|(b1.journey.passengerDiscount=</a:t>
            </a:r>
            <a:r>
              <a:rPr lang="it-IT" sz="2500" dirty="0" err="1"/>
              <a:t>YesPassengersSensor</a:t>
            </a:r>
            <a:r>
              <a:rPr lang="it-IT" sz="2500" dirty="0"/>
              <a:t> || b1.journey.batteryDiscount=BatteryUpper50 || b1.journey.pluginDiscount=</a:t>
            </a:r>
            <a:r>
              <a:rPr lang="it-IT" sz="2500" dirty="0" err="1"/>
              <a:t>ParkGridPowerStationAndPlugin</a:t>
            </a:r>
            <a:r>
              <a:rPr lang="it-IT" sz="2500" dirty="0"/>
              <a:t> ||b1.journey.pluginFee=More3KmDistanceOrLow20Battery) &amp;&amp;b1.payment=</a:t>
            </a:r>
            <a:r>
              <a:rPr lang="it-IT" sz="2500" dirty="0" err="1"/>
              <a:t>NormalPay</a:t>
            </a:r>
            <a:endParaRPr lang="it-IT" sz="2500" dirty="0"/>
          </a:p>
          <a:p>
            <a:pPr marL="0" indent="0">
              <a:buNone/>
            </a:pPr>
            <a:r>
              <a:rPr lang="it-IT" sz="2500" dirty="0"/>
              <a:t>	no b1:Bill|b1.journey.pluginFee=More3KmDistanceOrLow20Battery &amp;&amp; b1.payment!=Fee30</a:t>
            </a:r>
          </a:p>
          <a:p>
            <a:pPr marL="0" indent="0">
              <a:buNone/>
            </a:pPr>
            <a:r>
              <a:rPr lang="it-IT" sz="2500" dirty="0"/>
              <a:t>	no b1:Bill|b1.journey.pluginFee= Lower3kmDistanceAndMore20Battery &amp;&amp; b1.journey.pluginDiscount=</a:t>
            </a:r>
            <a:r>
              <a:rPr lang="it-IT" sz="2500" dirty="0" err="1"/>
              <a:t>ParkGridPowerStationAndPlugin</a:t>
            </a:r>
            <a:r>
              <a:rPr lang="it-IT" sz="2500" dirty="0"/>
              <a:t>  &amp;&amp;b1.payment!=Discount30</a:t>
            </a:r>
          </a:p>
          <a:p>
            <a:pPr marL="0" indent="0">
              <a:buNone/>
            </a:pPr>
            <a:r>
              <a:rPr lang="it-IT" sz="2500" dirty="0"/>
              <a:t>	no b1:Bill|b1.journey.pluginFee= Lower3kmDistanceAndMore20Battery &amp;&amp; b1.journey.pluginDiscount=</a:t>
            </a:r>
            <a:r>
              <a:rPr lang="it-IT" sz="2500" dirty="0" err="1"/>
              <a:t>NotParkGridPowerStation</a:t>
            </a:r>
            <a:r>
              <a:rPr lang="it-IT" sz="2500" dirty="0"/>
              <a:t> &amp;&amp; b1.journey.batteryDiscount=BatteryUpper50 &amp;&amp; b1.payment!=Discount20</a:t>
            </a:r>
          </a:p>
          <a:p>
            <a:pPr marL="0" indent="0">
              <a:buNone/>
            </a:pPr>
            <a:r>
              <a:rPr lang="it-IT" sz="2500" dirty="0"/>
              <a:t>	no b1:Bill|b1.journey.pluginFee= Lower3kmDistanceAndMore20Battery &amp;&amp; b1.journey.pluginDiscount=</a:t>
            </a:r>
            <a:r>
              <a:rPr lang="it-IT" sz="2500" dirty="0" err="1"/>
              <a:t>NotParkGridPowerStation</a:t>
            </a:r>
            <a:r>
              <a:rPr lang="it-IT" sz="2500" dirty="0"/>
              <a:t> &amp;&amp; b1.journey.batteryDiscount=BatteryLower50 &amp;&amp; b1.journey.passengerDiscount=</a:t>
            </a:r>
            <a:r>
              <a:rPr lang="it-IT" sz="2500" dirty="0" err="1"/>
              <a:t>YesPassengersSensor</a:t>
            </a:r>
            <a:r>
              <a:rPr lang="it-IT" sz="2500" dirty="0"/>
              <a:t> &amp;&amp; b1.payment!=Discount10</a:t>
            </a:r>
          </a:p>
          <a:p>
            <a:pPr marL="0" indent="0">
              <a:buNone/>
            </a:pPr>
            <a:r>
              <a:rPr lang="it-IT" sz="2500" dirty="0"/>
              <a:t>	no j1:Journey|j1.pluginFee=More3KmDistanceOrLow20Battery &amp;&amp; j1.pluginDiscount=</a:t>
            </a:r>
            <a:r>
              <a:rPr lang="it-IT" sz="2500" dirty="0" err="1"/>
              <a:t>ParkGridPowerStationAndPlugin</a:t>
            </a:r>
            <a:r>
              <a:rPr lang="it-IT" sz="2500" dirty="0"/>
              <a:t> </a:t>
            </a:r>
          </a:p>
          <a:p>
            <a:pPr marL="0" indent="0">
              <a:buNone/>
            </a:pPr>
            <a:r>
              <a:rPr lang="it-IT" sz="2500" dirty="0"/>
              <a:t>}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59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00638"/>
            <a:ext cx="10515600" cy="10416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42282"/>
            <a:ext cx="7789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[G1]: Allow to register on the system</a:t>
            </a:r>
            <a:endParaRPr lang="it-IT" sz="1600" dirty="0"/>
          </a:p>
          <a:p>
            <a:r>
              <a:rPr lang="en-GB" sz="1600" dirty="0"/>
              <a:t>	[R1]: The system check if the input data are correct and of those one are not 	already exist.</a:t>
            </a:r>
            <a:endParaRPr lang="it-IT" sz="1600" dirty="0"/>
          </a:p>
          <a:p>
            <a:r>
              <a:rPr lang="en-GB" sz="1600" dirty="0"/>
              <a:t>	[Domain Assumptions]: An user drive only if has got driving license.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560925"/>
            <a:ext cx="729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[G2]: Allow to log in on the system.</a:t>
            </a:r>
            <a:endParaRPr lang="it-IT" sz="1600" dirty="0"/>
          </a:p>
          <a:p>
            <a:r>
              <a:rPr lang="en-GB" sz="1600" dirty="0"/>
              <a:t>	[R2]: The system must be able to check if the password and username are 	correct.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3602569"/>
            <a:ext cx="8326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[G3]: Allow to find the locations of available cars within a certain distance from their current position or from a specified address.</a:t>
            </a:r>
            <a:endParaRPr lang="it-IT" sz="1600" dirty="0"/>
          </a:p>
          <a:p>
            <a:pPr lvl="1"/>
            <a:r>
              <a:rPr lang="en-GB" sz="1600" dirty="0"/>
              <a:t>[R3]: The system checks the syntactical correctness of the input address</a:t>
            </a:r>
            <a:endParaRPr lang="it-IT" sz="1600" dirty="0"/>
          </a:p>
          <a:p>
            <a:pPr lvl="1"/>
            <a:r>
              <a:rPr lang="en-GB" sz="1600" dirty="0"/>
              <a:t>[R4]: System must show only the available car into 2km. </a:t>
            </a:r>
            <a:endParaRPr lang="it-IT" sz="1600" dirty="0"/>
          </a:p>
          <a:p>
            <a:pPr lvl="1"/>
            <a:r>
              <a:rPr lang="en-GB" sz="1600" dirty="0"/>
              <a:t>[R5]: System must capture the current position user if he chooses this option.</a:t>
            </a:r>
            <a:endParaRPr lang="it-IT" sz="1600" dirty="0"/>
          </a:p>
          <a:p>
            <a:pPr lvl="1"/>
            <a:r>
              <a:rPr lang="en-GB" sz="1600" dirty="0"/>
              <a:t>[R6]: For each available car, the system must show how much battery has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1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1"/>
            <a:r>
              <a:rPr lang="en-GB" sz="1600" dirty="0"/>
              <a:t>	System battery car always show the right battery.</a:t>
            </a:r>
            <a:endParaRPr lang="it-IT" sz="1600" dirty="0"/>
          </a:p>
          <a:p>
            <a:pPr lvl="1"/>
            <a:r>
              <a:rPr lang="en-GB" sz="1600" dirty="0"/>
              <a:t>	Each car is registered on system.</a:t>
            </a:r>
            <a:endParaRPr lang="it-IT" sz="1600" dirty="0"/>
          </a:p>
          <a:p>
            <a:pPr lvl="1"/>
            <a:r>
              <a:rPr lang="en-GB" sz="1600" dirty="0"/>
              <a:t>	Car state could be only available or not-available.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997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Goals , Domain Assumptions and Requirements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08087"/>
            <a:ext cx="817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 </a:t>
            </a:r>
            <a:r>
              <a:rPr lang="en-GB" sz="1600" b="1" dirty="0"/>
              <a:t>[G4]: Allow to reserve a single car for up to 1 hour.</a:t>
            </a:r>
            <a:endParaRPr lang="it-IT" sz="1600" dirty="0"/>
          </a:p>
          <a:p>
            <a:r>
              <a:rPr lang="en-GB" sz="1600" b="1" dirty="0"/>
              <a:t>	</a:t>
            </a:r>
            <a:r>
              <a:rPr lang="en-GB" sz="1600" dirty="0"/>
              <a:t>[R7]: The system must show the reservation timer.</a:t>
            </a:r>
            <a:endParaRPr lang="it-IT" sz="1600" dirty="0"/>
          </a:p>
          <a:p>
            <a:r>
              <a:rPr lang="en-GB" sz="1600" dirty="0"/>
              <a:t>	[R8]: The system must change the car state whenever a car is reserved.</a:t>
            </a:r>
            <a:endParaRPr lang="it-IT" sz="1600" dirty="0"/>
          </a:p>
          <a:p>
            <a:r>
              <a:rPr lang="en-GB" sz="1600" dirty="0"/>
              <a:t>	[R9]: The system must forbids more reservation at the same time from the same user.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464692"/>
            <a:ext cx="10021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[G5]: Allow to pay a fee if he misses the reservation.</a:t>
            </a:r>
            <a:endParaRPr lang="en-GB" sz="1600" dirty="0"/>
          </a:p>
          <a:p>
            <a:pPr lvl="1"/>
            <a:r>
              <a:rPr lang="en-GB" sz="1600" dirty="0"/>
              <a:t>[R10]: The system must add a fee on the user bank account.</a:t>
            </a:r>
            <a:endParaRPr lang="it-IT" sz="1600" dirty="0"/>
          </a:p>
          <a:p>
            <a:pPr lvl="1"/>
            <a:r>
              <a:rPr lang="en-GB" sz="1600" dirty="0"/>
              <a:t>[R11]: The system must change the car state from not-available to available.</a:t>
            </a:r>
            <a:endParaRPr lang="it-IT" sz="1600" dirty="0"/>
          </a:p>
          <a:p>
            <a:pPr lvl="1"/>
            <a:r>
              <a:rPr lang="en-GB" sz="1600" dirty="0"/>
              <a:t>[R12]: The system must allow user makes a new reservation.</a:t>
            </a:r>
            <a:endParaRPr lang="it-IT" sz="1600" dirty="0"/>
          </a:p>
          <a:p>
            <a:pPr lvl="1"/>
            <a:r>
              <a:rPr lang="en-GB" sz="1600" dirty="0"/>
              <a:t> [Domain Assumptions]:</a:t>
            </a:r>
            <a:endParaRPr lang="it-IT" sz="1600" dirty="0"/>
          </a:p>
          <a:p>
            <a:r>
              <a:rPr lang="en-GB" sz="1600" dirty="0"/>
              <a:t>	A user doesn’t make a reservation until he pays last ride of fee. 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en-GB" sz="1600" dirty="0"/>
              <a:t>Car state could be only available or not-available.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4423904"/>
            <a:ext cx="1087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[G6]: Allow to tell the system she’s nearby.</a:t>
            </a:r>
            <a:endParaRPr lang="it-IT" sz="1600" dirty="0"/>
          </a:p>
          <a:p>
            <a:pPr lvl="2"/>
            <a:r>
              <a:rPr lang="en-GB" sz="1600" dirty="0"/>
              <a:t>[R13]: The system must capture the user position when he wants unlock the car.</a:t>
            </a:r>
            <a:endParaRPr lang="it-IT" sz="1600" dirty="0"/>
          </a:p>
          <a:p>
            <a:pPr lvl="2"/>
            <a:r>
              <a:rPr lang="en-GB" sz="1600" dirty="0"/>
              <a:t>[R14]: The system must forbid the car unlocking if the distance between user position and the car is not near or he doesn’t have a reservation for that car.</a:t>
            </a:r>
            <a:endParaRPr lang="it-IT" sz="1600" dirty="0"/>
          </a:p>
          <a:p>
            <a:pPr lvl="2"/>
            <a:r>
              <a:rPr lang="en-GB" sz="1600" dirty="0"/>
              <a:t>[R15]: The system must stop the reservation timer</a:t>
            </a:r>
            <a:endParaRPr lang="it-IT" sz="1600" dirty="0"/>
          </a:p>
          <a:p>
            <a:pPr lvl="2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2"/>
            <a:r>
              <a:rPr lang="en-GB" sz="1600" dirty="0"/>
              <a:t>	A car is nearby if the distance between this one and the user is less than 3 meters.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2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248508"/>
            <a:ext cx="90619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[G7]: Allow to see the current charges</a:t>
            </a:r>
            <a:endParaRPr lang="it-IT" sz="1600" dirty="0"/>
          </a:p>
          <a:p>
            <a:pPr lvl="1"/>
            <a:r>
              <a:rPr lang="en-GB" sz="1600" dirty="0"/>
              <a:t>[R16]: The system must charge money when the motor ignites.</a:t>
            </a:r>
            <a:endParaRPr lang="it-IT" sz="1600" dirty="0"/>
          </a:p>
          <a:p>
            <a:pPr lvl="1"/>
            <a:r>
              <a:rPr lang="en-GB" sz="1600" dirty="0"/>
              <a:t>[R17]: The system must notify in real time how much the client is paying for the ride.</a:t>
            </a:r>
            <a:endParaRPr lang="it-IT" sz="1600" dirty="0"/>
          </a:p>
          <a:p>
            <a:pPr lvl="1"/>
            <a:r>
              <a:rPr lang="en-GB" sz="1600" dirty="0"/>
              <a:t>[R18]: The system stops charging when the engine is shut down.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There are no pause during the ride.</a:t>
            </a:r>
            <a:endParaRPr lang="it-IT" sz="1600" dirty="0"/>
          </a:p>
          <a:p>
            <a:pPr lvl="1"/>
            <a:r>
              <a:rPr lang="en-GB" sz="1600" dirty="0"/>
              <a:t>	The potential discounts will be counted only after plugging time.</a:t>
            </a:r>
          </a:p>
          <a:p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3233692"/>
            <a:ext cx="10770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[G8]: Allow to reach grid stations location.</a:t>
            </a:r>
            <a:endParaRPr lang="it-IT" sz="1600" dirty="0"/>
          </a:p>
          <a:p>
            <a:pPr lvl="1"/>
            <a:r>
              <a:rPr lang="en-GB" sz="1600" dirty="0"/>
              <a:t>[R19]: The system during the ride visualize the position of grid station to the map (through the car screen).</a:t>
            </a:r>
            <a:endParaRPr lang="it-IT" sz="1600" dirty="0"/>
          </a:p>
          <a:p>
            <a:pPr lvl="1"/>
            <a:r>
              <a:rPr lang="en-GB" sz="1600" dirty="0"/>
              <a:t>[R20]: The system must calculate the path to the nearest grid station or grid station chosen by the user.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Power grid area location is registered on the system.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3385" y="4587909"/>
            <a:ext cx="10650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[G9]: Allow to receive a discount if the user has at least two passengers.</a:t>
            </a:r>
            <a:endParaRPr lang="it-IT" sz="1600" dirty="0"/>
          </a:p>
          <a:p>
            <a:pPr lvl="1"/>
            <a:r>
              <a:rPr lang="en-GB" sz="1600" dirty="0"/>
              <a:t>[R21]: The system must apply a discount of 10% for the last ride if there aren’t any other discount.</a:t>
            </a:r>
            <a:endParaRPr lang="it-IT" sz="1600" dirty="0"/>
          </a:p>
          <a:p>
            <a:pPr lvl="1"/>
            <a:r>
              <a:rPr lang="en-GB" sz="1600" dirty="0"/>
              <a:t>[R22]: The system must be able to recognize if there are passengers.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There is a software that allow to recognize the right number of passengers.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346269"/>
            <a:ext cx="13320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[G10]: Allow to receive a discount if the user  left the car with no more than 50% battery empty.</a:t>
            </a:r>
            <a:endParaRPr lang="it-IT" sz="1600" dirty="0"/>
          </a:p>
          <a:p>
            <a:pPr lvl="1"/>
            <a:r>
              <a:rPr lang="en-GB" sz="1600" dirty="0"/>
              <a:t>[R23]: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[R24]: The system apply a discount of 20% if battery left is more than 50%.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pPr lvl="2"/>
            <a:r>
              <a:rPr lang="en-GB" sz="1600" dirty="0"/>
              <a:t>System battery car always show the right battery.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14925"/>
            <a:ext cx="9710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[G11]: Allow to receive a discount if the user left the car in a Power grid station and takes care of plugging the car.</a:t>
            </a:r>
            <a:endParaRPr lang="it-IT" sz="1600" dirty="0"/>
          </a:p>
          <a:p>
            <a:pPr lvl="1"/>
            <a:r>
              <a:rPr lang="en-GB" sz="1600" dirty="0"/>
              <a:t>[R25]: The system must recognize if a car is parked in a power grid station</a:t>
            </a:r>
            <a:endParaRPr lang="it-IT" sz="1600" dirty="0"/>
          </a:p>
          <a:p>
            <a:pPr lvl="1"/>
            <a:r>
              <a:rPr lang="en-GB" sz="1600" dirty="0"/>
              <a:t>[R26]: The system applies a discount of 30% if a car is left in a power grid station and user takes care of plugging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pPr lvl="2"/>
            <a:r>
              <a:rPr lang="en-GB" sz="1600" dirty="0"/>
              <a:t>Power grid area location is registered on the system.</a:t>
            </a:r>
            <a:endParaRPr lang="it-IT" sz="1600" dirty="0"/>
          </a:p>
          <a:p>
            <a:pPr lvl="2"/>
            <a:r>
              <a:rPr lang="en-GB" sz="1600" dirty="0"/>
              <a:t>If a car is recharging, its state is not-available until the battery left is almost 70%.</a:t>
            </a:r>
            <a:endParaRPr lang="it-IT" sz="1600" dirty="0"/>
          </a:p>
          <a:p>
            <a:pPr lvl="2"/>
            <a:r>
              <a:rPr lang="en-GB" sz="1600" dirty="0"/>
              <a:t>The plugging time is 3 minutes.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199" y="4581144"/>
            <a:ext cx="10844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[G13]: Allow to see an e-mail sent by the system with the bill ride and payment resume, at the end of this one.</a:t>
            </a:r>
            <a:endParaRPr lang="it-IT" sz="1600" dirty="0"/>
          </a:p>
          <a:p>
            <a:r>
              <a:rPr lang="en-GB" sz="1600" dirty="0"/>
              <a:t>        [R30]: The system must send an e-mail containing the bill at the end of the plugging time and the resume of the bank 	transaction.</a:t>
            </a:r>
            <a:endParaRPr lang="it-IT" sz="1600" dirty="0"/>
          </a:p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1169305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[G12]: Allow to receive a fee if the user left the car more than 3km from the nearest power station or left the car with more than 80% of the battery empty.</a:t>
            </a:r>
            <a:endParaRPr lang="it-IT" sz="1600" dirty="0"/>
          </a:p>
          <a:p>
            <a:pPr lvl="1"/>
            <a:r>
              <a:rPr lang="en-GB" sz="1600" dirty="0"/>
              <a:t>[R27]: The system must calculate the distance from the nearest power grid station.</a:t>
            </a:r>
            <a:endParaRPr lang="it-IT" sz="1600" dirty="0"/>
          </a:p>
          <a:p>
            <a:pPr lvl="1"/>
            <a:r>
              <a:rPr lang="en-GB" sz="1600" dirty="0"/>
              <a:t>[R28]: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[R29]: The system must apply a fee of 30% on last ride if user lefts the car more than 3km from the nearest power station or left the car with more than 80% of the battery empty. 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car is left with more 80% of battery empty, the car state ’ll change into not-available state and a maintenance guy will go to the place for plugging the car.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pPr lvl="2"/>
            <a:r>
              <a:rPr lang="en-GB" sz="1600" dirty="0"/>
              <a:t>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The GPS of the cars cannot be switched off.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3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/>
          <a:lstStyle/>
          <a:p>
            <a:r>
              <a:rPr lang="en-GB" sz="1600" b="1" dirty="0"/>
              <a:t>[G14]: Allow to user to pay immediately after at the end of the ride.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b="1" dirty="0"/>
              <a:t>	</a:t>
            </a:r>
            <a:r>
              <a:rPr lang="en-GB" sz="1600" dirty="0"/>
              <a:t>[R31]: The system must send the amount of money that user pays to external agency.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dirty="0"/>
              <a:t>	[Domain Assumptions]: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The payment is provided by an external agency.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When the user finishes the ride and the plugging time is over, the external agency provides an immediate payment if the user has enough money for pay.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If the user doesn’t have enough money on the bank count, the external agency notifies the system and this one notifies user with an e-mail.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6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Critical Parts Process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690688"/>
            <a:ext cx="10389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Unlock Car: </a:t>
            </a:r>
            <a:r>
              <a:rPr lang="en-GB" dirty="0"/>
              <a:t>we suppose unlock car process start with pushing the unlock car button via mobile application.</a:t>
            </a:r>
          </a:p>
          <a:p>
            <a:r>
              <a:rPr lang="en-GB" dirty="0"/>
              <a:t>Clicking on this button will start the checking process , in this one the system verifies if the user has done a reservation and if he is in time.</a:t>
            </a:r>
          </a:p>
          <a:p>
            <a:r>
              <a:rPr lang="en-GB" dirty="0"/>
              <a:t>In a more specific way(if in “ reservation ” database tables there is a tuple with same username(e-mail) and same driving license).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86360"/>
            <a:ext cx="9721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Payment handling: </a:t>
            </a:r>
            <a:r>
              <a:rPr lang="en-GB" dirty="0"/>
              <a:t>there is the same process of payment for Reservation time fee and ride bill.</a:t>
            </a:r>
          </a:p>
          <a:p>
            <a:r>
              <a:rPr lang="en-GB" dirty="0"/>
              <a:t>When the user ended a ride, the part of system on the car sends ride data to central system.</a:t>
            </a:r>
          </a:p>
          <a:p>
            <a:r>
              <a:rPr lang="en-GB" dirty="0"/>
              <a:t>Central System verifies if there  are some discount or fee then creates the ride bill() and send  the amount of money that the user must pay to an external agency.</a:t>
            </a:r>
          </a:p>
          <a:p>
            <a:r>
              <a:rPr lang="en-GB" dirty="0"/>
              <a:t>This agency provides payment service , when ride charge arriving agency makes the transaction and notifies the system about transaction result.</a:t>
            </a:r>
          </a:p>
          <a:p>
            <a:r>
              <a:rPr lang="en-GB" dirty="0"/>
              <a:t>If the transaction going well , the system notifies the user with the bill ride else the system notifies user with a warning message.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Service Table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93072"/>
              </p:ext>
            </p:extLst>
          </p:nvPr>
        </p:nvGraphicFramePr>
        <p:xfrm>
          <a:off x="838200" y="1825622"/>
          <a:ext cx="10515600" cy="448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277084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9799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086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4380475"/>
                    </a:ext>
                  </a:extLst>
                </a:gridCol>
              </a:tblGrid>
              <a:tr h="4487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Mobile</a:t>
                      </a:r>
                      <a:r>
                        <a:rPr lang="en-GB" baseline="0" dirty="0"/>
                        <a:t>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2463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49166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5922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655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Make</a:t>
                      </a:r>
                      <a:r>
                        <a:rPr lang="en-GB" baseline="0" dirty="0"/>
                        <a:t> a Reservation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1155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Unlock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022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 Grid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95689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  <a:r>
                        <a:rPr lang="en-GB" baseline="0" dirty="0"/>
                        <a:t>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1701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r>
                        <a:rPr lang="en-GB" dirty="0"/>
                        <a:t>Calculate Shortest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0153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6773"/>
                  </a:ext>
                </a:extLst>
              </a:tr>
            </a:tbl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12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1380</Words>
  <Application>Microsoft Office PowerPoint</Application>
  <PresentationFormat>Widescreen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Requirements Analysis and Specification Document</vt:lpstr>
      <vt:lpstr>Goals , Domain Assumptions and Requirements </vt:lpstr>
      <vt:lpstr>Goals , Domain Assumptions and Requirements </vt:lpstr>
      <vt:lpstr>Goals , Domain Assumptions and Requirements </vt:lpstr>
      <vt:lpstr>Goals , Domain Assumptions and Requirements </vt:lpstr>
      <vt:lpstr>Goals , Domain Assumptions and Requirements </vt:lpstr>
      <vt:lpstr>Goals , Domain Assumptions and Requirements </vt:lpstr>
      <vt:lpstr>Critical Parts Process</vt:lpstr>
      <vt:lpstr>Service Table</vt:lpstr>
      <vt:lpstr>Use case </vt:lpstr>
      <vt:lpstr>Sequence diagram</vt:lpstr>
      <vt:lpstr>Alloy</vt:lpstr>
      <vt:lpstr>Alloy</vt:lpstr>
      <vt:lpstr>Alloy</vt:lpstr>
      <vt:lpstr>Alloy </vt:lpstr>
      <vt:lpstr>Alloy</vt:lpstr>
      <vt:lpstr>Alloy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Specification Document</dc:title>
  <dc:creator>Marco Wenzel</dc:creator>
  <cp:lastModifiedBy>Francesco Tinarelli</cp:lastModifiedBy>
  <cp:revision>27</cp:revision>
  <dcterms:created xsi:type="dcterms:W3CDTF">2016-11-15T12:29:25Z</dcterms:created>
  <dcterms:modified xsi:type="dcterms:W3CDTF">2016-11-16T11:57:30Z</dcterms:modified>
</cp:coreProperties>
</file>