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Wenzel" initials="MW" lastIdx="0" clrIdx="0">
    <p:extLst>
      <p:ext uri="{19B8F6BF-5375-455C-9EA6-DF929625EA0E}">
        <p15:presenceInfo xmlns:p15="http://schemas.microsoft.com/office/powerpoint/2012/main" userId="Marco Wenz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6592B-A7A0-43DC-AECB-804058AECC04}" type="datetimeFigureOut">
              <a:rPr lang="it-IT" smtClean="0"/>
              <a:t>12/02/2017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27DA6-FEDC-499C-ACA8-8E8000F08A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27DA6-FEDC-499C-ACA8-8E8000F08A8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8157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8DD1-B721-4023-905C-8171E2A1AB59}" type="datetime1">
              <a:rPr lang="it-IT" smtClean="0"/>
              <a:t>12/02/2017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97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3505-5B62-43A9-B28C-B7807DC3721C}" type="datetime1">
              <a:rPr lang="it-IT" smtClean="0"/>
              <a:t>12/02/2017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149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9475-89FF-421D-A392-A483A535FE1E}" type="datetime1">
              <a:rPr lang="it-IT" smtClean="0"/>
              <a:t>12/02/2017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141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14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E54B-E98E-4B30-B26A-842D2F879B61}" type="datetime1">
              <a:rPr lang="it-IT" smtClean="0"/>
              <a:t>12/02/2017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366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8F1C-0749-4BED-8364-A90CFC3F661D}" type="datetime1">
              <a:rPr lang="it-IT" smtClean="0"/>
              <a:t>12/02/2017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21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9B64-D9A9-4E4B-9198-D72302576A43}" type="datetime1">
              <a:rPr lang="it-IT" smtClean="0"/>
              <a:t>12/02/2017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962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20EF-DB1F-4529-9A32-0DD5A669425C}" type="datetime1">
              <a:rPr lang="it-IT" smtClean="0"/>
              <a:t>12/02/2017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301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1BE1-5EDD-48BF-B7FA-EFC007ED224E}" type="datetime1">
              <a:rPr lang="it-IT" smtClean="0"/>
              <a:t>12/02/2017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89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2B7E-174B-40C3-8E93-AC589E9BAE22}" type="datetime1">
              <a:rPr lang="it-IT" smtClean="0"/>
              <a:t>12/02/2017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30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0900-4B12-4450-86B3-0EB8C6DD628A}" type="datetime1">
              <a:rPr lang="it-IT" smtClean="0"/>
              <a:t>12/02/2017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94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CF93-5D3F-42EA-B766-59F402CC57BB}" type="datetime1">
              <a:rPr lang="it-IT" smtClean="0"/>
              <a:t>12/02/2017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16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3883E-2361-4731-9A4D-A42DAEDF2D1A}" type="datetime1">
              <a:rPr lang="it-IT" smtClean="0"/>
              <a:t>12/02/2017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Marco WENZEL Francesco TINARELLI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052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2165534" y="4149726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Firma convenzione </a:t>
            </a:r>
            <a:br>
              <a:rPr lang="it-IT" sz="2800" dirty="0"/>
            </a:br>
            <a:r>
              <a:rPr lang="it-IT" sz="2800" dirty="0"/>
              <a:t>Politecnico di Milano e Veneranda Fabbrica del Duomo di Milano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2165534" y="5743575"/>
            <a:ext cx="7772400" cy="70802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Aula Magna – Rettorato</a:t>
            </a:r>
          </a:p>
          <a:p>
            <a:pPr algn="ctr"/>
            <a:r>
              <a:rPr lang="it-IT" b="1" dirty="0">
                <a:solidFill>
                  <a:schemeClr val="bg1"/>
                </a:solidFill>
              </a:rPr>
              <a:t>Mercoledì 27 maggio 2015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36" y="1663827"/>
            <a:ext cx="3084576" cy="1301496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152400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u="sng" dirty="0"/>
              <a:t>PRESENTAZIONE DEI CONTENUTI</a:t>
            </a:r>
          </a:p>
        </p:txBody>
      </p:sp>
      <p:grpSp>
        <p:nvGrpSpPr>
          <p:cNvPr id="8" name="Gruppo 7"/>
          <p:cNvGrpSpPr/>
          <p:nvPr/>
        </p:nvGrpSpPr>
        <p:grpSpPr>
          <a:xfrm>
            <a:off x="1572008" y="3816351"/>
            <a:ext cx="9036647" cy="180000"/>
            <a:chOff x="1218340" y="275867"/>
            <a:chExt cx="17715122" cy="567843"/>
          </a:xfrm>
        </p:grpSpPr>
        <p:cxnSp>
          <p:nvCxnSpPr>
            <p:cNvPr id="9" name="Connettore 1 8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9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itolo 1"/>
          <p:cNvSpPr txBox="1">
            <a:spLocks/>
          </p:cNvSpPr>
          <p:nvPr/>
        </p:nvSpPr>
        <p:spPr>
          <a:xfrm>
            <a:off x="2165534" y="4149726"/>
            <a:ext cx="7772400" cy="96837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noProof="1"/>
              <a:t>Requirements Analysis and Specification Document</a:t>
            </a:r>
            <a:endParaRPr lang="it-IT" dirty="0"/>
          </a:p>
        </p:txBody>
      </p:sp>
      <p:sp>
        <p:nvSpPr>
          <p:cNvPr id="131" name="Sottotitolo 2"/>
          <p:cNvSpPr txBox="1">
            <a:spLocks/>
          </p:cNvSpPr>
          <p:nvPr/>
        </p:nvSpPr>
        <p:spPr>
          <a:xfrm>
            <a:off x="2165534" y="5118100"/>
            <a:ext cx="7772400" cy="13335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6432067" y="2047876"/>
            <a:ext cx="288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Marco WENZEL</a:t>
            </a:r>
          </a:p>
          <a:p>
            <a:r>
              <a:rPr lang="it-IT" dirty="0"/>
              <a:t>Francesco TINARELLI</a:t>
            </a:r>
          </a:p>
        </p:txBody>
      </p:sp>
    </p:spTree>
    <p:extLst>
      <p:ext uri="{BB962C8B-B14F-4D97-AF65-F5344CB8AC3E}">
        <p14:creationId xmlns:p14="http://schemas.microsoft.com/office/powerpoint/2010/main" val="383979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Alloy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 alloy to demonstrate the consistency of our goals and assumptions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853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11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871546" y="773723"/>
            <a:ext cx="4261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1">
                    <a:lumMod val="75000"/>
                  </a:schemeClr>
                </a:solidFill>
              </a:rPr>
              <a:t>Design Document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151792" y="2373923"/>
            <a:ext cx="41140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General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Component Overview</a:t>
            </a:r>
          </a:p>
        </p:txBody>
      </p:sp>
    </p:spTree>
    <p:extLst>
      <p:ext uri="{BB962C8B-B14F-4D97-AF65-F5344CB8AC3E}">
        <p14:creationId xmlns:p14="http://schemas.microsoft.com/office/powerpoint/2010/main" val="218428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12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930245" y="126467"/>
            <a:ext cx="2422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General Overview</a:t>
            </a:r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8" y="369332"/>
            <a:ext cx="6188710" cy="5801995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>
            <a:off x="7139354" y="1037492"/>
            <a:ext cx="0" cy="6945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7352831" y="1037492"/>
            <a:ext cx="3464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Each arc has a double directions, reflects the possibilities to capture the response and send the request</a:t>
            </a:r>
          </a:p>
        </p:txBody>
      </p:sp>
      <p:sp>
        <p:nvSpPr>
          <p:cNvPr id="13" name="Parentesi graffa chiusa 12"/>
          <p:cNvSpPr/>
          <p:nvPr/>
        </p:nvSpPr>
        <p:spPr>
          <a:xfrm>
            <a:off x="6259889" y="1652953"/>
            <a:ext cx="445441" cy="931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asellaDiTesto 13"/>
          <p:cNvSpPr txBox="1"/>
          <p:nvPr/>
        </p:nvSpPr>
        <p:spPr>
          <a:xfrm>
            <a:off x="6716749" y="1965056"/>
            <a:ext cx="4124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The web tier dynamically updates the web application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6430109" y="2830686"/>
            <a:ext cx="3552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Business logic tier : manages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Database tier : where data is stored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Client tier : user interfaces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6403158" y="3809161"/>
            <a:ext cx="3400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How we can support this architecture?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6482609" y="4237510"/>
            <a:ext cx="278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JEE (Java Enterprise Edition)</a:t>
            </a:r>
          </a:p>
        </p:txBody>
      </p:sp>
    </p:spTree>
    <p:extLst>
      <p:ext uri="{BB962C8B-B14F-4D97-AF65-F5344CB8AC3E}">
        <p14:creationId xmlns:p14="http://schemas.microsoft.com/office/powerpoint/2010/main" val="107151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3" grpId="0" animBg="1"/>
      <p:bldP spid="1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13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5688624" y="87868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JEE</a:t>
            </a:r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6657975" cy="57912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6904892" y="4153633"/>
            <a:ext cx="2673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Application server: Glassfish 3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831623" y="1063869"/>
            <a:ext cx="241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Advantages of using JEE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7007469" y="1529862"/>
            <a:ext cx="2495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Java Enterprise Beans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Containers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634005" y="2343929"/>
            <a:ext cx="521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Advantages in terms of (non)functional requirements 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634005" y="5196991"/>
            <a:ext cx="521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Advantages in terms of (non)functional requirements 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7104903" y="4492187"/>
            <a:ext cx="2138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Reusability of the code</a:t>
            </a:r>
          </a:p>
        </p:txBody>
      </p:sp>
    </p:spTree>
    <p:extLst>
      <p:ext uri="{BB962C8B-B14F-4D97-AF65-F5344CB8AC3E}">
        <p14:creationId xmlns:p14="http://schemas.microsoft.com/office/powerpoint/2010/main" val="365766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14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944516" y="274090"/>
            <a:ext cx="2307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Component view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42900" y="888023"/>
            <a:ext cx="249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Front-end application</a:t>
            </a:r>
          </a:p>
        </p:txBody>
      </p:sp>
      <p:pic>
        <p:nvPicPr>
          <p:cNvPr id="5" name="Immagin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76" y="1257355"/>
            <a:ext cx="6573178" cy="5336876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7332785" y="1380392"/>
            <a:ext cx="20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Two phase manager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7491047" y="188155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Request manager example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7134030" y="2532185"/>
            <a:ext cx="428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 is the interaction among components?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532117" y="3034051"/>
            <a:ext cx="57359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Login manager</a:t>
            </a:r>
            <a:r>
              <a:rPr lang="en-GB" sz="1400" dirty="0"/>
              <a:t>: login (String email, String password)</a:t>
            </a:r>
            <a:endParaRPr lang="it-IT" sz="1400" dirty="0"/>
          </a:p>
          <a:p>
            <a:r>
              <a:rPr lang="en-GB" sz="1400" b="1" dirty="0"/>
              <a:t>Reservation manager: </a:t>
            </a:r>
            <a:r>
              <a:rPr lang="en-GB" sz="1400" dirty="0"/>
              <a:t>reserve (Car </a:t>
            </a:r>
            <a:r>
              <a:rPr lang="en-GB" sz="1400" dirty="0" err="1"/>
              <a:t>carToReserve</a:t>
            </a:r>
            <a:r>
              <a:rPr lang="en-GB" sz="1400" dirty="0"/>
              <a:t>, User </a:t>
            </a:r>
            <a:r>
              <a:rPr lang="en-GB" sz="1400" dirty="0" err="1"/>
              <a:t>userWhoReserve</a:t>
            </a:r>
            <a:r>
              <a:rPr lang="en-GB" sz="1400" dirty="0"/>
              <a:t>)</a:t>
            </a:r>
            <a:endParaRPr lang="it-IT" sz="1400" dirty="0"/>
          </a:p>
          <a:p>
            <a:r>
              <a:rPr lang="en-GB" sz="1400" b="1" dirty="0"/>
              <a:t>Unlock manager: </a:t>
            </a:r>
            <a:r>
              <a:rPr lang="en-GB" sz="1400" dirty="0" err="1"/>
              <a:t>unlockCar</a:t>
            </a:r>
            <a:r>
              <a:rPr lang="en-GB" sz="1400" dirty="0"/>
              <a:t> (Car </a:t>
            </a:r>
            <a:r>
              <a:rPr lang="en-GB" sz="1400" dirty="0" err="1"/>
              <a:t>carToUnlock</a:t>
            </a:r>
            <a:r>
              <a:rPr lang="en-GB" sz="1400" dirty="0"/>
              <a:t>, User </a:t>
            </a:r>
            <a:r>
              <a:rPr lang="en-GB" sz="1400" dirty="0" err="1"/>
              <a:t>userWhoWantToUnlock</a:t>
            </a:r>
            <a:r>
              <a:rPr lang="en-GB" sz="1400" dirty="0"/>
              <a:t>)</a:t>
            </a:r>
            <a:endParaRPr lang="it-IT" sz="1400" dirty="0"/>
          </a:p>
          <a:p>
            <a:r>
              <a:rPr lang="en-GB" sz="1400" b="1" dirty="0"/>
              <a:t>Request manager: </a:t>
            </a:r>
            <a:r>
              <a:rPr lang="en-GB" sz="1400" dirty="0" err="1"/>
              <a:t>sendRequest</a:t>
            </a:r>
            <a:r>
              <a:rPr lang="en-GB" sz="1400" dirty="0"/>
              <a:t> (Request request)</a:t>
            </a:r>
            <a:endParaRPr lang="it-IT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5645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15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5319346" y="0"/>
            <a:ext cx="178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Component view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8376690" y="398145"/>
            <a:ext cx="223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Back-end component </a:t>
            </a:r>
          </a:p>
        </p:txBody>
      </p:sp>
      <p:pic>
        <p:nvPicPr>
          <p:cNvPr id="6" name="Immagin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0" y="398145"/>
            <a:ext cx="8223250" cy="632333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8376690" y="796290"/>
            <a:ext cx="345924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 divide this diagram in 5 part:</a:t>
            </a:r>
            <a:endParaRPr lang="it-IT" sz="1400" dirty="0"/>
          </a:p>
          <a:p>
            <a:r>
              <a:rPr lang="en-GB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Light blue</a:t>
            </a:r>
            <a:r>
              <a:rPr lang="en-GB" sz="1400" dirty="0"/>
              <a:t>: for request manager, that aims to receive request from clients.</a:t>
            </a:r>
            <a:endParaRPr lang="it-IT" sz="1400" dirty="0"/>
          </a:p>
          <a:p>
            <a:r>
              <a:rPr lang="en-GB" sz="1400" dirty="0">
                <a:solidFill>
                  <a:srgbClr val="FFFF00"/>
                </a:solidFill>
              </a:rPr>
              <a:t>Yellow</a:t>
            </a:r>
            <a:r>
              <a:rPr lang="en-GB" sz="1400" dirty="0"/>
              <a:t>: for all component manager that aims to sort the various type of the requests.</a:t>
            </a:r>
          </a:p>
          <a:p>
            <a:r>
              <a:rPr lang="en-GB" sz="1400" dirty="0"/>
              <a:t> We treat this part all-in-one because all components have the same input requirements and have the same outputs.</a:t>
            </a:r>
            <a:endParaRPr lang="it-IT" sz="1400" dirty="0"/>
          </a:p>
          <a:p>
            <a:r>
              <a:rPr lang="en-GB" sz="1400" dirty="0">
                <a:solidFill>
                  <a:schemeClr val="accent4"/>
                </a:solidFill>
              </a:rPr>
              <a:t>Orange</a:t>
            </a:r>
            <a:r>
              <a:rPr lang="en-GB" sz="1400" dirty="0"/>
              <a:t>: for all component that provide a service and check the requirements for that service.</a:t>
            </a:r>
            <a:endParaRPr lang="it-IT" sz="1400" dirty="0"/>
          </a:p>
          <a:p>
            <a:r>
              <a:rPr lang="en-GB" sz="1400" dirty="0">
                <a:solidFill>
                  <a:schemeClr val="accent6"/>
                </a:solidFill>
              </a:rPr>
              <a:t>Green</a:t>
            </a:r>
            <a:r>
              <a:rPr lang="en-GB" sz="1400" dirty="0"/>
              <a:t>: </a:t>
            </a:r>
            <a:r>
              <a:rPr lang="en-GB" sz="1400" dirty="0" err="1"/>
              <a:t>dbms</a:t>
            </a:r>
            <a:r>
              <a:rPr lang="en-GB" sz="1400" dirty="0"/>
              <a:t> manager that aims to create the query for the database</a:t>
            </a:r>
            <a:endParaRPr lang="it-IT" sz="1400" dirty="0"/>
          </a:p>
          <a:p>
            <a:r>
              <a:rPr lang="en-GB" sz="1400" dirty="0">
                <a:solidFill>
                  <a:srgbClr val="7030A0"/>
                </a:solidFill>
              </a:rPr>
              <a:t>Purple</a:t>
            </a:r>
            <a:r>
              <a:rPr lang="en-GB" sz="1400" dirty="0"/>
              <a:t>: session manager that aims to manager the response to send to clients.</a:t>
            </a:r>
            <a:endParaRPr lang="it-IT" sz="1400" dirty="0"/>
          </a:p>
          <a:p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376690" y="4426089"/>
            <a:ext cx="268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Bottom-up integration test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8489252" y="4824234"/>
            <a:ext cx="2012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Reason of this choice</a:t>
            </a:r>
          </a:p>
        </p:txBody>
      </p:sp>
    </p:spTree>
    <p:extLst>
      <p:ext uri="{BB962C8B-B14F-4D97-AF65-F5344CB8AC3E}">
        <p14:creationId xmlns:p14="http://schemas.microsoft.com/office/powerpoint/2010/main" val="41450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16</a:t>
            </a:fld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288324" y="0"/>
            <a:ext cx="602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An example of  a goal in RASD is reflected in our architecture…</a:t>
            </a:r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" y="398145"/>
            <a:ext cx="8223250" cy="632333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8376690" y="465992"/>
            <a:ext cx="368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[G1]: Allow to register on the system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543744" y="931984"/>
            <a:ext cx="2473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Registration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Request manager(Client)</a:t>
            </a:r>
            <a:endParaRPr lang="it-IT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543744" y="1400013"/>
            <a:ext cx="2329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Request manager(Server)</a:t>
            </a:r>
            <a:endParaRPr lang="it-IT" sz="14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8543744" y="1630959"/>
            <a:ext cx="158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Guest manager</a:t>
            </a:r>
            <a:endParaRPr lang="it-IT" sz="14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8543744" y="1881217"/>
            <a:ext cx="1750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Register manager</a:t>
            </a:r>
            <a:endParaRPr lang="it-IT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548361" y="2175819"/>
            <a:ext cx="1577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Dbms</a:t>
            </a:r>
            <a:r>
              <a:rPr lang="en-GB" sz="1400" dirty="0"/>
              <a:t> manager</a:t>
            </a:r>
            <a:endParaRPr lang="it-IT" sz="1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543744" y="2483596"/>
            <a:ext cx="1714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Session Manager</a:t>
            </a:r>
            <a:endParaRPr lang="it-IT" sz="1400" dirty="0"/>
          </a:p>
        </p:txBody>
      </p:sp>
      <p:sp>
        <p:nvSpPr>
          <p:cNvPr id="13" name="Rettangolo arrotondato 12"/>
          <p:cNvSpPr/>
          <p:nvPr/>
        </p:nvSpPr>
        <p:spPr>
          <a:xfrm>
            <a:off x="862929" y="852963"/>
            <a:ext cx="4246684" cy="45953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arrotondato 13"/>
          <p:cNvSpPr/>
          <p:nvPr/>
        </p:nvSpPr>
        <p:spPr>
          <a:xfrm>
            <a:off x="862929" y="1643810"/>
            <a:ext cx="886740" cy="474813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arrotondato 14"/>
          <p:cNvSpPr/>
          <p:nvPr/>
        </p:nvSpPr>
        <p:spPr>
          <a:xfrm>
            <a:off x="165538" y="2449939"/>
            <a:ext cx="936563" cy="548238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arrotondato 15"/>
          <p:cNvSpPr/>
          <p:nvPr/>
        </p:nvSpPr>
        <p:spPr>
          <a:xfrm>
            <a:off x="4475285" y="5460024"/>
            <a:ext cx="2901462" cy="532910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arrotondato 16"/>
          <p:cNvSpPr/>
          <p:nvPr/>
        </p:nvSpPr>
        <p:spPr>
          <a:xfrm>
            <a:off x="281354" y="4988425"/>
            <a:ext cx="1468315" cy="805706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08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00638"/>
            <a:ext cx="10515600" cy="104164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Goals, Domain Assumptions and Requirements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2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838200" y="1242282"/>
            <a:ext cx="77899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[G1]: Allow to register on the system</a:t>
            </a:r>
            <a:endParaRPr lang="it-IT" sz="1600" dirty="0"/>
          </a:p>
          <a:p>
            <a:r>
              <a:rPr lang="en-GB" sz="1600" dirty="0"/>
              <a:t>	[R1]: The system check if the input data are correct and if these one are not 	already exist. </a:t>
            </a:r>
          </a:p>
          <a:p>
            <a:r>
              <a:rPr lang="en-GB" sz="1600" dirty="0"/>
              <a:t>	[Domain Assumptions]: An user drive only if he has got driving license.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8200" y="2560925"/>
            <a:ext cx="7297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[G2]: Allow to log in on the system.</a:t>
            </a:r>
            <a:endParaRPr lang="it-IT" sz="1600" dirty="0"/>
          </a:p>
          <a:p>
            <a:r>
              <a:rPr lang="en-GB" sz="1600" dirty="0"/>
              <a:t>	[R2]: The system must be able to check if the password and username are 	correct.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838200" y="3602569"/>
            <a:ext cx="83263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[G3]: Allow to find the locations of available cars within a certain distance from their current position or from a specified address.</a:t>
            </a:r>
            <a:endParaRPr lang="it-IT" sz="1600" dirty="0"/>
          </a:p>
          <a:p>
            <a:pPr lvl="1"/>
            <a:r>
              <a:rPr lang="en-GB" sz="1600" dirty="0"/>
              <a:t>[R3]: The system checks the syntactical correctness of the input address</a:t>
            </a:r>
            <a:endParaRPr lang="it-IT" sz="1600" dirty="0"/>
          </a:p>
          <a:p>
            <a:pPr lvl="1"/>
            <a:r>
              <a:rPr lang="en-GB" sz="1600" dirty="0"/>
              <a:t>[R4]: System must show only the available cars into 2km. </a:t>
            </a:r>
            <a:endParaRPr lang="it-IT" sz="1600" dirty="0"/>
          </a:p>
          <a:p>
            <a:pPr lvl="1"/>
            <a:r>
              <a:rPr lang="en-GB" sz="1600" dirty="0"/>
              <a:t>[R5]: System must capture the current position user if he chooses this option.</a:t>
            </a:r>
            <a:endParaRPr lang="it-IT" sz="1600" dirty="0"/>
          </a:p>
          <a:p>
            <a:pPr lvl="1"/>
            <a:r>
              <a:rPr lang="en-GB" sz="1600" dirty="0"/>
              <a:t>[R6]: For each available car, the system must show how much battery has the car.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1"/>
            <a:r>
              <a:rPr lang="en-GB" sz="1600" dirty="0"/>
              <a:t>	All the GPS always give the right position.</a:t>
            </a:r>
            <a:endParaRPr lang="it-IT" sz="1600" dirty="0"/>
          </a:p>
          <a:p>
            <a:pPr lvl="1"/>
            <a:r>
              <a:rPr lang="en-GB" sz="1600" dirty="0"/>
              <a:t>	The GPS of the cars cannot be switched off.</a:t>
            </a:r>
            <a:endParaRPr lang="it-IT" sz="1600" dirty="0"/>
          </a:p>
          <a:p>
            <a:pPr lvl="1"/>
            <a:r>
              <a:rPr lang="en-GB" sz="1600" dirty="0"/>
              <a:t>	System battery car always show the right battery.</a:t>
            </a:r>
            <a:endParaRPr lang="it-IT" sz="1600" dirty="0"/>
          </a:p>
          <a:p>
            <a:pPr lvl="1"/>
            <a:r>
              <a:rPr lang="en-GB" sz="1600" dirty="0"/>
              <a:t>	Each car is registered on system.</a:t>
            </a:r>
            <a:endParaRPr lang="it-IT" sz="1600" dirty="0"/>
          </a:p>
          <a:p>
            <a:pPr lvl="1"/>
            <a:r>
              <a:rPr lang="en-GB" sz="1600" dirty="0"/>
              <a:t>	Car state could be only available or not-available.</a:t>
            </a:r>
            <a:endParaRPr lang="it-IT" sz="1600" dirty="0"/>
          </a:p>
          <a:p>
            <a:endParaRPr lang="it-IT" sz="1600" dirty="0"/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09974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357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Goals, Domain Assumptions and Requirements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838200" y="1208087"/>
            <a:ext cx="8179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 </a:t>
            </a:r>
            <a:r>
              <a:rPr lang="en-GB" sz="1600" b="1" dirty="0"/>
              <a:t>[G4]: Allow to reserve a single car for up to 1 hour.</a:t>
            </a:r>
            <a:endParaRPr lang="it-IT" sz="1600" dirty="0"/>
          </a:p>
          <a:p>
            <a:r>
              <a:rPr lang="en-GB" sz="1600" b="1" dirty="0"/>
              <a:t>	</a:t>
            </a:r>
            <a:r>
              <a:rPr lang="en-GB" sz="1600" dirty="0"/>
              <a:t>[R7]: The system must show the reservation timer.</a:t>
            </a:r>
            <a:endParaRPr lang="it-IT" sz="1600" dirty="0"/>
          </a:p>
          <a:p>
            <a:r>
              <a:rPr lang="en-GB" sz="1600" dirty="0"/>
              <a:t>	[R8]: The system must change the car state whenever a car is reserved.</a:t>
            </a:r>
            <a:endParaRPr lang="it-IT" sz="1600" dirty="0"/>
          </a:p>
          <a:p>
            <a:r>
              <a:rPr lang="en-GB" sz="1600" dirty="0"/>
              <a:t>	[R9]: The system must forbids more reservation at the same time from the same user.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8200" y="2464692"/>
            <a:ext cx="100217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[G5]: Allow to pay a fee if he misses the reservation.</a:t>
            </a:r>
            <a:endParaRPr lang="en-GB" sz="1600" dirty="0"/>
          </a:p>
          <a:p>
            <a:pPr lvl="1"/>
            <a:r>
              <a:rPr lang="en-GB" sz="1600" dirty="0"/>
              <a:t>[R10]: The system must add a fee on the user bank account.</a:t>
            </a:r>
            <a:endParaRPr lang="it-IT" sz="1600" dirty="0"/>
          </a:p>
          <a:p>
            <a:pPr lvl="1"/>
            <a:r>
              <a:rPr lang="en-GB" sz="1600" dirty="0"/>
              <a:t>[R11]: The system must change the car state from not-available to available.</a:t>
            </a:r>
            <a:endParaRPr lang="it-IT" sz="1600" dirty="0"/>
          </a:p>
          <a:p>
            <a:pPr lvl="1"/>
            <a:r>
              <a:rPr lang="en-GB" sz="1600" dirty="0"/>
              <a:t>[R12]: The system must allow user to make a new reservation.</a:t>
            </a:r>
            <a:endParaRPr lang="it-IT" sz="1600" dirty="0"/>
          </a:p>
          <a:p>
            <a:pPr lvl="1"/>
            <a:r>
              <a:rPr lang="en-GB" sz="1600" dirty="0"/>
              <a:t> [Domain Assumptions]:</a:t>
            </a:r>
            <a:endParaRPr lang="it-IT" sz="1600" dirty="0"/>
          </a:p>
          <a:p>
            <a:r>
              <a:rPr lang="en-GB" sz="1600" dirty="0"/>
              <a:t>	A user doesn’t make a reservation until he pays last ride of fee. </a:t>
            </a:r>
            <a:endParaRPr lang="it-IT" sz="1600" dirty="0"/>
          </a:p>
          <a:p>
            <a:r>
              <a:rPr lang="it-IT" sz="1600" dirty="0"/>
              <a:t>	</a:t>
            </a:r>
            <a:r>
              <a:rPr lang="en-GB" sz="1600" dirty="0"/>
              <a:t>Car state could be only available or not-available.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838200" y="4423904"/>
            <a:ext cx="108760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[G6]: Allow to tell the system she’s nearby. </a:t>
            </a:r>
            <a:endParaRPr lang="en-GB" sz="1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1600" dirty="0"/>
              <a:t>[R13]: The system must capture the user position when he wants unlock the car.</a:t>
            </a:r>
            <a:endParaRPr lang="it-IT" sz="1600" dirty="0"/>
          </a:p>
          <a:p>
            <a:pPr lvl="2"/>
            <a:r>
              <a:rPr lang="en-GB" sz="1600" dirty="0"/>
              <a:t>[R14]: The system must forbid the car unlocking if the distance between user position and the car is not near or he doesn’t have a reservation for that car.</a:t>
            </a:r>
            <a:endParaRPr lang="it-IT" sz="1600" dirty="0"/>
          </a:p>
          <a:p>
            <a:pPr lvl="2"/>
            <a:r>
              <a:rPr lang="en-GB" sz="1600" dirty="0"/>
              <a:t>[R15]: The system must stop the reservation timer</a:t>
            </a:r>
            <a:endParaRPr lang="it-IT" sz="1600" dirty="0"/>
          </a:p>
          <a:p>
            <a:pPr lvl="2"/>
            <a:r>
              <a:rPr lang="en-GB" sz="1600" dirty="0"/>
              <a:t>[Domain Assumptions]:</a:t>
            </a:r>
            <a:endParaRPr lang="it-IT" sz="1600" dirty="0"/>
          </a:p>
          <a:p>
            <a:pPr lvl="2"/>
            <a:r>
              <a:rPr lang="en-GB" sz="1600" dirty="0"/>
              <a:t>	All the GPS always give the right position.</a:t>
            </a:r>
            <a:endParaRPr lang="it-IT" sz="1600" dirty="0"/>
          </a:p>
          <a:p>
            <a:pPr lvl="2"/>
            <a:r>
              <a:rPr lang="en-GB" sz="1600" dirty="0"/>
              <a:t>	The GPS of the cars cannot be switched off.</a:t>
            </a:r>
            <a:endParaRPr lang="it-IT" sz="1600" dirty="0"/>
          </a:p>
          <a:p>
            <a:pPr lvl="2"/>
            <a:r>
              <a:rPr lang="en-GB" sz="1600" dirty="0"/>
              <a:t>	A car is nearby if the distance between this one and the user is less than 3 meters.</a:t>
            </a:r>
            <a:endParaRPr lang="it-IT" sz="1600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728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0873" y="344228"/>
            <a:ext cx="10515600" cy="69874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Goals, Domain Assumptions and Requirements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4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703385" y="1191458"/>
            <a:ext cx="90619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[G7]: Allow to see the current charges</a:t>
            </a:r>
            <a:endParaRPr lang="it-IT" sz="1600" dirty="0"/>
          </a:p>
          <a:p>
            <a:pPr lvl="1"/>
            <a:r>
              <a:rPr lang="en-GB" sz="1600" dirty="0"/>
              <a:t>[R16]: The system must charge money when the motor ignites.</a:t>
            </a:r>
            <a:endParaRPr lang="it-IT" sz="1600" dirty="0"/>
          </a:p>
          <a:p>
            <a:pPr lvl="1"/>
            <a:r>
              <a:rPr lang="en-GB" sz="1600" dirty="0"/>
              <a:t>[R17]: The system must notify in real time how much the client is paying for the ride.</a:t>
            </a:r>
            <a:endParaRPr lang="it-IT" sz="1600" dirty="0"/>
          </a:p>
          <a:p>
            <a:pPr lvl="1"/>
            <a:r>
              <a:rPr lang="en-GB" sz="1600" dirty="0"/>
              <a:t>[R18]: The system stops charging when the engine is shut down.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1"/>
            <a:r>
              <a:rPr lang="en-GB" sz="1600" dirty="0"/>
              <a:t>	There are no pauses during the ride.</a:t>
            </a:r>
            <a:endParaRPr lang="it-IT" sz="1600" dirty="0"/>
          </a:p>
          <a:p>
            <a:pPr lvl="1"/>
            <a:r>
              <a:rPr lang="en-GB" sz="1600" dirty="0"/>
              <a:t>	The potential discounts will be counted only after plugging time.</a:t>
            </a:r>
          </a:p>
          <a:p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03385" y="3233692"/>
            <a:ext cx="107705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[G8]: Allow to reach grid stations location.</a:t>
            </a:r>
            <a:endParaRPr lang="it-IT" sz="1600" dirty="0"/>
          </a:p>
          <a:p>
            <a:pPr lvl="1"/>
            <a:r>
              <a:rPr lang="en-GB" sz="1600" dirty="0"/>
              <a:t>[R19]: During the ride, the system visualizes the position of grid station to the map (through the car screen).</a:t>
            </a:r>
            <a:endParaRPr lang="it-IT" sz="1600" dirty="0"/>
          </a:p>
          <a:p>
            <a:pPr lvl="1"/>
            <a:r>
              <a:rPr lang="en-GB" sz="1600" dirty="0"/>
              <a:t>[R20]: The system must calculate the path to the nearest grid station or grid station chosen by the user.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1"/>
            <a:r>
              <a:rPr lang="en-GB" sz="1600" dirty="0"/>
              <a:t>	Power grid area location is registered on the system.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703385" y="4587909"/>
            <a:ext cx="1065041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[G9]: Allow to receive a discount if the user has at least two passengers.</a:t>
            </a:r>
            <a:endParaRPr lang="it-IT" sz="1600" dirty="0"/>
          </a:p>
          <a:p>
            <a:pPr lvl="1"/>
            <a:r>
              <a:rPr lang="en-GB" sz="1600" dirty="0"/>
              <a:t>[R21]: The system must apply a discount of 10% for the last ride if there isn’t any other discount.</a:t>
            </a:r>
            <a:endParaRPr lang="it-IT" sz="1600" dirty="0"/>
          </a:p>
          <a:p>
            <a:pPr lvl="1"/>
            <a:r>
              <a:rPr lang="en-GB" sz="1600" dirty="0"/>
              <a:t>[R22]: The system must be able to recognize if there are passengers.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2"/>
            <a:r>
              <a:rPr lang="en-GB" sz="1600" dirty="0"/>
              <a:t>There is a software that allow to recognize the right number of passengers.</a:t>
            </a:r>
            <a:endParaRPr lang="it-IT" sz="1600" dirty="0"/>
          </a:p>
          <a:p>
            <a:pPr lvl="2"/>
            <a:r>
              <a:rPr lang="en-GB" sz="1600" dirty="0"/>
              <a:t>If a user takes more than 1 discount he takes only the biggest one.</a:t>
            </a:r>
            <a:endParaRPr lang="it-IT" sz="1600" dirty="0"/>
          </a:p>
          <a:p>
            <a:pPr lvl="2"/>
            <a:r>
              <a:rPr lang="en-GB" sz="1600" dirty="0"/>
              <a:t>The potential discounts will be counted only after plugging time.</a:t>
            </a:r>
            <a:endParaRPr lang="it-IT" sz="1600" dirty="0"/>
          </a:p>
          <a:p>
            <a:pPr lvl="2"/>
            <a:r>
              <a:rPr lang="en-GB" sz="1600" dirty="0"/>
              <a:t>If a user takes a discount and a fee, at the end of the ride system counts only the fee.</a:t>
            </a:r>
            <a:endParaRPr lang="it-IT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26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459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Goals, Domain Assumptions and Requirements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5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838200" y="1346269"/>
            <a:ext cx="133203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[G10]: Allow to receive a discount if the user  left the car with no more than 50% battery empty.</a:t>
            </a:r>
            <a:endParaRPr lang="it-IT" sz="1600" dirty="0"/>
          </a:p>
          <a:p>
            <a:pPr lvl="1"/>
            <a:r>
              <a:rPr lang="en-GB" sz="1600" dirty="0"/>
              <a:t>[R23]: The system must read the state of the battery.</a:t>
            </a:r>
            <a:endParaRPr lang="it-IT" sz="1600" dirty="0"/>
          </a:p>
          <a:p>
            <a:pPr lvl="1"/>
            <a:r>
              <a:rPr lang="en-GB" sz="1600" dirty="0"/>
              <a:t>[R24]: The system apply a discount of 20% if battery left is more than 50%.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2"/>
            <a:r>
              <a:rPr lang="en-GB" sz="1600" dirty="0"/>
              <a:t>If a user takes more than 1 discount he takes only the biggest one.</a:t>
            </a:r>
            <a:endParaRPr lang="it-IT" sz="1600" dirty="0"/>
          </a:p>
          <a:p>
            <a:pPr lvl="2"/>
            <a:r>
              <a:rPr lang="en-GB" sz="1600" dirty="0"/>
              <a:t>The potential discounts will be counted only after plugging time.</a:t>
            </a:r>
            <a:endParaRPr lang="it-IT" sz="1600" dirty="0"/>
          </a:p>
          <a:p>
            <a:pPr lvl="2"/>
            <a:r>
              <a:rPr lang="en-GB" sz="1600" dirty="0"/>
              <a:t>If a user takes a discount and a fee, at the end of the ride system counts only the fee.</a:t>
            </a:r>
            <a:endParaRPr lang="it-IT" sz="1600" dirty="0"/>
          </a:p>
          <a:p>
            <a:pPr lvl="2"/>
            <a:r>
              <a:rPr lang="en-GB" sz="1600" dirty="0"/>
              <a:t>System battery car always show the right battery.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8200" y="3514925"/>
            <a:ext cx="97109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[G11]: Allow to receive a discount if the user left the car in a Power grid station and takes care of plugging the car.</a:t>
            </a:r>
            <a:endParaRPr lang="it-IT" sz="1600" dirty="0"/>
          </a:p>
          <a:p>
            <a:pPr lvl="1"/>
            <a:r>
              <a:rPr lang="en-GB" sz="1600" dirty="0"/>
              <a:t>[R25]: The system must recognize if a car is parked in a power grid station.</a:t>
            </a:r>
            <a:endParaRPr lang="it-IT" sz="1600" dirty="0"/>
          </a:p>
          <a:p>
            <a:pPr lvl="1"/>
            <a:r>
              <a:rPr lang="en-GB" sz="1600" dirty="0"/>
              <a:t>[R26]: The system applies a discount of 30% if a car is left in a power grid station and user takes care of plugging the car.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2"/>
            <a:r>
              <a:rPr lang="en-GB" sz="1600" dirty="0"/>
              <a:t>If a user takes more than 1 discount he takes only the biggest one.</a:t>
            </a:r>
            <a:endParaRPr lang="it-IT" sz="1600" dirty="0"/>
          </a:p>
          <a:p>
            <a:pPr lvl="2"/>
            <a:r>
              <a:rPr lang="en-GB" sz="1600" dirty="0"/>
              <a:t>The potential discounts will be counted only after plugging time.</a:t>
            </a:r>
            <a:endParaRPr lang="it-IT" sz="1600" dirty="0"/>
          </a:p>
          <a:p>
            <a:pPr lvl="2"/>
            <a:r>
              <a:rPr lang="en-GB" sz="1600" dirty="0"/>
              <a:t>If a user takes a discount and a fee, at the end of the ride system counts only the fee.</a:t>
            </a:r>
            <a:endParaRPr lang="it-IT" sz="1600" dirty="0"/>
          </a:p>
          <a:p>
            <a:pPr lvl="2"/>
            <a:r>
              <a:rPr lang="en-GB" sz="1600" dirty="0"/>
              <a:t>Power grid area location is registered on the system.</a:t>
            </a:r>
            <a:endParaRPr lang="it-IT" sz="1600" dirty="0"/>
          </a:p>
          <a:p>
            <a:pPr lvl="2"/>
            <a:r>
              <a:rPr lang="en-GB" sz="1600" dirty="0"/>
              <a:t>If a car is recharging, its state is not-available until the battery left is almost 70%.</a:t>
            </a:r>
            <a:endParaRPr lang="it-IT" sz="1600" dirty="0"/>
          </a:p>
          <a:p>
            <a:pPr lvl="2"/>
            <a:r>
              <a:rPr lang="en-GB" sz="1600" dirty="0"/>
              <a:t>The plugging time is 3 minutes.</a:t>
            </a:r>
            <a:endParaRPr lang="it-IT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05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32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Goals, Domain Assumptions and Requirements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6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838199" y="4581144"/>
            <a:ext cx="108447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[G13]: Allow to see an e-mail sent by the system with the bill ride and payment resume at the end of this one.</a:t>
            </a:r>
            <a:endParaRPr lang="it-IT" sz="1600" dirty="0"/>
          </a:p>
          <a:p>
            <a:r>
              <a:rPr lang="en-GB" sz="1600" dirty="0"/>
              <a:t>        [R30]: The system must send an e-mail containing the bill at the end of the plugging time and the resume of the bank 	transaction.</a:t>
            </a:r>
            <a:endParaRPr lang="it-IT" sz="1600" dirty="0"/>
          </a:p>
          <a:p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8199" y="1169305"/>
            <a:ext cx="10058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[G12]: Allow to receive a fee if the user left the car more than 3km far from the nearest power station or left the car with more than 80% of the battery empty.</a:t>
            </a:r>
            <a:endParaRPr lang="it-IT" sz="1600" dirty="0"/>
          </a:p>
          <a:p>
            <a:pPr lvl="1"/>
            <a:r>
              <a:rPr lang="en-GB" sz="1600" dirty="0"/>
              <a:t>[R27]: The system must calculate the distance from the nearest power grid station.</a:t>
            </a:r>
            <a:endParaRPr lang="it-IT" sz="1600" dirty="0"/>
          </a:p>
          <a:p>
            <a:pPr lvl="1"/>
            <a:r>
              <a:rPr lang="en-GB" sz="1600" dirty="0"/>
              <a:t>[R28]: The system must read the state of the battery.</a:t>
            </a:r>
            <a:endParaRPr lang="it-IT" sz="1600" dirty="0"/>
          </a:p>
          <a:p>
            <a:pPr lvl="1"/>
            <a:r>
              <a:rPr lang="en-GB" sz="1600" dirty="0"/>
              <a:t>[R29]: The system must apply a fee of 30% on last ride if user lefts the car more than 3km far from the nearest power station or left the car with more than 80% of the battery empty. 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2"/>
            <a:r>
              <a:rPr lang="en-GB" sz="1600" dirty="0"/>
              <a:t>If a car is left with more 80% of battery empty, the car state ’ll change into not-available and a maintenance guy will go to the place for plugging the car.</a:t>
            </a:r>
            <a:endParaRPr lang="it-IT" sz="1600" dirty="0"/>
          </a:p>
          <a:p>
            <a:pPr lvl="2"/>
            <a:r>
              <a:rPr lang="en-GB" sz="1600" dirty="0"/>
              <a:t>If a user takes a discount and a fee, at the end of the ride system counts only the fee.</a:t>
            </a:r>
            <a:endParaRPr lang="it-IT" sz="1600" dirty="0"/>
          </a:p>
          <a:p>
            <a:pPr lvl="2"/>
            <a:r>
              <a:rPr lang="en-GB" sz="1600" dirty="0"/>
              <a:t>All the GPS always give the right position.</a:t>
            </a:r>
            <a:endParaRPr lang="it-IT" sz="1600" dirty="0"/>
          </a:p>
          <a:p>
            <a:pPr lvl="2"/>
            <a:r>
              <a:rPr lang="en-GB" sz="1600" dirty="0"/>
              <a:t>The GPS of the cars can not be switched off.</a:t>
            </a:r>
            <a:endParaRPr lang="it-IT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34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02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Goals, Domain Assumptions and Requirements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967154"/>
            <a:ext cx="10515600" cy="5209809"/>
          </a:xfrm>
        </p:spPr>
        <p:txBody>
          <a:bodyPr/>
          <a:lstStyle/>
          <a:p>
            <a:r>
              <a:rPr lang="en-GB" sz="1600" b="1" dirty="0"/>
              <a:t>[G14]: Allow user to pay immediately after at the end of the ride.</a:t>
            </a:r>
            <a:endParaRPr lang="it-IT" sz="1600" dirty="0"/>
          </a:p>
          <a:p>
            <a:pPr marL="457200" lvl="1" indent="0">
              <a:buNone/>
            </a:pPr>
            <a:r>
              <a:rPr lang="en-GB" sz="1600" b="1" dirty="0"/>
              <a:t>	</a:t>
            </a:r>
            <a:r>
              <a:rPr lang="en-GB" sz="1600" dirty="0"/>
              <a:t>[R31]: The system must send the amount of money that user pays to external agency.</a:t>
            </a:r>
            <a:endParaRPr lang="it-IT" sz="1600" dirty="0"/>
          </a:p>
          <a:p>
            <a:pPr marL="457200" lvl="1" indent="0">
              <a:buNone/>
            </a:pPr>
            <a:r>
              <a:rPr lang="en-GB" sz="1600" dirty="0"/>
              <a:t>	[Domain Assumptions]:</a:t>
            </a:r>
            <a:endParaRPr lang="it-IT" sz="1600" dirty="0"/>
          </a:p>
          <a:p>
            <a:pPr marL="1371600" lvl="3" indent="0">
              <a:buNone/>
            </a:pPr>
            <a:r>
              <a:rPr lang="en-GB" sz="1600" dirty="0"/>
              <a:t>The payment is provided by an external agency.</a:t>
            </a:r>
            <a:endParaRPr lang="it-IT" sz="1600" dirty="0"/>
          </a:p>
          <a:p>
            <a:pPr marL="1371600" lvl="3" indent="0">
              <a:buNone/>
            </a:pPr>
            <a:r>
              <a:rPr lang="en-GB" sz="1600" dirty="0"/>
              <a:t>When the user finishes the ride and the plugging time is over, the external agency provides an immediate payment if the user has enough money for pay.</a:t>
            </a:r>
            <a:endParaRPr lang="it-IT" sz="1600" dirty="0"/>
          </a:p>
          <a:p>
            <a:pPr marL="1371600" lvl="3" indent="0">
              <a:buNone/>
            </a:pPr>
            <a:r>
              <a:rPr lang="en-GB" sz="1600" dirty="0"/>
              <a:t>If the user doesn’t have enough money on the bank count, the external agency notifies the system and this one notifies user with an e-mail.</a:t>
            </a:r>
            <a:endParaRPr lang="it-IT" sz="1600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65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CRITICAL parts of the process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8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838200" y="1690688"/>
            <a:ext cx="10389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Unlock Car: </a:t>
            </a:r>
            <a:r>
              <a:rPr lang="en-GB" dirty="0"/>
              <a:t>we suppose the unlock car process to start with pushing the unlock car button via mobile application.</a:t>
            </a:r>
          </a:p>
          <a:p>
            <a:r>
              <a:rPr lang="en-GB" dirty="0"/>
              <a:t>Clicking on this button will start the checking process,  through which the system verifies if the user has done a reservation and if he is in time.</a:t>
            </a:r>
          </a:p>
          <a:p>
            <a:r>
              <a:rPr lang="en-GB" dirty="0"/>
              <a:t>In a more specific way if in “reservation” database tables there is a tuple with same username(e-mail) and same driving license.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8200" y="3586360"/>
            <a:ext cx="97213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Payment handling: </a:t>
            </a:r>
            <a:r>
              <a:rPr lang="en-GB" dirty="0"/>
              <a:t>there is the same process of payment for Reservation time fee and ride bill.</a:t>
            </a:r>
          </a:p>
          <a:p>
            <a:r>
              <a:rPr lang="en-GB" dirty="0"/>
              <a:t>When the user ends a ride, the part of system on the car sends ride data to central system</a:t>
            </a:r>
            <a:r>
              <a:rPr lang="en-GB"/>
              <a:t>. </a:t>
            </a:r>
            <a:endParaRPr lang="en-GB" dirty="0"/>
          </a:p>
          <a:p>
            <a:r>
              <a:rPr lang="en-GB" dirty="0"/>
              <a:t>Central System verifies if there are some discounts or fees, then creates the ride bill() and sends the amount of money that the user must pay to an external agency.</a:t>
            </a:r>
          </a:p>
          <a:p>
            <a:r>
              <a:rPr lang="en-GB" dirty="0"/>
              <a:t>This agency provides payment service, when ride charge arriving agency makes the transaction and notifies the system about transaction result.</a:t>
            </a:r>
          </a:p>
          <a:p>
            <a:r>
              <a:rPr lang="en-GB" dirty="0"/>
              <a:t>If the transaction goes well, the system notifies the user with the bill ride, else the system notifies user with a warning message.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17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Service Table</a:t>
            </a: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093072"/>
              </p:ext>
            </p:extLst>
          </p:nvPr>
        </p:nvGraphicFramePr>
        <p:xfrm>
          <a:off x="838200" y="1825622"/>
          <a:ext cx="10515600" cy="4487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277084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497995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980864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4380475"/>
                    </a:ext>
                  </a:extLst>
                </a:gridCol>
              </a:tblGrid>
              <a:tr h="44876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Mobile</a:t>
                      </a:r>
                      <a:r>
                        <a:rPr lang="en-GB" baseline="0" dirty="0"/>
                        <a:t> Application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Web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Car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92463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549166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Password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65922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Log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6550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Make</a:t>
                      </a:r>
                      <a:r>
                        <a:rPr lang="en-GB" baseline="0" dirty="0"/>
                        <a:t> a Reservation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11555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Unlock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060225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Search Grid 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95689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Payment</a:t>
                      </a:r>
                      <a:r>
                        <a:rPr lang="en-GB" baseline="0" dirty="0"/>
                        <a:t> History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311701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r>
                        <a:rPr lang="en-GB" dirty="0"/>
                        <a:t>Calculate Shortest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101530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56773"/>
                  </a:ext>
                </a:extLst>
              </a:tr>
            </a:tbl>
          </a:graphicData>
        </a:graphic>
      </p:graphicFrame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6127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1580</Words>
  <Application>Microsoft Office PowerPoint</Application>
  <PresentationFormat>Widescreen</PresentationFormat>
  <Paragraphs>202</Paragraphs>
  <Slides>16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di Office</vt:lpstr>
      <vt:lpstr>Firma convenzione  Politecnico di Milano e Veneranda Fabbrica del Duomo di Milano</vt:lpstr>
      <vt:lpstr>Goals, Domain Assumptions and Requirements </vt:lpstr>
      <vt:lpstr>Goals, Domain Assumptions and Requirements </vt:lpstr>
      <vt:lpstr>Goals, Domain Assumptions and Requirements </vt:lpstr>
      <vt:lpstr>Goals, Domain Assumptions and Requirements </vt:lpstr>
      <vt:lpstr>Goals, Domain Assumptions and Requirements </vt:lpstr>
      <vt:lpstr>Goals, Domain Assumptions and Requirements </vt:lpstr>
      <vt:lpstr>CRITICAL parts of the process</vt:lpstr>
      <vt:lpstr>Service Table</vt:lpstr>
      <vt:lpstr>Alloy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Analysis and Specification Document</dc:title>
  <dc:creator>Marco Wenzel</dc:creator>
  <cp:lastModifiedBy>Marco Wenzel</cp:lastModifiedBy>
  <cp:revision>53</cp:revision>
  <dcterms:created xsi:type="dcterms:W3CDTF">2016-11-15T12:29:25Z</dcterms:created>
  <dcterms:modified xsi:type="dcterms:W3CDTF">2017-02-12T18:29:55Z</dcterms:modified>
</cp:coreProperties>
</file>