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Wenzel" initials="MW" lastIdx="0" clrIdx="0">
    <p:extLst>
      <p:ext uri="{19B8F6BF-5375-455C-9EA6-DF929625EA0E}">
        <p15:presenceInfo xmlns:p15="http://schemas.microsoft.com/office/powerpoint/2012/main" userId="Marco Wen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1" y="1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592B-A7A0-43DC-AECB-804058AECC04}" type="datetimeFigureOut">
              <a:rPr lang="it-IT" smtClean="0"/>
              <a:t>14/02/2017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27DA6-FEDC-499C-ACA8-8E8000F08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27DA6-FEDC-499C-ACA8-8E8000F08A8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15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8DD1-B721-4023-905C-8171E2A1AB59}" type="datetime1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3505-5B62-43A9-B28C-B7807DC3721C}" type="datetime1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4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9475-89FF-421D-A392-A483A535FE1E}" type="datetime1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41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E54B-E98E-4B30-B26A-842D2F879B61}" type="datetime1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6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F1C-0749-4BED-8364-A90CFC3F661D}" type="datetime1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9B64-D9A9-4E4B-9198-D72302576A43}" type="datetime1">
              <a:rPr lang="it-IT" smtClean="0"/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62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20EF-DB1F-4529-9A32-0DD5A669425C}" type="datetime1">
              <a:rPr lang="it-IT" smtClean="0"/>
              <a:t>14/02/2017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0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1BE1-5EDD-48BF-B7FA-EFC007ED224E}" type="datetime1">
              <a:rPr lang="it-IT" smtClean="0"/>
              <a:t>14/02/2017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8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2B7E-174B-40C3-8E93-AC589E9BAE22}" type="datetime1">
              <a:rPr lang="it-IT" smtClean="0"/>
              <a:t>14/02/2017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30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900-4B12-4450-86B3-0EB8C6DD628A}" type="datetime1">
              <a:rPr lang="it-IT" smtClean="0"/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F93-5D3F-42EA-B766-59F402CC57BB}" type="datetime1">
              <a:rPr lang="it-IT" smtClean="0"/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WENZEL Francesco TINARELLI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883E-2361-4731-9A4D-A42DAEDF2D1A}" type="datetime1">
              <a:rPr lang="it-IT" smtClean="0"/>
              <a:t>14/02/2017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WENZEL Francesco TINARELLI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5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2165534" y="414972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Firma convenzione </a:t>
            </a:r>
            <a:br>
              <a:rPr lang="it-IT" sz="2800" dirty="0"/>
            </a:br>
            <a:r>
              <a:rPr lang="it-IT" sz="2800" dirty="0"/>
              <a:t>Politecnico di Milano e Veneranda Fabbrica del Duomo di Milano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2165534" y="5743575"/>
            <a:ext cx="7772400" cy="708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Aula Magna – Rettorato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Mercoledì 27 maggio 2015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36" y="1663827"/>
            <a:ext cx="3084576" cy="13014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52400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/>
              <a:t>PRESENTAZIONE DEI CONTENUTI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1572008" y="3816351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olo 1"/>
          <p:cNvSpPr txBox="1">
            <a:spLocks/>
          </p:cNvSpPr>
          <p:nvPr/>
        </p:nvSpPr>
        <p:spPr>
          <a:xfrm>
            <a:off x="2165534" y="4149726"/>
            <a:ext cx="7772400" cy="9683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noProof="1"/>
              <a:t>Requirements Analysis and Specification Document</a:t>
            </a:r>
            <a:endParaRPr lang="it-IT" dirty="0"/>
          </a:p>
        </p:txBody>
      </p:sp>
      <p:sp>
        <p:nvSpPr>
          <p:cNvPr id="131" name="Sottotitolo 2"/>
          <p:cNvSpPr txBox="1">
            <a:spLocks/>
          </p:cNvSpPr>
          <p:nvPr/>
        </p:nvSpPr>
        <p:spPr>
          <a:xfrm>
            <a:off x="2165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432067" y="2047876"/>
            <a:ext cx="28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Marco WENZEL</a:t>
            </a:r>
          </a:p>
          <a:p>
            <a:r>
              <a:rPr lang="it-IT" dirty="0"/>
              <a:t>Francesco TINARELLI</a:t>
            </a:r>
          </a:p>
        </p:txBody>
      </p:sp>
    </p:spTree>
    <p:extLst>
      <p:ext uri="{BB962C8B-B14F-4D97-AF65-F5344CB8AC3E}">
        <p14:creationId xmlns:p14="http://schemas.microsoft.com/office/powerpoint/2010/main" val="383979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Service Table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093072"/>
              </p:ext>
            </p:extLst>
          </p:nvPr>
        </p:nvGraphicFramePr>
        <p:xfrm>
          <a:off x="838200" y="1825622"/>
          <a:ext cx="10515600" cy="448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277084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9799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086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4380475"/>
                    </a:ext>
                  </a:extLst>
                </a:gridCol>
              </a:tblGrid>
              <a:tr h="4487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Mobile</a:t>
                      </a:r>
                      <a:r>
                        <a:rPr lang="en-GB" baseline="0" dirty="0"/>
                        <a:t> 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92463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49166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65922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655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Make</a:t>
                      </a:r>
                      <a:r>
                        <a:rPr lang="en-GB" baseline="0" dirty="0"/>
                        <a:t> a Reservation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1155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Unlock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022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 Grid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95689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  <a:r>
                        <a:rPr lang="en-GB" baseline="0" dirty="0"/>
                        <a:t> History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11701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r>
                        <a:rPr lang="en-GB" dirty="0"/>
                        <a:t>Calculate Shortest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0153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6773"/>
                  </a:ext>
                </a:extLst>
              </a:tr>
            </a:tbl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12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871546" y="773723"/>
            <a:ext cx="426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Design Document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51792" y="2373923"/>
            <a:ext cx="41140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General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Component Overview</a:t>
            </a:r>
          </a:p>
        </p:txBody>
      </p:sp>
    </p:spTree>
    <p:extLst>
      <p:ext uri="{BB962C8B-B14F-4D97-AF65-F5344CB8AC3E}">
        <p14:creationId xmlns:p14="http://schemas.microsoft.com/office/powerpoint/2010/main" val="21842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930245" y="126467"/>
            <a:ext cx="242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General Overview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" y="369332"/>
            <a:ext cx="6188710" cy="580199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139354" y="1037492"/>
            <a:ext cx="0" cy="694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352831" y="1037492"/>
            <a:ext cx="3464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Each arc has a double directions, reflects the possibilities to capture the response and send the request</a:t>
            </a:r>
          </a:p>
        </p:txBody>
      </p:sp>
      <p:sp>
        <p:nvSpPr>
          <p:cNvPr id="13" name="Parentesi graffa chiusa 12"/>
          <p:cNvSpPr/>
          <p:nvPr/>
        </p:nvSpPr>
        <p:spPr>
          <a:xfrm>
            <a:off x="6259889" y="1652953"/>
            <a:ext cx="445441" cy="931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6716749" y="1965056"/>
            <a:ext cx="412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 web tier dynamically updates the web application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430109" y="2830686"/>
            <a:ext cx="355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Business logic tier : manages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Database tier : where data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Client tier : user interfaces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403158" y="3809161"/>
            <a:ext cx="3400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How we can support this architecture?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482609" y="4237510"/>
            <a:ext cx="278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JEE (Java Enterprise Edition)</a:t>
            </a:r>
          </a:p>
        </p:txBody>
      </p:sp>
    </p:spTree>
    <p:extLst>
      <p:ext uri="{BB962C8B-B14F-4D97-AF65-F5344CB8AC3E}">
        <p14:creationId xmlns:p14="http://schemas.microsoft.com/office/powerpoint/2010/main" val="10715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 animBg="1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13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688624" y="87868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JEE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6657975" cy="57912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904892" y="4153633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Application server: Glassfish 3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31623" y="1063869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of using JEE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07469" y="1529862"/>
            <a:ext cx="249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Enterprise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34005" y="2343929"/>
            <a:ext cx="52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in terms of (non)functional requirements 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634005" y="5196991"/>
            <a:ext cx="52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in terms of (non)functional requirements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104903" y="4492187"/>
            <a:ext cx="213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Reusability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365766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14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944516" y="274090"/>
            <a:ext cx="230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Component view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42900" y="888023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Front-end application</a:t>
            </a: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6" y="1257355"/>
            <a:ext cx="6573178" cy="53368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332785" y="138039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phase manager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491047" y="188155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Request manager example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134030" y="2532185"/>
            <a:ext cx="42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is the interaction among components?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532117" y="3034051"/>
            <a:ext cx="57359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Login manager</a:t>
            </a:r>
            <a:r>
              <a:rPr lang="en-GB" sz="1400" dirty="0"/>
              <a:t>: login (String email, String password)</a:t>
            </a:r>
            <a:endParaRPr lang="it-IT" sz="1400" dirty="0"/>
          </a:p>
          <a:p>
            <a:r>
              <a:rPr lang="en-GB" sz="1400" b="1" dirty="0"/>
              <a:t>Reservation manager: </a:t>
            </a:r>
            <a:r>
              <a:rPr lang="en-GB" sz="1400" dirty="0"/>
              <a:t>reserve (Car </a:t>
            </a:r>
            <a:r>
              <a:rPr lang="en-GB" sz="1400" dirty="0" err="1"/>
              <a:t>carToReserve</a:t>
            </a:r>
            <a:r>
              <a:rPr lang="en-GB" sz="1400" dirty="0"/>
              <a:t>, User </a:t>
            </a:r>
            <a:r>
              <a:rPr lang="en-GB" sz="1400" dirty="0" err="1"/>
              <a:t>userWhoReserve</a:t>
            </a:r>
            <a:r>
              <a:rPr lang="en-GB" sz="1400" dirty="0"/>
              <a:t>)</a:t>
            </a:r>
            <a:endParaRPr lang="it-IT" sz="1400" dirty="0"/>
          </a:p>
          <a:p>
            <a:r>
              <a:rPr lang="en-GB" sz="1400" b="1" dirty="0"/>
              <a:t>Unlock manager: </a:t>
            </a:r>
            <a:r>
              <a:rPr lang="en-GB" sz="1400" dirty="0" err="1"/>
              <a:t>unlockCar</a:t>
            </a:r>
            <a:r>
              <a:rPr lang="en-GB" sz="1400" dirty="0"/>
              <a:t> (Car </a:t>
            </a:r>
            <a:r>
              <a:rPr lang="en-GB" sz="1400" dirty="0" err="1"/>
              <a:t>carToUnlock</a:t>
            </a:r>
            <a:r>
              <a:rPr lang="en-GB" sz="1400" dirty="0"/>
              <a:t>, User </a:t>
            </a:r>
            <a:r>
              <a:rPr lang="en-GB" sz="1400" dirty="0" err="1"/>
              <a:t>userWhoWantToUnlock</a:t>
            </a:r>
            <a:r>
              <a:rPr lang="en-GB" sz="1400" dirty="0"/>
              <a:t>)</a:t>
            </a:r>
            <a:endParaRPr lang="it-IT" sz="1400" dirty="0"/>
          </a:p>
          <a:p>
            <a:r>
              <a:rPr lang="en-GB" sz="1400" b="1" dirty="0"/>
              <a:t>Request manager: </a:t>
            </a:r>
            <a:r>
              <a:rPr lang="en-GB" sz="1400" dirty="0" err="1"/>
              <a:t>sendRequest</a:t>
            </a:r>
            <a:r>
              <a:rPr lang="en-GB" sz="1400" dirty="0"/>
              <a:t> (Request request)</a:t>
            </a:r>
            <a:endParaRPr lang="it-IT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64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15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319346" y="0"/>
            <a:ext cx="17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Component view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376690" y="398145"/>
            <a:ext cx="22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Back-end component </a:t>
            </a: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" y="398145"/>
            <a:ext cx="8223250" cy="632333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76690" y="796290"/>
            <a:ext cx="34592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divide this diagram in 5 part:</a:t>
            </a:r>
            <a:endParaRPr lang="it-IT" sz="1400" dirty="0"/>
          </a:p>
          <a:p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</a:t>
            </a:r>
            <a:r>
              <a:rPr lang="en-GB" sz="1400" dirty="0"/>
              <a:t>: for request manager, that aims to receive request from clients.</a:t>
            </a:r>
            <a:endParaRPr lang="it-IT" sz="1400" dirty="0"/>
          </a:p>
          <a:p>
            <a:r>
              <a:rPr lang="en-GB" sz="1400" dirty="0">
                <a:solidFill>
                  <a:srgbClr val="FFFF00"/>
                </a:solidFill>
              </a:rPr>
              <a:t>Yellow</a:t>
            </a:r>
            <a:r>
              <a:rPr lang="en-GB" sz="1400" dirty="0"/>
              <a:t>: for all component manager that aims to sort the various type of the requests.</a:t>
            </a:r>
          </a:p>
          <a:p>
            <a:r>
              <a:rPr lang="en-GB" sz="1400" dirty="0"/>
              <a:t> We treat this part all-in-one because all components have the same input requirements and have the same outputs.</a:t>
            </a:r>
            <a:endParaRPr lang="it-IT" sz="1400" dirty="0"/>
          </a:p>
          <a:p>
            <a:r>
              <a:rPr lang="en-GB" sz="1400" dirty="0">
                <a:solidFill>
                  <a:schemeClr val="accent4"/>
                </a:solidFill>
              </a:rPr>
              <a:t>Orange</a:t>
            </a:r>
            <a:r>
              <a:rPr lang="en-GB" sz="1400" dirty="0"/>
              <a:t>: for all component that provide a service and check the requirements for that service.</a:t>
            </a:r>
            <a:endParaRPr lang="it-IT" sz="1400" dirty="0"/>
          </a:p>
          <a:p>
            <a:r>
              <a:rPr lang="en-GB" sz="1400" dirty="0">
                <a:solidFill>
                  <a:schemeClr val="accent6"/>
                </a:solidFill>
              </a:rPr>
              <a:t>Green</a:t>
            </a:r>
            <a:r>
              <a:rPr lang="en-GB" sz="1400" dirty="0"/>
              <a:t>: </a:t>
            </a:r>
            <a:r>
              <a:rPr lang="en-GB" sz="1400" dirty="0" err="1"/>
              <a:t>dbms</a:t>
            </a:r>
            <a:r>
              <a:rPr lang="en-GB" sz="1400" dirty="0"/>
              <a:t> manager that aims to create the query for the database</a:t>
            </a:r>
            <a:endParaRPr lang="it-IT" sz="1400" dirty="0"/>
          </a:p>
          <a:p>
            <a:r>
              <a:rPr lang="en-GB" sz="1400" dirty="0">
                <a:solidFill>
                  <a:srgbClr val="7030A0"/>
                </a:solidFill>
              </a:rPr>
              <a:t>Purple</a:t>
            </a:r>
            <a:r>
              <a:rPr lang="en-GB" sz="1400" dirty="0"/>
              <a:t>: session manager that aims to manager the response to send to clients.</a:t>
            </a:r>
            <a:endParaRPr lang="it-IT" sz="1400" dirty="0"/>
          </a:p>
          <a:p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76690" y="442608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Bottom-up integration test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489252" y="48242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Reason of this choice</a:t>
            </a:r>
          </a:p>
        </p:txBody>
      </p:sp>
    </p:spTree>
    <p:extLst>
      <p:ext uri="{BB962C8B-B14F-4D97-AF65-F5344CB8AC3E}">
        <p14:creationId xmlns:p14="http://schemas.microsoft.com/office/powerpoint/2010/main" val="41450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16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88324" y="0"/>
            <a:ext cx="602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An example of  a goal in RASD is reflected in our architecture…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" y="398145"/>
            <a:ext cx="8223250" cy="632333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376690" y="465992"/>
            <a:ext cx="368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[G1]: Allow to register on the system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543744" y="931984"/>
            <a:ext cx="247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Registration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Request manager(Client)</a:t>
            </a:r>
            <a:endParaRPr lang="it-IT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543744" y="1400013"/>
            <a:ext cx="2329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Request manager(Server)</a:t>
            </a:r>
            <a:endParaRPr lang="it-IT" sz="1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543744" y="1630959"/>
            <a:ext cx="158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Guest manager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543744" y="1881217"/>
            <a:ext cx="1750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Register manager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48361" y="2175819"/>
            <a:ext cx="1577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Dbms</a:t>
            </a:r>
            <a:r>
              <a:rPr lang="en-GB" sz="1400" dirty="0"/>
              <a:t> manager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543744" y="2483596"/>
            <a:ext cx="1714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Session Manager</a:t>
            </a:r>
            <a:endParaRPr lang="it-IT" sz="1400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862929" y="852963"/>
            <a:ext cx="4246684" cy="45953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arrotondato 13"/>
          <p:cNvSpPr/>
          <p:nvPr/>
        </p:nvSpPr>
        <p:spPr>
          <a:xfrm>
            <a:off x="862929" y="1643810"/>
            <a:ext cx="886740" cy="47481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>
            <a:off x="165538" y="2449939"/>
            <a:ext cx="936563" cy="54823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arrotondato 15"/>
          <p:cNvSpPr/>
          <p:nvPr/>
        </p:nvSpPr>
        <p:spPr>
          <a:xfrm>
            <a:off x="4475285" y="5460024"/>
            <a:ext cx="2901462" cy="53291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arrotondato 16"/>
          <p:cNvSpPr/>
          <p:nvPr/>
        </p:nvSpPr>
        <p:spPr>
          <a:xfrm>
            <a:off x="281354" y="4988425"/>
            <a:ext cx="1468315" cy="80570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00638"/>
            <a:ext cx="10515600" cy="10416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42282"/>
            <a:ext cx="7789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[G1]: Allow to register on the system</a:t>
            </a:r>
            <a:endParaRPr lang="it-IT" sz="1600" dirty="0"/>
          </a:p>
          <a:p>
            <a:r>
              <a:rPr lang="en-GB" sz="1600" dirty="0"/>
              <a:t>	[R1]: The system check if the input data are correct and if these one are not 	already exist. </a:t>
            </a:r>
          </a:p>
          <a:p>
            <a:r>
              <a:rPr lang="en-GB" sz="1600" dirty="0"/>
              <a:t>	[Domain Assumptions]: An user drive only if he has got driving license.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560925"/>
            <a:ext cx="729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[G2]: Allow to log in on the system.</a:t>
            </a:r>
            <a:endParaRPr lang="it-IT" sz="1600" dirty="0"/>
          </a:p>
          <a:p>
            <a:r>
              <a:rPr lang="en-GB" sz="1600" dirty="0"/>
              <a:t>	[R2]: The system must be able to check if the password and username are 	correct.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200" y="3602569"/>
            <a:ext cx="8326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[G3]: Allow to find the locations of available cars within a certain distance from their current position or from a specified address.</a:t>
            </a:r>
            <a:endParaRPr lang="it-IT" sz="1600" dirty="0"/>
          </a:p>
          <a:p>
            <a:pPr lvl="1"/>
            <a:r>
              <a:rPr lang="en-GB" sz="1600" dirty="0"/>
              <a:t>[R3]: The system checks the syntactical correctness of the input address</a:t>
            </a:r>
            <a:endParaRPr lang="it-IT" sz="1600" dirty="0"/>
          </a:p>
          <a:p>
            <a:pPr lvl="1"/>
            <a:r>
              <a:rPr lang="en-GB" sz="1600" dirty="0"/>
              <a:t>[R4]: System must show only the available cars into 2km. </a:t>
            </a:r>
            <a:endParaRPr lang="it-IT" sz="1600" dirty="0"/>
          </a:p>
          <a:p>
            <a:pPr lvl="1"/>
            <a:r>
              <a:rPr lang="en-GB" sz="1600" dirty="0"/>
              <a:t>[R5]: System must capture the current position user if he chooses this option.</a:t>
            </a:r>
            <a:endParaRPr lang="it-IT" sz="1600" dirty="0"/>
          </a:p>
          <a:p>
            <a:pPr lvl="1"/>
            <a:r>
              <a:rPr lang="en-GB" sz="1600" dirty="0"/>
              <a:t>[R6]: For each available car, the system must show how much battery has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1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1"/>
            <a:r>
              <a:rPr lang="en-GB" sz="1600" dirty="0"/>
              <a:t>	System battery car always show the right battery.</a:t>
            </a:r>
            <a:endParaRPr lang="it-IT" sz="1600" dirty="0"/>
          </a:p>
          <a:p>
            <a:pPr lvl="1"/>
            <a:r>
              <a:rPr lang="en-GB" sz="1600" dirty="0"/>
              <a:t>	Each car is registered on system.</a:t>
            </a:r>
            <a:endParaRPr lang="it-IT" sz="1600" dirty="0"/>
          </a:p>
          <a:p>
            <a:pPr lvl="1"/>
            <a:r>
              <a:rPr lang="en-GB" sz="1600" dirty="0"/>
              <a:t>	Car state could be only available or not-available.</a:t>
            </a:r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997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08087"/>
            <a:ext cx="817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 </a:t>
            </a:r>
            <a:r>
              <a:rPr lang="en-GB" sz="1600" b="1" dirty="0"/>
              <a:t>[G4]: Allow to reserve a single car for up to 1 hour.</a:t>
            </a:r>
            <a:endParaRPr lang="it-IT" sz="1600" dirty="0"/>
          </a:p>
          <a:p>
            <a:r>
              <a:rPr lang="en-GB" sz="1600" b="1" dirty="0"/>
              <a:t>	</a:t>
            </a:r>
            <a:r>
              <a:rPr lang="en-GB" sz="1600" dirty="0"/>
              <a:t>[R7]: The system must show the reservation timer.</a:t>
            </a:r>
            <a:endParaRPr lang="it-IT" sz="1600" dirty="0"/>
          </a:p>
          <a:p>
            <a:r>
              <a:rPr lang="en-GB" sz="1600" dirty="0"/>
              <a:t>	[R8]: The system must change the car state whenever a car is reserved.</a:t>
            </a:r>
            <a:endParaRPr lang="it-IT" sz="1600" dirty="0"/>
          </a:p>
          <a:p>
            <a:r>
              <a:rPr lang="en-GB" sz="1600" dirty="0"/>
              <a:t>	[R9]: The system must forbids more reservation at the same time from the same user.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464692"/>
            <a:ext cx="10021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[G5]: Allow to pay a fee if he misses the reservation.</a:t>
            </a:r>
            <a:endParaRPr lang="en-GB" sz="1600" dirty="0"/>
          </a:p>
          <a:p>
            <a:pPr lvl="1"/>
            <a:r>
              <a:rPr lang="en-GB" sz="1600" dirty="0"/>
              <a:t>[R10]: The system must add a fee on the user bank account.</a:t>
            </a:r>
            <a:endParaRPr lang="it-IT" sz="1600" dirty="0"/>
          </a:p>
          <a:p>
            <a:pPr lvl="1"/>
            <a:r>
              <a:rPr lang="en-GB" sz="1600" dirty="0"/>
              <a:t>[R11]: The system must change the car state from not-available to available.</a:t>
            </a:r>
            <a:endParaRPr lang="it-IT" sz="1600" dirty="0"/>
          </a:p>
          <a:p>
            <a:pPr lvl="1"/>
            <a:r>
              <a:rPr lang="en-GB" sz="1600" dirty="0"/>
              <a:t>[R12]: The system must allow user to make a new reservation.</a:t>
            </a:r>
            <a:endParaRPr lang="it-IT" sz="1600" dirty="0"/>
          </a:p>
          <a:p>
            <a:pPr lvl="1"/>
            <a:r>
              <a:rPr lang="en-GB" sz="1600" dirty="0"/>
              <a:t> [Domain Assumptions]:</a:t>
            </a:r>
            <a:endParaRPr lang="it-IT" sz="1600" dirty="0"/>
          </a:p>
          <a:p>
            <a:r>
              <a:rPr lang="en-GB" sz="1600" dirty="0"/>
              <a:t>	A user doesn’t make a reservation until he pays last ride of fee. </a:t>
            </a:r>
            <a:endParaRPr lang="it-IT" sz="1600" dirty="0"/>
          </a:p>
          <a:p>
            <a:r>
              <a:rPr lang="it-IT" sz="1600" dirty="0"/>
              <a:t>	</a:t>
            </a:r>
            <a:r>
              <a:rPr lang="en-GB" sz="1600" dirty="0"/>
              <a:t>Car state could be only available or not-available.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4423904"/>
            <a:ext cx="1087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[G6]: Allow to tell the system she’s nearby. 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600" dirty="0"/>
              <a:t>[R13]: The system must capture the user position when he wants unlock the car.</a:t>
            </a:r>
            <a:endParaRPr lang="it-IT" sz="1600" dirty="0"/>
          </a:p>
          <a:p>
            <a:pPr lvl="2"/>
            <a:r>
              <a:rPr lang="en-GB" sz="1600" dirty="0"/>
              <a:t>[R14]: The system must forbid the car unlocking if the distance between user position and the car is not near or he doesn’t have a reservation for that car.</a:t>
            </a:r>
            <a:endParaRPr lang="it-IT" sz="1600" dirty="0"/>
          </a:p>
          <a:p>
            <a:pPr lvl="2"/>
            <a:r>
              <a:rPr lang="en-GB" sz="1600" dirty="0"/>
              <a:t>[R15]: The system must stop the reservation timer</a:t>
            </a:r>
            <a:endParaRPr lang="it-IT" sz="1600" dirty="0"/>
          </a:p>
          <a:p>
            <a:pPr lvl="2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2"/>
            <a:r>
              <a:rPr lang="en-GB" sz="1600" dirty="0"/>
              <a:t>	A car is nearby if the distance between this one and the user is less than 3 meters.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2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6097" y="287178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703385" y="1191458"/>
            <a:ext cx="90619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[G7]: Allow to see the current charges</a:t>
            </a:r>
            <a:endParaRPr lang="it-IT" sz="1600" dirty="0"/>
          </a:p>
          <a:p>
            <a:pPr lvl="1"/>
            <a:r>
              <a:rPr lang="en-GB" sz="1600" dirty="0"/>
              <a:t>[R16]: The system must charge money when the motor ignites.</a:t>
            </a:r>
            <a:endParaRPr lang="it-IT" sz="1600" dirty="0"/>
          </a:p>
          <a:p>
            <a:pPr lvl="1"/>
            <a:r>
              <a:rPr lang="en-GB" sz="1600" dirty="0"/>
              <a:t>[R17]: The system must notify in real time how much the client is paying for the ride.</a:t>
            </a:r>
            <a:endParaRPr lang="it-IT" sz="1600" dirty="0"/>
          </a:p>
          <a:p>
            <a:pPr lvl="1"/>
            <a:r>
              <a:rPr lang="en-GB" sz="1600" dirty="0"/>
              <a:t>[R18]: The system stops charging when the engine is shut down.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There are no pauses during the ride.</a:t>
            </a:r>
            <a:endParaRPr lang="it-IT" sz="1600" dirty="0"/>
          </a:p>
          <a:p>
            <a:pPr lvl="1"/>
            <a:r>
              <a:rPr lang="en-GB" sz="1600" dirty="0"/>
              <a:t>	The potential discounts will be counted only after plugging time.</a:t>
            </a:r>
          </a:p>
          <a:p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3233692"/>
            <a:ext cx="107705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[G8]: Allow to reach grid stations location.</a:t>
            </a:r>
            <a:endParaRPr lang="it-IT" sz="1600" dirty="0"/>
          </a:p>
          <a:p>
            <a:pPr lvl="1"/>
            <a:r>
              <a:rPr lang="en-GB" sz="1600" dirty="0"/>
              <a:t>[R19]: During the ride, the system visualizes the position of grid station to the map (through the car screen).</a:t>
            </a:r>
            <a:endParaRPr lang="it-IT" sz="1600" dirty="0"/>
          </a:p>
          <a:p>
            <a:pPr lvl="1"/>
            <a:r>
              <a:rPr lang="en-GB" sz="1600" dirty="0"/>
              <a:t>[R20]: The system must calculate the path to the nearest grid station or grid station chosen by the user.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Power grid area location is registered on the system.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3385" y="4587909"/>
            <a:ext cx="106504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[G9]: Allow to receive a discount if the user has at least two passengers.</a:t>
            </a:r>
            <a:endParaRPr lang="it-IT" sz="1600" dirty="0"/>
          </a:p>
          <a:p>
            <a:pPr lvl="1"/>
            <a:r>
              <a:rPr lang="en-GB" sz="1600" dirty="0"/>
              <a:t>[R21]: The system must apply a discount of 10% for the last ride if there isn’t any other discount.</a:t>
            </a:r>
            <a:endParaRPr lang="it-IT" sz="1600" dirty="0"/>
          </a:p>
          <a:p>
            <a:pPr lvl="1"/>
            <a:r>
              <a:rPr lang="en-GB" sz="1600" dirty="0"/>
              <a:t>[R22]: The system must be able to recognize if there are passengers.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There is a software that allow to recognize the right number of passengers.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2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9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346269"/>
            <a:ext cx="133203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[G10]: Allow to receive a discount if the user  left the car with no more than 50% battery empty.</a:t>
            </a:r>
            <a:endParaRPr lang="it-IT" sz="1600" dirty="0"/>
          </a:p>
          <a:p>
            <a:pPr lvl="1"/>
            <a:r>
              <a:rPr lang="en-GB" sz="1600" dirty="0"/>
              <a:t>[R23]: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[R24]: The system apply a discount of 20% if battery left is more than 50%.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System battery car always show the right battery.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14925"/>
            <a:ext cx="9710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[G11]: Allow to receive a discount if the user left the car in a Power grid station and takes care of plugging the car.</a:t>
            </a:r>
            <a:endParaRPr lang="it-IT" sz="1600" dirty="0"/>
          </a:p>
          <a:p>
            <a:pPr lvl="1"/>
            <a:r>
              <a:rPr lang="en-GB" sz="1600" dirty="0"/>
              <a:t>[R25]: The system must recognize if a car is parked in a power grid station.</a:t>
            </a:r>
            <a:endParaRPr lang="it-IT" sz="1600" dirty="0"/>
          </a:p>
          <a:p>
            <a:pPr lvl="1"/>
            <a:r>
              <a:rPr lang="en-GB" sz="1600" dirty="0"/>
              <a:t>[R26]: The system applies a discount of 30% if a car is left in a power grid station and user takes care of plugging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Power grid area location is registered on the system.</a:t>
            </a:r>
            <a:endParaRPr lang="it-IT" sz="1600" dirty="0"/>
          </a:p>
          <a:p>
            <a:pPr lvl="2"/>
            <a:r>
              <a:rPr lang="en-GB" sz="1600" dirty="0"/>
              <a:t>If a car is recharging, its state is not-available until the battery left is almost 70%.</a:t>
            </a:r>
            <a:endParaRPr lang="it-IT" sz="1600" dirty="0"/>
          </a:p>
          <a:p>
            <a:pPr lvl="2"/>
            <a:r>
              <a:rPr lang="en-GB" sz="1600" dirty="0"/>
              <a:t>The plugging time is 3 minutes.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199" y="4581144"/>
            <a:ext cx="10844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[G13]: Allow to see an e-mail sent by the system with the bill ride and payment resume at the end of this one.</a:t>
            </a:r>
            <a:endParaRPr lang="it-IT" sz="1600" dirty="0"/>
          </a:p>
          <a:p>
            <a:r>
              <a:rPr lang="en-GB" sz="1600" dirty="0"/>
              <a:t>        [R30]: The system must send an e-mail containing the bill at the end of the plugging time and the resume of the bank 	transaction.</a:t>
            </a:r>
            <a:endParaRPr lang="it-IT" sz="1600" dirty="0"/>
          </a:p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1169305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[G12]: Allow to receive a fee if the user left the car more than 3km far from the nearest power station or left the car with more than 80% of the battery empty.</a:t>
            </a:r>
            <a:endParaRPr lang="it-IT" sz="1600" dirty="0"/>
          </a:p>
          <a:p>
            <a:pPr lvl="1"/>
            <a:r>
              <a:rPr lang="en-GB" sz="1600" dirty="0"/>
              <a:t>[R27]: The system must calculate the distance from the nearest power grid station.</a:t>
            </a:r>
            <a:endParaRPr lang="it-IT" sz="1600" dirty="0"/>
          </a:p>
          <a:p>
            <a:pPr lvl="1"/>
            <a:r>
              <a:rPr lang="en-GB" sz="1600" dirty="0"/>
              <a:t>[R28]: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[R29]: The system must apply a fee of 30% on last ride if user lefts the car more than 3km far from the nearest power station or left the car with more than 80% of the battery empty. 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car is left with more 80% of battery empty, the car state ’ll change into not-available and a maintenance guy will go to the place for plugging the car.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counts only the fee.</a:t>
            </a:r>
            <a:endParaRPr lang="it-IT" sz="1600" dirty="0"/>
          </a:p>
          <a:p>
            <a:pPr lvl="2"/>
            <a:r>
              <a:rPr lang="en-GB" sz="1600" dirty="0"/>
              <a:t>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The GPS of the cars can not be switched off.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3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Goals, Domain Assumptions and Requirements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967154"/>
            <a:ext cx="10515600" cy="5209809"/>
          </a:xfrm>
        </p:spPr>
        <p:txBody>
          <a:bodyPr/>
          <a:lstStyle/>
          <a:p>
            <a:r>
              <a:rPr lang="en-GB" sz="1600" b="1" dirty="0"/>
              <a:t>[G14]: Allow user to pay immediately after at the end of the ride.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b="1" dirty="0"/>
              <a:t>	</a:t>
            </a:r>
            <a:r>
              <a:rPr lang="en-GB" sz="1600" dirty="0"/>
              <a:t>[R31]: The system must send the amount of money that user pays to external agency.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dirty="0"/>
              <a:t>	[Domain Assumptions]: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The payment is provided by an external agency.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When the user finishes the ride and the plugging time is over, the external agency provides an immediate payment if the user has enough money for pay.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If the user doesn’t have enough money on the bank count, the external agency notifies the system and this one notifies user with an e-mail.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6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CRITICAL parts of the process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690688"/>
            <a:ext cx="1038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Unlock Car: </a:t>
            </a:r>
            <a:r>
              <a:rPr lang="en-GB" dirty="0"/>
              <a:t>we suppose the unlock car process to start with pushing the unlock car button via mobile application.</a:t>
            </a:r>
          </a:p>
          <a:p>
            <a:r>
              <a:rPr lang="en-GB" dirty="0"/>
              <a:t>Clicking on this button will start the checking process,  through which the system verifies if the user has done a reservation and if he is in time.</a:t>
            </a:r>
          </a:p>
          <a:p>
            <a:r>
              <a:rPr lang="en-GB" dirty="0"/>
              <a:t>In a more specific way if in “reservation” database tables there is a tuple with same username(e-mail) and same driving license.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86360"/>
            <a:ext cx="9721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Payment handling: </a:t>
            </a:r>
            <a:r>
              <a:rPr lang="en-GB" dirty="0"/>
              <a:t>there is the same process of payment for Reservation time fee and ride bill.</a:t>
            </a:r>
          </a:p>
          <a:p>
            <a:r>
              <a:rPr lang="en-GB" dirty="0"/>
              <a:t>When the user ends a ride, the part of system on the car sends ride data to central system</a:t>
            </a:r>
            <a:r>
              <a:rPr lang="en-GB"/>
              <a:t>. </a:t>
            </a:r>
            <a:endParaRPr lang="en-GB" dirty="0"/>
          </a:p>
          <a:p>
            <a:r>
              <a:rPr lang="en-GB" dirty="0"/>
              <a:t>Central System verifies if there are some discounts or fees, then creates the ride bill() and sends the amount of money that the user must pay to an external agency.</a:t>
            </a:r>
          </a:p>
          <a:p>
            <a:r>
              <a:rPr lang="en-GB" dirty="0"/>
              <a:t>This agency provides payment service, when ride charge arriving agency makes the transaction and notifies the system about transaction result.</a:t>
            </a:r>
          </a:p>
          <a:p>
            <a:r>
              <a:rPr lang="en-GB" dirty="0"/>
              <a:t>If the transaction goes well, the system notifies the user with the bill ride, else the system notifies user with a warning message.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36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Alloy world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5" y="1117600"/>
            <a:ext cx="10515600" cy="550562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253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1579</Words>
  <Application>Microsoft Office PowerPoint</Application>
  <PresentationFormat>Widescreen</PresentationFormat>
  <Paragraphs>201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di Office</vt:lpstr>
      <vt:lpstr>Firma convenzione  Politecnico di Milano e Veneranda Fabbrica del Duomo di Milano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Goals, Domain Assumptions and Requirements </vt:lpstr>
      <vt:lpstr>CRITICAL parts of the process</vt:lpstr>
      <vt:lpstr>Alloy world</vt:lpstr>
      <vt:lpstr>Service Table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Specification Document</dc:title>
  <dc:creator>Marco Wenzel</dc:creator>
  <cp:lastModifiedBy>Francesco Tinarelli</cp:lastModifiedBy>
  <cp:revision>55</cp:revision>
  <dcterms:created xsi:type="dcterms:W3CDTF">2016-11-15T12:29:25Z</dcterms:created>
  <dcterms:modified xsi:type="dcterms:W3CDTF">2017-02-14T09:39:35Z</dcterms:modified>
</cp:coreProperties>
</file>