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Wenzel" initials="MW" lastIdx="0" clrIdx="0">
    <p:extLst>
      <p:ext uri="{19B8F6BF-5375-455C-9EA6-DF929625EA0E}">
        <p15:presenceInfo xmlns:p15="http://schemas.microsoft.com/office/powerpoint/2012/main" userId="Marco Wenz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6592B-A7A0-43DC-AECB-804058AECC04}" type="datetimeFigureOut">
              <a:rPr lang="it-IT" smtClean="0"/>
              <a:t>15/11/2016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27DA6-FEDC-499C-ACA8-8E8000F08A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812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91F0-A1ED-4CD6-B9EC-3DF3E17130D9}" type="datetime1">
              <a:rPr lang="it-IT" smtClean="0"/>
              <a:t>15/11/2016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997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9D66-7661-4855-9E09-50F1C498140F}" type="datetime1">
              <a:rPr lang="it-IT" smtClean="0"/>
              <a:t>15/11/2016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149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FBBD-5DB3-4531-9557-AB7E2B50A4E1}" type="datetime1">
              <a:rPr lang="it-IT" smtClean="0"/>
              <a:t>15/11/2016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141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79B7-5B73-40C5-93A9-7E6F90BFB270}" type="datetime1">
              <a:rPr lang="it-IT" smtClean="0"/>
              <a:t>15/11/2016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366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02F8-1172-45B6-8625-C3F8F20F6D0B}" type="datetime1">
              <a:rPr lang="it-IT" smtClean="0"/>
              <a:t>15/11/2016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21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A6A0-D6E2-45D2-8B80-BCFA53B977C5}" type="datetime1">
              <a:rPr lang="it-IT" smtClean="0"/>
              <a:t>15/11/2016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962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91BD-C5BE-4F03-B132-6AEF21DECDB6}" type="datetime1">
              <a:rPr lang="it-IT" smtClean="0"/>
              <a:t>15/11/2016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301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6C16-C166-4110-A8AC-47620EB60B0D}" type="datetime1">
              <a:rPr lang="it-IT" smtClean="0"/>
              <a:t>15/11/2016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089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DB2FA-4B81-4734-82A4-CC0E03CB87E4}" type="datetime1">
              <a:rPr lang="it-IT" smtClean="0"/>
              <a:t>15/11/2016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730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C292-2DD8-4CB4-8A1E-63E7B8584783}" type="datetime1">
              <a:rPr lang="it-IT" smtClean="0"/>
              <a:t>15/11/2016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494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B2DF-E266-4480-BADE-F1DA93A7DA02}" type="datetime1">
              <a:rPr lang="it-IT" smtClean="0"/>
              <a:t>15/11/2016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116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62331-038E-4B5F-9058-3DD6DECCC74A}" type="datetime1">
              <a:rPr lang="it-IT" smtClean="0"/>
              <a:t>15/11/2016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33D6-CA9D-4A56-B56F-59725E032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052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357433"/>
            <a:ext cx="9144000" cy="1146052"/>
          </a:xfrm>
        </p:spPr>
        <p:txBody>
          <a:bodyPr>
            <a:noAutofit/>
          </a:bodyPr>
          <a:lstStyle/>
          <a:p>
            <a:r>
              <a:rPr lang="it-IT" sz="4000" noProof="1"/>
              <a:t>Requirements Analysis and Specification Document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1626577"/>
            <a:ext cx="9144000" cy="4739054"/>
          </a:xfrm>
        </p:spPr>
        <p:txBody>
          <a:bodyPr>
            <a:normAutofit/>
          </a:bodyPr>
          <a:lstStyle/>
          <a:p>
            <a:r>
              <a:rPr lang="it-IT" sz="3600" u="sng" dirty="0"/>
              <a:t>Presentazione Contenuti</a:t>
            </a:r>
          </a:p>
          <a:p>
            <a:endParaRPr lang="it-IT" sz="3600" u="sng" dirty="0"/>
          </a:p>
          <a:p>
            <a:endParaRPr lang="it-IT" sz="3600" u="sng" dirty="0"/>
          </a:p>
          <a:p>
            <a:r>
              <a:rPr lang="it-IT" dirty="0"/>
              <a:t>Marco Wenzel</a:t>
            </a:r>
          </a:p>
          <a:p>
            <a:r>
              <a:rPr lang="it-IT" dirty="0"/>
              <a:t>Francesco Tinarelli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1</a:t>
            </a:fld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7" y="357433"/>
            <a:ext cx="1623408" cy="162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02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Alloy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use alloy to demonstrate the consistency of our goals and assumptions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85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200638"/>
            <a:ext cx="10515600" cy="104164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Goals , Domain Assumptions and Requirements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2</a:t>
            </a:fld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838200" y="1242282"/>
            <a:ext cx="77899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[G1]: Allow to register on the system</a:t>
            </a:r>
            <a:endParaRPr lang="it-IT" sz="1600" dirty="0"/>
          </a:p>
          <a:p>
            <a:r>
              <a:rPr lang="en-GB" sz="1600" dirty="0"/>
              <a:t>	[R1]: The system check if the input data are correct and of those one are not 	already exist.</a:t>
            </a:r>
            <a:endParaRPr lang="it-IT" sz="1600" dirty="0"/>
          </a:p>
          <a:p>
            <a:r>
              <a:rPr lang="en-GB" sz="1600" dirty="0"/>
              <a:t>	[Domain Assumptions]: An user drive only if has got driving license.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838200" y="2560925"/>
            <a:ext cx="7297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[G2]: Allow to log in on the system.</a:t>
            </a:r>
            <a:endParaRPr lang="it-IT" sz="1600" dirty="0"/>
          </a:p>
          <a:p>
            <a:r>
              <a:rPr lang="en-GB" sz="1600" dirty="0"/>
              <a:t>	[R2]: The system must be able to check if the password and username are 	correct.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838200" y="3602569"/>
            <a:ext cx="83263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[G3]: Allow to find the locations of available cars within a certain distance from their current position or from a specified address.</a:t>
            </a:r>
            <a:endParaRPr lang="it-IT" sz="1600" dirty="0"/>
          </a:p>
          <a:p>
            <a:pPr lvl="1"/>
            <a:r>
              <a:rPr lang="en-GB" sz="1600" dirty="0"/>
              <a:t>[R3]: The system checks the syntactical correctness of the input address</a:t>
            </a:r>
            <a:endParaRPr lang="it-IT" sz="1600" dirty="0"/>
          </a:p>
          <a:p>
            <a:pPr lvl="1"/>
            <a:r>
              <a:rPr lang="en-GB" sz="1600" dirty="0"/>
              <a:t>[R4]: System must show only the available car into 2km. </a:t>
            </a:r>
            <a:endParaRPr lang="it-IT" sz="1600" dirty="0"/>
          </a:p>
          <a:p>
            <a:pPr lvl="1"/>
            <a:r>
              <a:rPr lang="en-GB" sz="1600" dirty="0"/>
              <a:t>[R5]: System must capture the current position user if he chooses this option.</a:t>
            </a:r>
            <a:endParaRPr lang="it-IT" sz="1600" dirty="0"/>
          </a:p>
          <a:p>
            <a:pPr lvl="1"/>
            <a:r>
              <a:rPr lang="en-GB" sz="1600" dirty="0"/>
              <a:t>[R6]: For each available car, the system must show how much battery has the car.</a:t>
            </a:r>
            <a:endParaRPr lang="it-IT" sz="1600" dirty="0"/>
          </a:p>
          <a:p>
            <a:pPr lvl="1"/>
            <a:r>
              <a:rPr lang="en-GB" sz="1600" dirty="0"/>
              <a:t>[Domain Assumptions]:</a:t>
            </a:r>
            <a:endParaRPr lang="it-IT" sz="1600" dirty="0"/>
          </a:p>
          <a:p>
            <a:pPr lvl="1"/>
            <a:r>
              <a:rPr lang="en-GB" sz="1600" dirty="0"/>
              <a:t>	All the GPS always give the right position.</a:t>
            </a:r>
            <a:endParaRPr lang="it-IT" sz="1600" dirty="0"/>
          </a:p>
          <a:p>
            <a:pPr lvl="1"/>
            <a:r>
              <a:rPr lang="en-GB" sz="1600" dirty="0"/>
              <a:t>	The GPS of the cars cannot be switched off.</a:t>
            </a:r>
            <a:endParaRPr lang="it-IT" sz="1600" dirty="0"/>
          </a:p>
          <a:p>
            <a:pPr lvl="1"/>
            <a:r>
              <a:rPr lang="en-GB" sz="1600" dirty="0"/>
              <a:t>	System battery car always show the right battery.</a:t>
            </a:r>
            <a:endParaRPr lang="it-IT" sz="1600" dirty="0"/>
          </a:p>
          <a:p>
            <a:pPr lvl="1"/>
            <a:r>
              <a:rPr lang="en-GB" sz="1600" dirty="0"/>
              <a:t>	Each car is registered on system.</a:t>
            </a:r>
            <a:endParaRPr lang="it-IT" sz="1600" dirty="0"/>
          </a:p>
          <a:p>
            <a:pPr lvl="1"/>
            <a:r>
              <a:rPr lang="en-GB" sz="1600" dirty="0"/>
              <a:t>	Car state could be only available or not-available.</a:t>
            </a:r>
            <a:endParaRPr lang="it-IT" sz="1600" dirty="0"/>
          </a:p>
          <a:p>
            <a:endParaRPr lang="it-IT" sz="1600" dirty="0"/>
          </a:p>
          <a:p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09974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357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Goals , Domain Assumptions and Requirements 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838200" y="1208087"/>
            <a:ext cx="81797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 </a:t>
            </a:r>
            <a:r>
              <a:rPr lang="en-GB" sz="1600" b="1" dirty="0"/>
              <a:t>[G4]: Allow to reserve a single car for up to 1 hour.</a:t>
            </a:r>
            <a:endParaRPr lang="it-IT" sz="1600" dirty="0"/>
          </a:p>
          <a:p>
            <a:r>
              <a:rPr lang="en-GB" sz="1600" b="1" dirty="0"/>
              <a:t>	</a:t>
            </a:r>
            <a:r>
              <a:rPr lang="en-GB" sz="1600" dirty="0"/>
              <a:t>[R7]: The system must show the reservation timer.</a:t>
            </a:r>
            <a:endParaRPr lang="it-IT" sz="1600" dirty="0"/>
          </a:p>
          <a:p>
            <a:r>
              <a:rPr lang="en-GB" sz="1600" dirty="0"/>
              <a:t>	[R8]: The system must change the car state whenever a car is reserved.</a:t>
            </a:r>
            <a:endParaRPr lang="it-IT" sz="1600" dirty="0"/>
          </a:p>
          <a:p>
            <a:r>
              <a:rPr lang="en-GB" sz="1600" dirty="0"/>
              <a:t>	[R9]: The system must forbids more reservation at the same time from the same user.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838200" y="2464692"/>
            <a:ext cx="100217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[G5]: Allow to pay a fee if he misses the reservation.</a:t>
            </a:r>
            <a:endParaRPr lang="en-GB" sz="1600" dirty="0"/>
          </a:p>
          <a:p>
            <a:pPr lvl="1"/>
            <a:r>
              <a:rPr lang="en-GB" sz="1600" dirty="0"/>
              <a:t>[R10]: The system must add a fee on the user bank account.</a:t>
            </a:r>
            <a:endParaRPr lang="it-IT" sz="1600" dirty="0"/>
          </a:p>
          <a:p>
            <a:pPr lvl="1"/>
            <a:r>
              <a:rPr lang="en-GB" sz="1600" dirty="0"/>
              <a:t>[R11]: The system must change the car state from not-available to available.</a:t>
            </a:r>
            <a:endParaRPr lang="it-IT" sz="1600" dirty="0"/>
          </a:p>
          <a:p>
            <a:pPr lvl="1"/>
            <a:r>
              <a:rPr lang="en-GB" sz="1600" dirty="0"/>
              <a:t>[R12]: The system must allow user makes a new reservation.</a:t>
            </a:r>
            <a:endParaRPr lang="it-IT" sz="1600" dirty="0"/>
          </a:p>
          <a:p>
            <a:pPr lvl="1"/>
            <a:r>
              <a:rPr lang="en-GB" sz="1600" dirty="0"/>
              <a:t> [Domain Assumptions]:</a:t>
            </a:r>
            <a:endParaRPr lang="it-IT" sz="1600" dirty="0"/>
          </a:p>
          <a:p>
            <a:r>
              <a:rPr lang="en-GB" sz="1600" dirty="0"/>
              <a:t>	A user doesn’t make a reservation until he pays last ride of fee. </a:t>
            </a:r>
            <a:endParaRPr lang="it-IT" sz="1600" dirty="0"/>
          </a:p>
          <a:p>
            <a:r>
              <a:rPr lang="it-IT" sz="1600" dirty="0"/>
              <a:t>	</a:t>
            </a:r>
            <a:r>
              <a:rPr lang="en-GB" sz="1600" dirty="0"/>
              <a:t>Car state could be only available or not-available.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838200" y="4423904"/>
            <a:ext cx="108760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[G6]: Allow to tell the system she’s nearby.</a:t>
            </a:r>
            <a:endParaRPr lang="it-IT" sz="1600" dirty="0"/>
          </a:p>
          <a:p>
            <a:pPr lvl="2"/>
            <a:r>
              <a:rPr lang="en-GB" sz="1600" dirty="0"/>
              <a:t>[R13]: The system must capture the user position when he wants unlock the car.</a:t>
            </a:r>
            <a:endParaRPr lang="it-IT" sz="1600" dirty="0"/>
          </a:p>
          <a:p>
            <a:pPr lvl="2"/>
            <a:r>
              <a:rPr lang="en-GB" sz="1600" dirty="0"/>
              <a:t>[R14]: The system must forbid the car unlocking if the distance between user position and the car is not near or he doesn’t have a reservation for that car.</a:t>
            </a:r>
            <a:endParaRPr lang="it-IT" sz="1600" dirty="0"/>
          </a:p>
          <a:p>
            <a:pPr lvl="2"/>
            <a:r>
              <a:rPr lang="en-GB" sz="1600" dirty="0"/>
              <a:t>[R15]: The system must stop the reservation timer</a:t>
            </a:r>
            <a:endParaRPr lang="it-IT" sz="1600" dirty="0"/>
          </a:p>
          <a:p>
            <a:pPr lvl="2"/>
            <a:r>
              <a:rPr lang="en-GB" sz="1600" dirty="0"/>
              <a:t>[Domain Assumptions]:</a:t>
            </a:r>
            <a:endParaRPr lang="it-IT" sz="1600" dirty="0"/>
          </a:p>
          <a:p>
            <a:pPr lvl="2"/>
            <a:r>
              <a:rPr lang="en-GB" sz="1600" dirty="0"/>
              <a:t>	All the GPS always give the right position.</a:t>
            </a:r>
            <a:endParaRPr lang="it-IT" sz="1600" dirty="0"/>
          </a:p>
          <a:p>
            <a:pPr lvl="2"/>
            <a:r>
              <a:rPr lang="en-GB" sz="1600" dirty="0"/>
              <a:t>	The GPS of the cars cannot be switched off.</a:t>
            </a:r>
            <a:endParaRPr lang="it-IT" sz="1600" dirty="0"/>
          </a:p>
          <a:p>
            <a:pPr lvl="2"/>
            <a:r>
              <a:rPr lang="en-GB" sz="1600" dirty="0"/>
              <a:t>	A car is nearby if the distance between this one and the user is less than 3 meters.</a:t>
            </a:r>
            <a:endParaRPr lang="it-IT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728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8744"/>
          </a:xfrm>
        </p:spPr>
        <p:txBody>
          <a:bodyPr>
            <a:normAutofit fontScale="90000"/>
          </a:bodyPr>
          <a:lstStyle/>
          <a:p>
            <a:r>
              <a:rPr lang="en-GB" dirty="0"/>
              <a:t>Goals , Domain Assumptions and Requirements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4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838200" y="1248508"/>
            <a:ext cx="906193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[G7]: Allow to see the current charges</a:t>
            </a:r>
            <a:endParaRPr lang="it-IT" sz="1600" dirty="0"/>
          </a:p>
          <a:p>
            <a:pPr lvl="1"/>
            <a:r>
              <a:rPr lang="en-GB" sz="1600" dirty="0"/>
              <a:t>[R16]: The system must charge money when the motor ignites.</a:t>
            </a:r>
            <a:endParaRPr lang="it-IT" sz="1600" dirty="0"/>
          </a:p>
          <a:p>
            <a:pPr lvl="1"/>
            <a:r>
              <a:rPr lang="en-GB" sz="1600" dirty="0"/>
              <a:t>[R17]: The system must notify in real time how much the client is paying for the ride.</a:t>
            </a:r>
            <a:endParaRPr lang="it-IT" sz="1600" dirty="0"/>
          </a:p>
          <a:p>
            <a:pPr lvl="1"/>
            <a:r>
              <a:rPr lang="en-GB" sz="1600" dirty="0"/>
              <a:t>[R18]: The system stops charging when the engine is shut down.</a:t>
            </a:r>
            <a:endParaRPr lang="it-IT" sz="1600" dirty="0"/>
          </a:p>
          <a:p>
            <a:pPr lvl="1"/>
            <a:r>
              <a:rPr lang="en-GB" sz="1600" dirty="0"/>
              <a:t>[Domain Assumptions]:</a:t>
            </a:r>
            <a:endParaRPr lang="it-IT" sz="1600" dirty="0"/>
          </a:p>
          <a:p>
            <a:pPr lvl="1"/>
            <a:r>
              <a:rPr lang="en-GB" sz="1600" dirty="0"/>
              <a:t>	There are no pause during the ride.</a:t>
            </a:r>
            <a:endParaRPr lang="it-IT" sz="1600" dirty="0"/>
          </a:p>
          <a:p>
            <a:pPr lvl="1"/>
            <a:r>
              <a:rPr lang="en-GB" sz="1600" dirty="0"/>
              <a:t>	The potential discounts will be counted only after plugging time.</a:t>
            </a:r>
          </a:p>
          <a:p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03385" y="3233692"/>
            <a:ext cx="107705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[G8]: Allow to reach grid stations location.</a:t>
            </a:r>
            <a:endParaRPr lang="it-IT" sz="1600" dirty="0"/>
          </a:p>
          <a:p>
            <a:pPr lvl="1"/>
            <a:r>
              <a:rPr lang="en-GB" sz="1600" dirty="0"/>
              <a:t>[R19]: The system during the ride visualize the position of grid station to the map (through the car screen).</a:t>
            </a:r>
            <a:endParaRPr lang="it-IT" sz="1600" dirty="0"/>
          </a:p>
          <a:p>
            <a:pPr lvl="1"/>
            <a:r>
              <a:rPr lang="en-GB" sz="1600" dirty="0"/>
              <a:t>[R20]: The system must calculate the path to the nearest grid station or grid station chosen by the user.</a:t>
            </a:r>
            <a:endParaRPr lang="it-IT" sz="1600" dirty="0"/>
          </a:p>
          <a:p>
            <a:pPr lvl="1"/>
            <a:r>
              <a:rPr lang="en-GB" sz="1600" dirty="0"/>
              <a:t>[Domain Assumptions]:</a:t>
            </a:r>
            <a:endParaRPr lang="it-IT" sz="1600" dirty="0"/>
          </a:p>
          <a:p>
            <a:pPr lvl="1"/>
            <a:r>
              <a:rPr lang="en-GB" sz="1600" dirty="0"/>
              <a:t>	Power grid area location is registered on the system.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703385" y="4587909"/>
            <a:ext cx="1065041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[G9]: Allow to receive a discount if the user has at least two passengers.</a:t>
            </a:r>
            <a:endParaRPr lang="it-IT" sz="1600" dirty="0"/>
          </a:p>
          <a:p>
            <a:pPr lvl="1"/>
            <a:r>
              <a:rPr lang="en-GB" sz="1600" dirty="0"/>
              <a:t>[R21]: The system must apply a discount of 10% for the last ride if there aren’t any other discount.</a:t>
            </a:r>
            <a:endParaRPr lang="it-IT" sz="1600" dirty="0"/>
          </a:p>
          <a:p>
            <a:pPr lvl="1"/>
            <a:r>
              <a:rPr lang="en-GB" sz="1600" dirty="0"/>
              <a:t>[R22]: The system must be able to recognize if there are passengers.</a:t>
            </a:r>
            <a:endParaRPr lang="it-IT" sz="1600" dirty="0"/>
          </a:p>
          <a:p>
            <a:pPr lvl="1"/>
            <a:r>
              <a:rPr lang="en-GB" sz="1600" dirty="0"/>
              <a:t>[Domain Assumptions]:</a:t>
            </a:r>
            <a:endParaRPr lang="it-IT" sz="1600" dirty="0"/>
          </a:p>
          <a:p>
            <a:pPr lvl="2"/>
            <a:r>
              <a:rPr lang="en-GB" sz="1600" dirty="0"/>
              <a:t>There is a software that allow to recognize the right number of passengers.</a:t>
            </a:r>
            <a:endParaRPr lang="it-IT" sz="1600" dirty="0"/>
          </a:p>
          <a:p>
            <a:pPr lvl="2"/>
            <a:r>
              <a:rPr lang="en-GB" sz="1600" dirty="0"/>
              <a:t>If a user takes more than 1 discount he takes only the biggest one.</a:t>
            </a:r>
            <a:endParaRPr lang="it-IT" sz="1600" dirty="0"/>
          </a:p>
          <a:p>
            <a:pPr lvl="2"/>
            <a:r>
              <a:rPr lang="en-GB" sz="1600" dirty="0"/>
              <a:t>The potential discounts will be counted only after plugging time.</a:t>
            </a:r>
            <a:endParaRPr lang="it-IT" sz="1600" dirty="0"/>
          </a:p>
          <a:p>
            <a:pPr lvl="2"/>
            <a:r>
              <a:rPr lang="en-GB" sz="1600" dirty="0"/>
              <a:t>If a user takes a discount and a fee, at the end of the ride system counted only the fee.</a:t>
            </a:r>
            <a:endParaRPr lang="it-IT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626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4590"/>
          </a:xfrm>
        </p:spPr>
        <p:txBody>
          <a:bodyPr>
            <a:normAutofit fontScale="90000"/>
          </a:bodyPr>
          <a:lstStyle/>
          <a:p>
            <a:r>
              <a:rPr lang="en-GB" dirty="0"/>
              <a:t>Goals , Domain Assumptions and Requirements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5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838200" y="1346269"/>
            <a:ext cx="133203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[G10]: Allow to receive a discount if the user  left the car with no more than 50% battery empty.</a:t>
            </a:r>
            <a:endParaRPr lang="it-IT" sz="1600" dirty="0"/>
          </a:p>
          <a:p>
            <a:pPr lvl="1"/>
            <a:r>
              <a:rPr lang="en-GB" sz="1600" dirty="0"/>
              <a:t>[R23]: The system must read the state of the battery.</a:t>
            </a:r>
            <a:endParaRPr lang="it-IT" sz="1600" dirty="0"/>
          </a:p>
          <a:p>
            <a:pPr lvl="1"/>
            <a:r>
              <a:rPr lang="en-GB" sz="1600" dirty="0"/>
              <a:t>[R24]: The system apply a discount of 20% if battery left is more than 50%.</a:t>
            </a:r>
            <a:endParaRPr lang="it-IT" sz="1600" dirty="0"/>
          </a:p>
          <a:p>
            <a:pPr lvl="1"/>
            <a:r>
              <a:rPr lang="en-GB" sz="1600" dirty="0"/>
              <a:t>[Domain Assumptions]:</a:t>
            </a:r>
            <a:endParaRPr lang="it-IT" sz="1600" dirty="0"/>
          </a:p>
          <a:p>
            <a:pPr lvl="2"/>
            <a:r>
              <a:rPr lang="en-GB" sz="1600" dirty="0"/>
              <a:t>If a user takes more than 1 discount he takes only the biggest one.</a:t>
            </a:r>
            <a:endParaRPr lang="it-IT" sz="1600" dirty="0"/>
          </a:p>
          <a:p>
            <a:pPr lvl="2"/>
            <a:r>
              <a:rPr lang="en-GB" sz="1600" dirty="0"/>
              <a:t>The potential discounts will be counted only after plugging time.</a:t>
            </a:r>
            <a:endParaRPr lang="it-IT" sz="1600" dirty="0"/>
          </a:p>
          <a:p>
            <a:pPr lvl="2"/>
            <a:r>
              <a:rPr lang="en-GB" sz="1600" dirty="0"/>
              <a:t>If a user takes a discount and a fee, at the end of the ride system counted only the fee.</a:t>
            </a:r>
            <a:endParaRPr lang="it-IT" sz="1600" dirty="0"/>
          </a:p>
          <a:p>
            <a:pPr lvl="2"/>
            <a:r>
              <a:rPr lang="en-GB" sz="1600" dirty="0"/>
              <a:t>System battery car always show the right battery.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838200" y="3514925"/>
            <a:ext cx="97109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[G11]: Allow to receive a discount if the user left the car in a Power grid station and takes care of plugging the car.</a:t>
            </a:r>
            <a:endParaRPr lang="it-IT" sz="1600" dirty="0"/>
          </a:p>
          <a:p>
            <a:pPr lvl="1"/>
            <a:r>
              <a:rPr lang="en-GB" sz="1600" dirty="0"/>
              <a:t>[R25]: The system must recognize if a car is parked in a power grid station</a:t>
            </a:r>
            <a:endParaRPr lang="it-IT" sz="1600" dirty="0"/>
          </a:p>
          <a:p>
            <a:pPr lvl="1"/>
            <a:r>
              <a:rPr lang="en-GB" sz="1600" dirty="0"/>
              <a:t>[R26]: The system applies a discount of 30% if a car is left in a power grid station and user takes care of plugging the car.</a:t>
            </a:r>
            <a:endParaRPr lang="it-IT" sz="1600" dirty="0"/>
          </a:p>
          <a:p>
            <a:pPr lvl="1"/>
            <a:r>
              <a:rPr lang="en-GB" sz="1600" dirty="0"/>
              <a:t>[Domain Assumptions]:</a:t>
            </a:r>
            <a:endParaRPr lang="it-IT" sz="1600" dirty="0"/>
          </a:p>
          <a:p>
            <a:pPr lvl="2"/>
            <a:r>
              <a:rPr lang="en-GB" sz="1600" dirty="0"/>
              <a:t>If a user takes more than 1 discount he takes only the biggest one.</a:t>
            </a:r>
            <a:endParaRPr lang="it-IT" sz="1600" dirty="0"/>
          </a:p>
          <a:p>
            <a:pPr lvl="2"/>
            <a:r>
              <a:rPr lang="en-GB" sz="1600" dirty="0"/>
              <a:t>The potential discounts will be counted only after plugging time.</a:t>
            </a:r>
            <a:endParaRPr lang="it-IT" sz="1600" dirty="0"/>
          </a:p>
          <a:p>
            <a:pPr lvl="2"/>
            <a:r>
              <a:rPr lang="en-GB" sz="1600" dirty="0"/>
              <a:t>If a user takes a discount and a fee, at the end of the ride system counted only the fee.</a:t>
            </a:r>
            <a:endParaRPr lang="it-IT" sz="1600" dirty="0"/>
          </a:p>
          <a:p>
            <a:pPr lvl="2"/>
            <a:r>
              <a:rPr lang="en-GB" sz="1600" dirty="0"/>
              <a:t>Power grid area location is registered on the system.</a:t>
            </a:r>
            <a:endParaRPr lang="it-IT" sz="1600" dirty="0"/>
          </a:p>
          <a:p>
            <a:pPr lvl="2"/>
            <a:r>
              <a:rPr lang="en-GB" sz="1600" dirty="0"/>
              <a:t>If a car is recharging, its state is not-available until the battery left is almost 70%.</a:t>
            </a:r>
            <a:endParaRPr lang="it-IT" sz="1600" dirty="0"/>
          </a:p>
          <a:p>
            <a:pPr lvl="2"/>
            <a:r>
              <a:rPr lang="en-GB" sz="1600" dirty="0"/>
              <a:t>The plugging time is 3 minutes.</a:t>
            </a:r>
            <a:endParaRPr lang="it-IT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050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329"/>
          </a:xfrm>
        </p:spPr>
        <p:txBody>
          <a:bodyPr>
            <a:normAutofit fontScale="90000"/>
          </a:bodyPr>
          <a:lstStyle/>
          <a:p>
            <a:r>
              <a:rPr lang="en-GB" dirty="0"/>
              <a:t>Goals , Domain Assumptions and Requirements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6</a:t>
            </a:fld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838199" y="4581144"/>
            <a:ext cx="108447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[G13]: Allow to see an e-mail sent by the system with the bill ride and payment resume, at the end of this one.</a:t>
            </a:r>
            <a:endParaRPr lang="it-IT" sz="1600" dirty="0"/>
          </a:p>
          <a:p>
            <a:r>
              <a:rPr lang="en-GB" sz="1600" dirty="0"/>
              <a:t>        [R30]: The system must send an e-mail containing the bill at the end of the plugging time and the resume of the bank 	transaction.</a:t>
            </a:r>
            <a:endParaRPr lang="it-IT" sz="1600" dirty="0"/>
          </a:p>
          <a:p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38199" y="1169305"/>
            <a:ext cx="10058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[G12]: Allow to receive a fee if the user left the car more than 3km from the nearest power station or left the car with more than 80% of the battery empty.</a:t>
            </a:r>
            <a:endParaRPr lang="it-IT" sz="1600" dirty="0"/>
          </a:p>
          <a:p>
            <a:pPr lvl="1"/>
            <a:r>
              <a:rPr lang="en-GB" sz="1600" dirty="0"/>
              <a:t>[R27]: The system must calculate the distance from the nearest power grid station.</a:t>
            </a:r>
            <a:endParaRPr lang="it-IT" sz="1600" dirty="0"/>
          </a:p>
          <a:p>
            <a:pPr lvl="1"/>
            <a:r>
              <a:rPr lang="en-GB" sz="1600" dirty="0"/>
              <a:t>[R28]: The system must read the state of the battery.</a:t>
            </a:r>
            <a:endParaRPr lang="it-IT" sz="1600" dirty="0"/>
          </a:p>
          <a:p>
            <a:pPr lvl="1"/>
            <a:r>
              <a:rPr lang="en-GB" sz="1600" dirty="0"/>
              <a:t>[R29]: The system must apply a fee of 30% on last ride if user lefts the car more than 3km from the nearest power station or left the car with more than 80% of the battery empty. </a:t>
            </a:r>
            <a:endParaRPr lang="it-IT" sz="1600" dirty="0"/>
          </a:p>
          <a:p>
            <a:pPr lvl="1"/>
            <a:r>
              <a:rPr lang="en-GB" sz="1600" dirty="0"/>
              <a:t>[Domain Assumptions]:</a:t>
            </a:r>
            <a:endParaRPr lang="it-IT" sz="1600" dirty="0"/>
          </a:p>
          <a:p>
            <a:pPr lvl="2"/>
            <a:r>
              <a:rPr lang="en-GB" sz="1600" dirty="0"/>
              <a:t>If a car is left with more 80% of battery empty, the car state ’ll change into not-available state and a maintenance guy will go to the place for plugging the car.</a:t>
            </a:r>
            <a:endParaRPr lang="it-IT" sz="1600" dirty="0"/>
          </a:p>
          <a:p>
            <a:pPr lvl="2"/>
            <a:r>
              <a:rPr lang="en-GB" sz="1600" dirty="0"/>
              <a:t>If a user takes a discount and a fee, at the end of the ride system counted only the fee.</a:t>
            </a:r>
            <a:endParaRPr lang="it-IT" sz="1600" dirty="0"/>
          </a:p>
          <a:p>
            <a:pPr lvl="2"/>
            <a:r>
              <a:rPr lang="en-GB" sz="1600" dirty="0"/>
              <a:t>All the GPS always give the right position.</a:t>
            </a:r>
            <a:endParaRPr lang="it-IT" sz="1600" dirty="0"/>
          </a:p>
          <a:p>
            <a:pPr lvl="2"/>
            <a:r>
              <a:rPr lang="en-GB" sz="1600" dirty="0"/>
              <a:t>The GPS of the cars cannot be switched off.</a:t>
            </a:r>
            <a:endParaRPr lang="it-IT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34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029"/>
          </a:xfrm>
        </p:spPr>
        <p:txBody>
          <a:bodyPr>
            <a:normAutofit fontScale="90000"/>
          </a:bodyPr>
          <a:lstStyle/>
          <a:p>
            <a:r>
              <a:rPr lang="en-GB" dirty="0"/>
              <a:t>Goals , Domain Assumptions and Requirements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967154"/>
            <a:ext cx="10515600" cy="5209809"/>
          </a:xfrm>
        </p:spPr>
        <p:txBody>
          <a:bodyPr/>
          <a:lstStyle/>
          <a:p>
            <a:r>
              <a:rPr lang="en-GB" sz="1600" b="1" dirty="0"/>
              <a:t>[G14]: Allow to user to pay immediately after at the end of the ride.</a:t>
            </a:r>
            <a:endParaRPr lang="it-IT" sz="1600" dirty="0"/>
          </a:p>
          <a:p>
            <a:pPr marL="457200" lvl="1" indent="0">
              <a:buNone/>
            </a:pPr>
            <a:r>
              <a:rPr lang="en-GB" sz="1600" b="1" dirty="0"/>
              <a:t>	</a:t>
            </a:r>
            <a:r>
              <a:rPr lang="en-GB" sz="1600" dirty="0"/>
              <a:t>[R31]: The system must send the amount of money that user pays to external agency.</a:t>
            </a:r>
            <a:endParaRPr lang="it-IT" sz="1600" dirty="0"/>
          </a:p>
          <a:p>
            <a:pPr marL="457200" lvl="1" indent="0">
              <a:buNone/>
            </a:pPr>
            <a:r>
              <a:rPr lang="en-GB" sz="1600" dirty="0"/>
              <a:t>	[Domain Assumptions]:</a:t>
            </a:r>
            <a:endParaRPr lang="it-IT" sz="1600" dirty="0"/>
          </a:p>
          <a:p>
            <a:pPr marL="1371600" lvl="3" indent="0">
              <a:buNone/>
            </a:pPr>
            <a:r>
              <a:rPr lang="en-GB" sz="1600" dirty="0"/>
              <a:t>The payment is provided by an external agency.</a:t>
            </a:r>
            <a:endParaRPr lang="it-IT" sz="1600" dirty="0"/>
          </a:p>
          <a:p>
            <a:pPr marL="1371600" lvl="3" indent="0">
              <a:buNone/>
            </a:pPr>
            <a:r>
              <a:rPr lang="en-GB" sz="1600" dirty="0"/>
              <a:t>When the user finishes the ride and the plugging time is over, the external agency provides an immediate payment if the user has enough money for pay.</a:t>
            </a:r>
            <a:endParaRPr lang="it-IT" sz="1600" dirty="0"/>
          </a:p>
          <a:p>
            <a:pPr marL="1371600" lvl="3" indent="0">
              <a:buNone/>
            </a:pPr>
            <a:r>
              <a:rPr lang="en-GB" sz="1600" dirty="0"/>
              <a:t>If the user doesn’t have enough money on the bank count, the external agency notifies the system and this one notifies user with an e-mail.</a:t>
            </a:r>
            <a:endParaRPr lang="it-IT" sz="1600" dirty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065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Critical Parts Process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8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838200" y="1690688"/>
            <a:ext cx="10389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Unlock Car: </a:t>
            </a:r>
            <a:r>
              <a:rPr lang="en-GB" dirty="0"/>
              <a:t>we suppose unlock car process start with pushing the unlock car button via mobile application.</a:t>
            </a:r>
          </a:p>
          <a:p>
            <a:r>
              <a:rPr lang="en-GB" dirty="0"/>
              <a:t>Clicking on this button will start the checking process , in this one the system verifies if the user has done a reservation and if he is in time.</a:t>
            </a:r>
          </a:p>
          <a:p>
            <a:r>
              <a:rPr lang="en-GB" dirty="0"/>
              <a:t>In a more specific way(if in “ reservation ” database tables there is a tuple with same username(e-mail) and same driving license).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838200" y="3586360"/>
            <a:ext cx="97213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Payment handling: </a:t>
            </a:r>
            <a:r>
              <a:rPr lang="en-GB" dirty="0"/>
              <a:t>there is the same process of payment for Reservation time fee and ride bill.</a:t>
            </a:r>
          </a:p>
          <a:p>
            <a:r>
              <a:rPr lang="en-GB" dirty="0"/>
              <a:t>When the user ended a ride, the part of system on the car sends ride data to central system.</a:t>
            </a:r>
          </a:p>
          <a:p>
            <a:r>
              <a:rPr lang="en-GB" dirty="0"/>
              <a:t>Central System verifies if there  are some discount or fee then creates the ride bill() and send  the amount of money that the user must pay to an external agency.</a:t>
            </a:r>
          </a:p>
          <a:p>
            <a:r>
              <a:rPr lang="en-GB" dirty="0"/>
              <a:t>This agency provides payment service , when ride charge arriving agency makes the transaction and notifies the system about transaction result.</a:t>
            </a:r>
          </a:p>
          <a:p>
            <a:r>
              <a:rPr lang="en-GB" dirty="0"/>
              <a:t>If the transaction going well , the system notifies the user with the bill ride else the system notifies user with a warning message.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317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Service Table</a:t>
            </a:r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093072"/>
              </p:ext>
            </p:extLst>
          </p:nvPr>
        </p:nvGraphicFramePr>
        <p:xfrm>
          <a:off x="838200" y="1825622"/>
          <a:ext cx="10515600" cy="4487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72770845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497995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9808641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4380475"/>
                    </a:ext>
                  </a:extLst>
                </a:gridCol>
              </a:tblGrid>
              <a:tr h="44876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Mobile</a:t>
                      </a:r>
                      <a:r>
                        <a:rPr lang="en-GB" baseline="0" dirty="0"/>
                        <a:t> Application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Web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Car 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92463"/>
                  </a:ext>
                </a:extLst>
              </a:tr>
              <a:tr h="4487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549166"/>
                  </a:ext>
                </a:extLst>
              </a:tr>
              <a:tr h="4487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Password 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65922"/>
                  </a:ext>
                </a:extLst>
              </a:tr>
              <a:tr h="4487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Log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56550"/>
                  </a:ext>
                </a:extLst>
              </a:tr>
              <a:tr h="4487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Make</a:t>
                      </a:r>
                      <a:r>
                        <a:rPr lang="en-GB" baseline="0" dirty="0"/>
                        <a:t> a Reservation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511555"/>
                  </a:ext>
                </a:extLst>
              </a:tr>
              <a:tr h="4487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Unlock 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060225"/>
                  </a:ext>
                </a:extLst>
              </a:tr>
              <a:tr h="4487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Search Grid 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895689"/>
                  </a:ext>
                </a:extLst>
              </a:tr>
              <a:tr h="4487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Payment</a:t>
                      </a:r>
                      <a:r>
                        <a:rPr lang="en-GB" baseline="0" dirty="0"/>
                        <a:t> History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311701"/>
                  </a:ext>
                </a:extLst>
              </a:tr>
              <a:tr h="448761">
                <a:tc>
                  <a:txBody>
                    <a:bodyPr/>
                    <a:lstStyle/>
                    <a:p>
                      <a:r>
                        <a:rPr lang="en-GB" dirty="0"/>
                        <a:t>Calculate Shortest</a:t>
                      </a:r>
                      <a:r>
                        <a:rPr lang="en-GB" baseline="0" dirty="0"/>
                        <a:t> </a:t>
                      </a:r>
                      <a:r>
                        <a:rPr lang="en-GB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101530"/>
                  </a:ext>
                </a:extLst>
              </a:tr>
              <a:tr h="4487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256773"/>
                  </a:ext>
                </a:extLst>
              </a:tr>
            </a:tbl>
          </a:graphicData>
        </a:graphic>
      </p:graphicFrame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33D6-CA9D-4A56-B56F-59725E03295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61275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1243</Words>
  <Application>Microsoft Office PowerPoint</Application>
  <PresentationFormat>Widescreen</PresentationFormat>
  <Paragraphs>146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Requirements Analysis and Specification Document</vt:lpstr>
      <vt:lpstr>Goals , Domain Assumptions and Requirements </vt:lpstr>
      <vt:lpstr>Goals , Domain Assumptions and Requirements </vt:lpstr>
      <vt:lpstr>Goals , Domain Assumptions and Requirements </vt:lpstr>
      <vt:lpstr>Goals , Domain Assumptions and Requirements </vt:lpstr>
      <vt:lpstr>Goals , Domain Assumptions and Requirements </vt:lpstr>
      <vt:lpstr>Goals , Domain Assumptions and Requirements </vt:lpstr>
      <vt:lpstr>Critical Parts Process</vt:lpstr>
      <vt:lpstr>Service Table</vt:lpstr>
      <vt:lpstr>Alloy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Analysis and Specification Document</dc:title>
  <dc:creator>Marco Wenzel</dc:creator>
  <cp:lastModifiedBy>Marco Wenzel</cp:lastModifiedBy>
  <cp:revision>24</cp:revision>
  <dcterms:created xsi:type="dcterms:W3CDTF">2016-11-15T12:29:25Z</dcterms:created>
  <dcterms:modified xsi:type="dcterms:W3CDTF">2016-11-15T15:05:35Z</dcterms:modified>
</cp:coreProperties>
</file>