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andy" userId="5ee6d707f97812f8" providerId="LiveId" clId="{F60740DF-FC7D-4299-96F5-831E3D6B2DC5}"/>
    <pc:docChg chg="modSld">
      <pc:chgData name="marc landy" userId="5ee6d707f97812f8" providerId="LiveId" clId="{F60740DF-FC7D-4299-96F5-831E3D6B2DC5}" dt="2025-06-30T06:11:30.980" v="0" actId="13926"/>
      <pc:docMkLst>
        <pc:docMk/>
      </pc:docMkLst>
      <pc:sldChg chg="modSp mod">
        <pc:chgData name="marc landy" userId="5ee6d707f97812f8" providerId="LiveId" clId="{F60740DF-FC7D-4299-96F5-831E3D6B2DC5}" dt="2025-06-30T06:11:30.980" v="0" actId="13926"/>
        <pc:sldMkLst>
          <pc:docMk/>
          <pc:sldMk cId="3524788835" sldId="579"/>
        </pc:sldMkLst>
        <pc:spChg chg="mod">
          <ac:chgData name="marc landy" userId="5ee6d707f97812f8" providerId="LiveId" clId="{F60740DF-FC7D-4299-96F5-831E3D6B2DC5}" dt="2025-06-30T06:11:30.980" v="0" actId="13926"/>
          <ac:spMkLst>
            <pc:docMk/>
            <pc:sldMk cId="3524788835" sldId="579"/>
            <ac:spMk id="11" creationId="{FC9B6868-92D4-1701-6D43-CEAF38DA74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D88C-F531-6D4F-819B-36D02014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7F538-45C0-4F48-9C35-1508ABD5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BE59-EE73-2542-A575-0937E63A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9D21-F71F-DA44-9CDD-CFFC4B01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AD95-3FBE-0F47-A7F5-6D3B2D2C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602D-777E-8A4D-96E2-486A0DD0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D5E26-08A6-0E49-8373-8AC714B00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F02F-3DC0-1341-9EE3-206E4F7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1A6E-25EF-9044-91E5-2D0225A3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3CCA-785D-3942-AF5B-281DA1BC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CF91-F612-714A-ADAF-6639A74D6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29596-EECD-2E42-9391-E276F2552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9AE9-CF94-F548-AA19-446054CD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ACFD-750B-A049-AADA-6AC6540A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C71D-37D3-084A-94CC-126FD817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292-355A-E94A-B32B-D4017F84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A641-5111-D24B-9D20-CC71BF83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5160-988F-2C47-B9CF-6F22849D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F9D2-BA67-5C4E-ACE3-EDD655E2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418C-528F-BC4F-B29F-B815169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30A2-0062-7841-B3B4-7556070F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7DB2B-4A6E-1E41-9190-4DB0F3E9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B991-9AA4-7D49-A91D-2918D1B3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DC10-17C1-6B46-8907-B202BC0E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5FD6-6745-9F47-9BDC-EFEDF088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4C53-A409-F548-A6CA-ED7B1D4D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0BAB-C90F-4548-8419-A0E2A339D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F80B1-2835-0F41-BA18-0E07A1515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317E3-838D-A947-9F02-2C47C586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89D04-3C6A-CD4C-8298-876C2510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91A7-61E6-1546-ADB8-B82A430A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0010-C003-F948-8DBA-D4E6034F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04F5-DD93-5B4B-BA3F-EF317078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7511-88EC-ED40-B1B3-C82C9D07D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30AE5-CE61-3E49-A20F-69969A2FC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BFF02-AFA6-234C-9F50-D8FAB4DD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E5839-9A13-A940-97AA-2240F06E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E9026-F211-EF4B-9798-129B9360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82237-3419-484C-A182-926C7A15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3937-CAE2-EB4D-AADE-6ED928DB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53587-D68B-C74F-9426-F2FD785A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05C1A-40D5-BB48-8061-A4E052BB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17553-3EF3-864A-B1A0-2A691A5E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EAA-CBC9-1448-900C-4C33B09A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82BB8-7F1D-CC4B-BED1-254913D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B6037-05A2-1E42-A54F-7936B421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BB9A-0E88-7640-B10C-820FABD0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39B-BAAA-D842-B31E-9D46F56F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692E-158E-0B4E-975E-F4AFFE3E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3BBF8-562F-6F40-8398-E6CA72A0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68FD-D04F-4347-A5AA-A3A2E07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52D8-3928-B44E-AE8A-682A9B23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2A8E-2B2A-8948-813A-79445726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7BE27-8D97-0348-966D-E0822E62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05CE-BA81-1A46-BDDB-E2C9B952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D7B8F-F952-A04A-AF92-DB5D05BB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A21F-F057-F747-86AF-5AA35C7E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997DB-53EF-C345-83F5-EFA28E0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4B9F2-93EF-7B48-AEFF-0694E47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9680-F800-B04D-A94C-56235530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A7ED-9B99-4E4A-BA13-089BBCB89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6132-799B-F645-A2BA-F470F27BCB5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2777-249C-064B-8F74-50225A44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1ED2-A465-4D42-8D80-95576C022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arclandy.me/list/infrastructure-data-center-hosting-and-remote-site-services-063c154fb27c" TargetMode="External"/><Relationship Id="rId13" Type="http://schemas.openxmlformats.org/officeDocument/2006/relationships/hyperlink" Target="https://github.com/marclandy/enterprise-infra/blob/aa2cf4aeb29351dbd48b47e84d8867108eafd591/technical%20reviews/options%20analysis/azure/expressroute/ExpressRoute%20options.md" TargetMode="External"/><Relationship Id="rId18" Type="http://schemas.openxmlformats.org/officeDocument/2006/relationships/hyperlink" Target="https://github.com/marclandy/enterprise-infra/blob/aa2cf4aeb29351dbd48b47e84d8867108eafd591/solutions/wireless/nac/Aruba%20ClearPass%20NAC%20Configuration%20and%20Operational%20Guide.md" TargetMode="External"/><Relationship Id="rId26" Type="http://schemas.openxmlformats.org/officeDocument/2006/relationships/hyperlink" Target="https://github.com/marclandy/enterprise-infra/blob/aa2cf4aeb29351dbd48b47e84d8867108eafd591/technical%20reviews/collaborations%20and%20comms/Microsoft%20Intune.md" TargetMode="External"/><Relationship Id="rId3" Type="http://schemas.openxmlformats.org/officeDocument/2006/relationships/hyperlink" Target="https://medium.com/@marclandy.me/list/architecture-practice-35fbc170845d" TargetMode="External"/><Relationship Id="rId21" Type="http://schemas.openxmlformats.org/officeDocument/2006/relationships/hyperlink" Target="https://github.com/marclandy/enterprise-infra/blob/aa2cf4aeb29351dbd48b47e84d8867108eafd591/technical%20reviews/options%20analysis/cloud%20security%20capability/cloud%20security%20capability%20readme.md" TargetMode="External"/><Relationship Id="rId7" Type="http://schemas.openxmlformats.org/officeDocument/2006/relationships/hyperlink" Target="https://medium.com/@marclandy.me/list/cloud-integration-services-5a7feb18d491" TargetMode="External"/><Relationship Id="rId12" Type="http://schemas.openxmlformats.org/officeDocument/2006/relationships/hyperlink" Target="https://github.com/marclandy/enterprise-infra/blob/aa2cf4aeb29351dbd48b47e84d8867108eafd591/solutions/sd-wan%2Bsse/SSE%20Customer%20Requirements.md" TargetMode="External"/><Relationship Id="rId17" Type="http://schemas.openxmlformats.org/officeDocument/2006/relationships/hyperlink" Target="https://github.com/marclandy/enterprise-infra/blob/aa2cf4aeb29351dbd48b47e84d8867108eafd591/technical%20reviews/Cisco%20ISE/cisco%20ise%20technical%20review.md" TargetMode="External"/><Relationship Id="rId25" Type="http://schemas.openxmlformats.org/officeDocument/2006/relationships/hyperlink" Target="https://github.com/marclandy/enterprise-infra/blob/aa2cf4aeb29351dbd48b47e84d8867108eafd591/architecture%20practice/deliverables/infrastructure%20standards/PKI-Digital%20Certificate%20Management%20Standard%20v1.0.md" TargetMode="External"/><Relationship Id="rId2" Type="http://schemas.openxmlformats.org/officeDocument/2006/relationships/hyperlink" Target="https://github.com/marclandy/enterprise-infra/blob/marclandy-integration/architecture%20practice/consulting/network_edge_of_enablement.md" TargetMode="External"/><Relationship Id="rId16" Type="http://schemas.openxmlformats.org/officeDocument/2006/relationships/hyperlink" Target="https://github.com/marclandy/enterprise-infra/blob/aa2cf4aeb29351dbd48b47e84d8867108eafd591/solutions/wireless/nac/Cisco%20ISE%20NAC%20Configuration%20and%20Operations%20Guide.md" TargetMode="External"/><Relationship Id="rId20" Type="http://schemas.openxmlformats.org/officeDocument/2006/relationships/hyperlink" Target="https://github.com/marclandy/enterprise-infra/blob/aa2cf4aeb29351dbd48b47e84d8867108eafd591/technical%20reviews/security/threat%20prevention/azure%20threat%20prevention%20mechanisms.md" TargetMode="External"/><Relationship Id="rId29" Type="http://schemas.openxmlformats.org/officeDocument/2006/relationships/hyperlink" Target="https://github.com/marclandy/enterprise-infra/blob/aa2cf4aeb29351dbd48b47e84d8867108eafd591/architecture%20practice/deliverables/enterprise%20alz/Enterprise%20ALZ%20Network%20Service%20Patterns_Network%20Design%20Decision%20Workbook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rclandy.me/list/itot-convergence-or-segmentation-services-cf606697a960" TargetMode="External"/><Relationship Id="rId11" Type="http://schemas.openxmlformats.org/officeDocument/2006/relationships/hyperlink" Target="https://github.com/marclandy/enterprise-infra/blob/aa2cf4aeb29351dbd48b47e84d8867108eafd591/solutions/sd-wan%2Bsse/Federated%20Orchestration%20for%20Global%20Multi-Cloud%20Networking%20(MCN).md" TargetMode="External"/><Relationship Id="rId24" Type="http://schemas.openxmlformats.org/officeDocument/2006/relationships/hyperlink" Target="https://github.com/marclandy/enterprise-infra/blob/aa2cf4aeb29351dbd48b47e84d8867108eafd591/technical%20reviews/whitepapers/enterprise%20pki%20whitepaper.md" TargetMode="External"/><Relationship Id="rId32" Type="http://schemas.openxmlformats.org/officeDocument/2006/relationships/hyperlink" Target="https://github.com/marclandy/enterprise-infra/blob/aa2cf4aeb29351dbd48b47e84d8867108eafd591/technical%20reviews/virtualisation/Hyper-V%2C%20VMware%20ESX.md" TargetMode="External"/><Relationship Id="rId5" Type="http://schemas.openxmlformats.org/officeDocument/2006/relationships/hyperlink" Target="https://medium.com/@marclandy.me/list/communication-and-collaboration-services-acc3ab81a47a" TargetMode="External"/><Relationship Id="rId15" Type="http://schemas.openxmlformats.org/officeDocument/2006/relationships/hyperlink" Target="https://github.com/marclandy/enterprise-infra/blob/aa2cf4aeb29351dbd48b47e84d8867108eafd591/technical%20reviews/options%20analysis/azure/sdwan-integration-in-hub-and-spoke-network/int-sd-wan-h%26s.md" TargetMode="External"/><Relationship Id="rId23" Type="http://schemas.openxmlformats.org/officeDocument/2006/relationships/hyperlink" Target="https://github.com/marclandy/enterprise-infra/blob/aa2cf4aeb29351dbd48b47e84d8867108eafd591/architecture%20practice/consulting/net%20arch%20charter%2C%20cross-domain%20projects%20detailed%20guidance.md" TargetMode="External"/><Relationship Id="rId28" Type="http://schemas.openxmlformats.org/officeDocument/2006/relationships/hyperlink" Target="https://github.com/marclandy/enterprise-infra/blob/aa2cf4aeb29351dbd48b47e84d8867108eafd591/architecture%20practice/deliverables/enterprise%20alz/Strategic%20Areas%20of%20ALZ%20Consulting%20Value.md" TargetMode="External"/><Relationship Id="rId10" Type="http://schemas.openxmlformats.org/officeDocument/2006/relationships/hyperlink" Target="https://medium.com/@marclandy.me/list/cyber-security-and-identity-management-services-450925523195" TargetMode="External"/><Relationship Id="rId19" Type="http://schemas.openxmlformats.org/officeDocument/2006/relationships/hyperlink" Target="https://github.com/marclandy/enterprise-infra/blob/aa2cf4aeb29351dbd48b47e84d8867108eafd591/technical%20reviews/collaborations%20and%20comms/o365-day0%2C1%2C2-guide.md" TargetMode="External"/><Relationship Id="rId31" Type="http://schemas.openxmlformats.org/officeDocument/2006/relationships/hyperlink" Target="https://github.com/marclandy/enterprise-infra/blob/aa2cf4aeb29351dbd48b47e84d8867108eafd591/technical%20reviews/Enterprise%20Backup%20and%20DR/Hybrid%20Infrastructure-Technical%20Design%20Framework.md" TargetMode="External"/><Relationship Id="rId4" Type="http://schemas.openxmlformats.org/officeDocument/2006/relationships/hyperlink" Target="https://medium.com/@marclandy.me/list/network-and-connectivity-services-4927fa329ab5" TargetMode="External"/><Relationship Id="rId9" Type="http://schemas.openxmlformats.org/officeDocument/2006/relationships/hyperlink" Target="https://medium.com/@marclandy.me/list/automation-infrastructure-cloud-network-and-server-404527298944" TargetMode="External"/><Relationship Id="rId14" Type="http://schemas.openxmlformats.org/officeDocument/2006/relationships/hyperlink" Target="https://github.com/marclandy/enterprise-infra/blob/aa2cf4aeb29351dbd48b47e84d8867108eafd591/CSP%20Improvement%20Tracking/Azure/Multi-region%20DR%20scenarios%20introduce%20DNS%20resolution%20complexities.md" TargetMode="External"/><Relationship Id="rId22" Type="http://schemas.openxmlformats.org/officeDocument/2006/relationships/hyperlink" Target="https://github.com/marclandy/enterprise-infra/blob/aa2cf4aeb29351dbd48b47e84d8867108eafd591/technical%20reviews/options%20analysis/certificates/ndes-vs-cloud-options.md" TargetMode="External"/><Relationship Id="rId27" Type="http://schemas.openxmlformats.org/officeDocument/2006/relationships/hyperlink" Target="https://github.com/marclandy/enterprise-infra/blob/aa2cf4aeb29351dbd48b47e84d8867108eafd591/architecture%20practice/deliverables/enterprise%20alz/Enterprise%20Alz%20Network%20Design%20SAD.md" TargetMode="External"/><Relationship Id="rId30" Type="http://schemas.openxmlformats.org/officeDocument/2006/relationships/hyperlink" Target="https://github.com/marclandy/enterprise-infra/blob/aa2cf4aeb29351dbd48b47e84d8867108eafd591/architecture%20practice/deliverables/infrastructure%20standards/aws_ec2_decision%20framework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16E7-45FA-DCED-D559-6313B3D9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194801-A080-4DB1-593C-A2156A49E03C}"/>
              </a:ext>
            </a:extLst>
          </p:cNvPr>
          <p:cNvSpPr txBox="1"/>
          <p:nvPr/>
        </p:nvSpPr>
        <p:spPr>
          <a:xfrm>
            <a:off x="-7" y="23168"/>
            <a:ext cx="830017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Capabilities Delivered | HL View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Network </a:t>
            </a:r>
            <a:r>
              <a:rPr kumimoji="0" lang="en-AU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Capability Areas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</a:t>
            </a: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Multi-Cloud Network Architecture | Design and implement connectivity between DC, cloud, and edge.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Secure Access Architecture | ZTNA, SSE, VPN evolution, network access control.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DC and Edge Infrastructure Design | High availability, modern LAN/WAN, wireless and compute strategies.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Automation &amp; Lifecycle | Infra-as-code, observability, and asset lifecycle management. | 		Deliverable: Network Automation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IT/OT Convergence | Secure segmentation, visibility, and enablement of OT data paths. 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FD36D-76CF-4E51-CE1C-35E0D9DCA57B}"/>
              </a:ext>
            </a:extLst>
          </p:cNvPr>
          <p:cNvSpPr txBox="1"/>
          <p:nvPr/>
        </p:nvSpPr>
        <p:spPr>
          <a:xfrm>
            <a:off x="8378750" y="23167"/>
            <a:ext cx="3813250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-apple-system"/>
                <a:ea typeface="+mn-ea"/>
                <a:cs typeface="+mn-cs"/>
              </a:rPr>
              <a:t>𝙉𝙚𝙩𝙬𝙤𝙧𝙠 𝘼𝙧𝙘𝙝𝙞𝙩𝙚𝙘𝙩𝙪𝙧𝙚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 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aspiring to add further </a:t>
            </a:r>
            <a:r>
              <a:rPr kumimoji="0" lang="en-AU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Infrastructure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capabilities (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2"/>
              </a:rPr>
              <a:t>full-scope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) </a:t>
            </a:r>
            <a:r>
              <a:rPr lang="en-AU" sz="1000" i="1" dirty="0">
                <a:solidFill>
                  <a:prstClr val="black"/>
                </a:solidFill>
                <a:latin typeface="-apple-system"/>
              </a:rPr>
              <a:t>during my next full-time role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, along with elements from tertiary domains outlined below</a:t>
            </a: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medium.com articles, featuring stories oriented towards solution architecture &amp; design </a:t>
            </a:r>
            <a:endParaRPr kumimoji="0" lang="en-AU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Architecture Practice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Network and Connectivity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Communication and Collaboration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IT/OT Convergence or Segmentation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Cloud Integration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Infrastructure, Data Center Hosting, and Remote site services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Automation - Infrastructure, Cloud, Network, and Server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Cyber security and Identity management services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F9D52-3CB6-3C14-8072-612C5F706CFF}"/>
              </a:ext>
            </a:extLst>
          </p:cNvPr>
          <p:cNvSpPr txBox="1"/>
          <p:nvPr/>
        </p:nvSpPr>
        <p:spPr>
          <a:xfrm>
            <a:off x="7742" y="1373948"/>
            <a:ext cx="4781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Network Architecture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Projects Typically Led</a:t>
            </a:r>
            <a:endParaRPr kumimoji="0" lang="en-AU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B6868-92D4-1701-6D43-CEAF38DA747F}"/>
              </a:ext>
            </a:extLst>
          </p:cNvPr>
          <p:cNvSpPr txBox="1"/>
          <p:nvPr/>
        </p:nvSpPr>
        <p:spPr>
          <a:xfrm>
            <a:off x="8310455" y="2630059"/>
            <a:ext cx="3755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00FF00"/>
                </a:highlight>
                <a:uLnTx/>
                <a:uFillTx/>
                <a:latin typeface="-apple-system"/>
                <a:ea typeface="+mn-ea"/>
                <a:cs typeface="+mn-cs"/>
              </a:rPr>
              <a:t>Infrastructure Architecture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Projects Typically Led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61C40-B0D7-C3B0-1F3C-DC108C717BB2}"/>
              </a:ext>
            </a:extLst>
          </p:cNvPr>
          <p:cNvSpPr txBox="1"/>
          <p:nvPr/>
        </p:nvSpPr>
        <p:spPr>
          <a:xfrm>
            <a:off x="78576" y="5984823"/>
            <a:ext cx="397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Security Architecture (owned)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mini projects or governance 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E456C-09DF-9A2B-71B4-204625FEAB18}"/>
              </a:ext>
            </a:extLst>
          </p:cNvPr>
          <p:cNvSpPr txBox="1"/>
          <p:nvPr/>
        </p:nvSpPr>
        <p:spPr>
          <a:xfrm>
            <a:off x="4451758" y="1352819"/>
            <a:ext cx="35918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Projects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Typically Support, Consult to &amp; Elevate</a:t>
            </a:r>
            <a:endParaRPr kumimoji="0" lang="en-AU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1791D-B618-C012-EF1F-48C0A9C7535F}"/>
              </a:ext>
            </a:extLst>
          </p:cNvPr>
          <p:cNvSpPr txBox="1"/>
          <p:nvPr/>
        </p:nvSpPr>
        <p:spPr>
          <a:xfrm>
            <a:off x="70827" y="6374216"/>
            <a:ext cx="3474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Cloud Architecture (owned)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mini projects or governance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1BE681-862B-4F65-63DE-9142A7AA3E0C}"/>
              </a:ext>
            </a:extLst>
          </p:cNvPr>
          <p:cNvSpPr txBox="1"/>
          <p:nvPr/>
        </p:nvSpPr>
        <p:spPr>
          <a:xfrm>
            <a:off x="2985195" y="5969325"/>
            <a:ext cx="2555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 &amp; Integration Architecture (owned)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aspiring to add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more capability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BAE89A-7135-7775-DA1C-596BE74900A5}"/>
              </a:ext>
            </a:extLst>
          </p:cNvPr>
          <p:cNvGraphicFramePr>
            <a:graphicFrameLocks noGrp="1"/>
          </p:cNvGraphicFramePr>
          <p:nvPr/>
        </p:nvGraphicFramePr>
        <p:xfrm>
          <a:off x="129277" y="1580891"/>
          <a:ext cx="4233496" cy="4079465"/>
        </p:xfrm>
        <a:graphic>
          <a:graphicData uri="http://schemas.openxmlformats.org/drawingml/2006/table">
            <a:tbl>
              <a:tblPr/>
              <a:tblGrid>
                <a:gridCol w="1058374">
                  <a:extLst>
                    <a:ext uri="{9D8B030D-6E8A-4147-A177-3AD203B41FA5}">
                      <a16:colId xmlns:a16="http://schemas.microsoft.com/office/drawing/2014/main" val="523005840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1599530616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2174958900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696445674"/>
                    </a:ext>
                  </a:extLst>
                </a:gridCol>
              </a:tblGrid>
              <a:tr h="187043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92058"/>
                  </a:ext>
                </a:extLst>
              </a:tr>
              <a:tr h="55238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WAN/SD-WAN Modernisation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1"/>
                        </a:rPr>
                        <a:t>Federated Orchestration for Global Multi-Cloud Networking (MCN)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Multi-cloud connectivity strategy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complexity and operational overhead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20304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WAN/SD-WAN Modernisation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2"/>
                        </a:rPr>
                        <a:t>SSE Customer Requirements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Security service edge framework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Improves security posture and user experience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80473"/>
                  </a:ext>
                </a:extLst>
              </a:tr>
              <a:tr h="3159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3"/>
                        </a:rPr>
                        <a:t>ER Technical Options Analysis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Azure connectivity optimization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latency and improves reliability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37576"/>
                  </a:ext>
                </a:extLst>
              </a:tr>
              <a:tr h="55238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4"/>
                        </a:rPr>
                        <a:t>Azure Multi-region DR scenarios introduce DNS resolution complexities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DR design considerations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Ensures business continuity and RTO targets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69278"/>
                  </a:ext>
                </a:extLst>
              </a:tr>
              <a:tr h="577354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5"/>
                        </a:rPr>
                        <a:t>SD-WAN and Firewall Solutions Within an Azure Hub-and-Spoke Architecture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Hybrid architecture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Optimizes security and network performance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99161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6"/>
                        </a:rPr>
                        <a:t>Cisco ISE NAC Configuration and Operations Guide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Network access control expertise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Enhances security and compliance posture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20706"/>
                  </a:ext>
                </a:extLst>
              </a:tr>
              <a:tr h="3159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7"/>
                        </a:rPr>
                        <a:t>NAC Cisco ISE RW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ISE implementation assessment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Identifies optimization and security gaps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03195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8"/>
                        </a:rPr>
                        <a:t>Aruba ClearPass NAC Configuration and Operational Guide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Multi-vendor NAC capability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dirty="0">
                          <a:effectLst/>
                        </a:rPr>
                        <a:t>Provides vendor-agnostic security solutions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8778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E569BD-B67D-CBA3-B39F-975983EC2095}"/>
              </a:ext>
            </a:extLst>
          </p:cNvPr>
          <p:cNvGraphicFramePr>
            <a:graphicFrameLocks noGrp="1"/>
          </p:cNvGraphicFramePr>
          <p:nvPr/>
        </p:nvGraphicFramePr>
        <p:xfrm>
          <a:off x="4544238" y="1580887"/>
          <a:ext cx="3755928" cy="4123998"/>
        </p:xfrm>
        <a:graphic>
          <a:graphicData uri="http://schemas.openxmlformats.org/drawingml/2006/table">
            <a:tbl>
              <a:tblPr/>
              <a:tblGrid>
                <a:gridCol w="938982">
                  <a:extLst>
                    <a:ext uri="{9D8B030D-6E8A-4147-A177-3AD203B41FA5}">
                      <a16:colId xmlns:a16="http://schemas.microsoft.com/office/drawing/2014/main" val="234072874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2132209702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1692896724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1902115482"/>
                    </a:ext>
                  </a:extLst>
                </a:gridCol>
              </a:tblGrid>
              <a:tr h="227065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83930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Comms-Collab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9"/>
                        </a:rPr>
                        <a:t>O365 Technical Design &amp; Operations Framework</a:t>
                      </a:r>
                      <a:endParaRPr lang="en-US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Collaboration platform optimization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Improves productivity and user adoption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29425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Security Program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0"/>
                        </a:rPr>
                        <a:t>Threat preventation mechanisms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security architecture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threat exposure and incidents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26736"/>
                  </a:ext>
                </a:extLst>
              </a:tr>
              <a:tr h="387347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Security Program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1"/>
                        </a:rPr>
                        <a:t>Cloud Sec CSPN SSPM DSPM OA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Security posture management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Enhances visibility and compliance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15869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 &amp; Certificate Platforms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2"/>
                        </a:rPr>
                        <a:t>ndes-vs-cloud-options OA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Certificate management strategy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operational complexity and cost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91747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ALL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3"/>
                        </a:rPr>
                        <a:t>projects detailed guidance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Cross-functional methodology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Ensures consistent project delivery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98045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4"/>
                        </a:rPr>
                        <a:t>PKI Certificate WP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PKI strategic guidance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Establishes trust infrastructure foundation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3702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5"/>
                        </a:rPr>
                        <a:t>PKI Digital Certificate Management Standard v1.0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Certificate lifecycle governance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Ensures security and operational efficiency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373626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EUC/VDI Modernisation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6"/>
                        </a:rPr>
                        <a:t>Microsoft Intune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Device management strategy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Improves security and user experience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2625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AAC338-F54E-C197-E7DD-28EDA1F7E6F4}"/>
              </a:ext>
            </a:extLst>
          </p:cNvPr>
          <p:cNvSpPr txBox="1"/>
          <p:nvPr/>
        </p:nvSpPr>
        <p:spPr>
          <a:xfrm>
            <a:off x="30989" y="5744988"/>
            <a:ext cx="4331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[Tertiary]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115EA-3BAE-775E-3DEF-A66CB672C449}"/>
              </a:ext>
            </a:extLst>
          </p:cNvPr>
          <p:cNvSpPr txBox="1"/>
          <p:nvPr/>
        </p:nvSpPr>
        <p:spPr>
          <a:xfrm>
            <a:off x="8334822" y="2438299"/>
            <a:ext cx="3727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[Secondary]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FAF6-2A2F-9AD6-AD98-7994CBEA1AC2}"/>
              </a:ext>
            </a:extLst>
          </p:cNvPr>
          <p:cNvSpPr txBox="1"/>
          <p:nvPr/>
        </p:nvSpPr>
        <p:spPr>
          <a:xfrm>
            <a:off x="30989" y="1194093"/>
            <a:ext cx="6098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[Primary]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F8E6A1-D167-3171-2A15-271CF4365FA6}"/>
              </a:ext>
            </a:extLst>
          </p:cNvPr>
          <p:cNvGraphicFramePr>
            <a:graphicFrameLocks noGrp="1"/>
          </p:cNvGraphicFramePr>
          <p:nvPr/>
        </p:nvGraphicFramePr>
        <p:xfrm>
          <a:off x="8447263" y="2876280"/>
          <a:ext cx="3615460" cy="3861308"/>
        </p:xfrm>
        <a:graphic>
          <a:graphicData uri="http://schemas.openxmlformats.org/drawingml/2006/table">
            <a:tbl>
              <a:tblPr/>
              <a:tblGrid>
                <a:gridCol w="903865">
                  <a:extLst>
                    <a:ext uri="{9D8B030D-6E8A-4147-A177-3AD203B41FA5}">
                      <a16:colId xmlns:a16="http://schemas.microsoft.com/office/drawing/2014/main" val="2279977605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1563130107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3351483602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1277201355"/>
                    </a:ext>
                  </a:extLst>
                </a:gridCol>
              </a:tblGrid>
              <a:tr h="227647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9249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Landing-Zone Builds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 dirty="0">
                          <a:solidFill>
                            <a:srgbClr val="0969DA"/>
                          </a:solidFill>
                          <a:effectLst/>
                          <a:hlinkClick r:id="rId27"/>
                        </a:rPr>
                        <a:t>ALZ Network Design SAD</a:t>
                      </a:r>
                      <a:endParaRPr lang="en-AU" sz="800" dirty="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foundation architecture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Accelerates secure cloud adoption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08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 dirty="0">
                          <a:solidFill>
                            <a:srgbClr val="0969DA"/>
                          </a:solidFill>
                          <a:effectLst/>
                          <a:hlinkClick r:id="rId28"/>
                        </a:rPr>
                        <a:t>Strategic Areas of ALZ Consulting Value</a:t>
                      </a:r>
                      <a:endParaRPr lang="en-US" sz="800" dirty="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Value-driven consulting approach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Maximizes ROI and business outcomes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07068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29"/>
                        </a:rPr>
                        <a:t>ALZ Network Service Patterns Decision Workbook</a:t>
                      </a:r>
                      <a:endParaRPr lang="en-US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Network design decision framework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Standardizes architecture decisions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08313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Ent-Landing-Zone:Compute and Storage Refresh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30"/>
                        </a:rPr>
                        <a:t>AWS EC2 Decision Framework</a:t>
                      </a:r>
                      <a:endParaRPr lang="en-AU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compute optimization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costs and improves performance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65345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Disaster Recovery Refresh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31"/>
                        </a:rPr>
                        <a:t>Backup &amp; DR Technical Design Framework</a:t>
                      </a:r>
                      <a:endParaRPr lang="en-US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Business continuity strategy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Ensures resilience and compliance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5551"/>
                  </a:ext>
                </a:extLst>
              </a:tr>
              <a:tr h="811211">
                <a:tc>
                  <a:txBody>
                    <a:bodyPr/>
                    <a:lstStyle/>
                    <a:p>
                      <a:pPr algn="r"/>
                      <a:r>
                        <a:rPr lang="en-AU" sz="800" dirty="0">
                          <a:effectLst/>
                        </a:rPr>
                        <a:t>Infra Modernisation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 dirty="0">
                          <a:solidFill>
                            <a:srgbClr val="0969DA"/>
                          </a:solidFill>
                          <a:effectLst/>
                          <a:hlinkClick r:id="rId32"/>
                        </a:rPr>
                        <a:t>Virtualization Knowledge Framework WP</a:t>
                      </a:r>
                      <a:endParaRPr lang="en-AU" sz="800" dirty="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Virtualization expertise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dirty="0">
                          <a:effectLst/>
                        </a:rPr>
                        <a:t>Optimizes infrastructure efficiency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4685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2A1D92F9-88EB-93C4-B9B5-8BA081EC1526}"/>
              </a:ext>
            </a:extLst>
          </p:cNvPr>
          <p:cNvSpPr/>
          <p:nvPr/>
        </p:nvSpPr>
        <p:spPr>
          <a:xfrm>
            <a:off x="4058194" y="1253319"/>
            <a:ext cx="280800" cy="274638"/>
          </a:xfrm>
          <a:prstGeom prst="ellipse">
            <a:avLst/>
          </a:prstGeom>
          <a:solidFill>
            <a:srgbClr val="007A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40AE5D-DB14-D849-415C-92E0C705A15D}"/>
              </a:ext>
            </a:extLst>
          </p:cNvPr>
          <p:cNvSpPr/>
          <p:nvPr/>
        </p:nvSpPr>
        <p:spPr>
          <a:xfrm>
            <a:off x="9239641" y="2432098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B2A031-F598-DD79-724C-C58145C2BBFF}"/>
              </a:ext>
            </a:extLst>
          </p:cNvPr>
          <p:cNvSpPr/>
          <p:nvPr/>
        </p:nvSpPr>
        <p:spPr>
          <a:xfrm>
            <a:off x="8019366" y="1253319"/>
            <a:ext cx="280800" cy="274638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B2E5E2-86F7-D6A7-02D1-CEACE7B48901}"/>
              </a:ext>
            </a:extLst>
          </p:cNvPr>
          <p:cNvSpPr/>
          <p:nvPr/>
        </p:nvSpPr>
        <p:spPr>
          <a:xfrm>
            <a:off x="2490447" y="5942045"/>
            <a:ext cx="280800" cy="274638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252E1A-8B0E-32A3-D96A-8E451492E939}"/>
              </a:ext>
            </a:extLst>
          </p:cNvPr>
          <p:cNvSpPr/>
          <p:nvPr/>
        </p:nvSpPr>
        <p:spPr>
          <a:xfrm>
            <a:off x="2490447" y="6442310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0E4CEA-2F28-656A-3644-4F42D9F6EC19}"/>
              </a:ext>
            </a:extLst>
          </p:cNvPr>
          <p:cNvSpPr/>
          <p:nvPr/>
        </p:nvSpPr>
        <p:spPr>
          <a:xfrm>
            <a:off x="5540644" y="5984823"/>
            <a:ext cx="280800" cy="274638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C61D35-BBB3-9248-853A-797A54E832D5}"/>
              </a:ext>
            </a:extLst>
          </p:cNvPr>
          <p:cNvSpPr/>
          <p:nvPr/>
        </p:nvSpPr>
        <p:spPr>
          <a:xfrm>
            <a:off x="5955600" y="5984823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524788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7365</TotalTime>
  <Words>636</Words>
  <Application>Microsoft Office PowerPoint</Application>
  <PresentationFormat>Widescreen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landy</dc:creator>
  <cp:lastModifiedBy>marc landy</cp:lastModifiedBy>
  <cp:revision>2</cp:revision>
  <dcterms:created xsi:type="dcterms:W3CDTF">2025-06-15T06:53:37Z</dcterms:created>
  <dcterms:modified xsi:type="dcterms:W3CDTF">2025-06-30T06:11:39Z</dcterms:modified>
</cp:coreProperties>
</file>