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610" r:id="rId3"/>
    <p:sldId id="620" r:id="rId4"/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EF378-21BE-4102-99C8-41F076FB9D80}" v="11" dt="2025-06-29T04:31:02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9" autoAdjust="0"/>
  </p:normalViewPr>
  <p:slideViewPr>
    <p:cSldViewPr snapToGrid="0">
      <p:cViewPr varScale="1">
        <p:scale>
          <a:sx n="111" d="100"/>
          <a:sy n="111" d="100"/>
        </p:scale>
        <p:origin x="118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92B5-21DB-4D73-A964-35410C51DB75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D6F88-4540-4646-8DA2-9594805BD91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90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dirty="0">
                <a:effectLst/>
                <a:latin typeface="-apple-system"/>
              </a:rPr>
              <a:t>At 𝗬𝗔𝗟𝗟𝗢 𝗥𝗲𝘁𝗮𝗶𝗹 | 𝗦𝘁𝗿𝗮𝘁𝗲𝗴𝘆 &amp; 𝗧𝗮𝗹𝗲𝗻𝘁 𝗨𝗻𝗶𝗳𝗶𝗲𝗱, we understand that architecture isn't just about technology; it’s about enabling business transformation. Through our "𝘐𝘛 𝘚𝘵𝘳𝘢𝘵𝘦𝘨𝘺 𝘢𝘯𝘥 𝘈𝘳𝘤𝘩𝘪𝘵𝘦𝘤𝘵𝘶𝘳𝘦 𝘢𝘴 𝘢 𝘚𝘦𝘳𝘷𝘪𝘤𝘦" offering, we empower organizations to not only design innovative IT strategies but also deliver top-tier talent to execute those strategies successfully.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D6F88-4540-4646-8DA2-9594805BD912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612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Value Creation Capabilities</a:t>
            </a:r>
            <a:endParaRPr lang="en-A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Strategy, Delivery, Customer Facing &amp; Operations</a:t>
            </a:r>
          </a:p>
          <a:p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Management, Supporting &amp; Enablement Capabilities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18514-0EF6-47A3-B8E2-5E0E8784CAD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113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D615E-1819-4B57-BB92-CC6E782A10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0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D615E-1819-4B57-BB92-CC6E782A10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55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D615E-1819-4B57-BB92-CC6E782A105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F3FD-2038-B684-DB18-5611F540D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8C100-302A-668C-705E-231E2F067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A99A5-EA84-70A7-97BF-442622EF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8192-4BDF-746B-90A4-AAA437E5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11BE-2624-01BC-6022-22CF28DA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07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5B8-7AA9-D686-64CF-DC414601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7D815-F61B-4E5E-B74F-25D37AEDD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B533-B6E5-F82B-7D8C-192B9E9E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35DC7-74D4-4A76-132A-A3FC2D70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64C7-80A4-B4B0-79D5-1BF5FCAF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497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0CCFE-99F0-C5F8-2B49-0E1878C68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DD5BE-7749-451C-40C8-52918DC2F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83CD-D5A7-430D-9780-20F7E021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B8387-3622-5D14-1143-20E48406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CEF-38B8-EF00-B2A0-1A359216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64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539B-10CF-95E4-52B3-4A17A5C3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1F3D-0B4C-FF6A-9829-E364D41E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3A51-6A40-48A4-103A-8821BD34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D931-9D7C-FCFC-C893-B9CE59B3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8D3A-E444-73E6-C252-6B0AFBD9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80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0064-100F-9514-F3E1-B15B33052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F0739-2CBE-E5DD-2D4E-63F905B5F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0DFDB-B87A-517C-F5E4-E569B75F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101BC-1F29-8462-3A3C-1E3BCEEE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5F33-0BAF-3F65-6CB3-64865AD6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935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D1F4-6882-B961-BFD7-15DAE0D2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67871-ADCA-7BA1-4AD2-7A5504437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362DA-BD21-620D-6A37-1A865A98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5520B-A011-D623-77AA-FDDDD2A4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33A3-04B4-3406-0DE6-44FBF7C6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539B0-2954-387F-1A34-B2B92F0E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57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1B18-4794-E928-52C5-D4B9935B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D84D6-A71A-7434-5F20-489FC465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AB632-8357-F80C-9C2C-6C33188CE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D347-A91D-7964-C3A3-447C8699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1EA6-6E83-D653-CA81-4C810C2E6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E074-BFD4-9758-C75E-7658AFBC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5F7AB-7FE0-B104-FF18-8E929F99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543EA-F81A-5756-0F22-82FF86E2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53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2A2E-8FB4-14DC-5EE6-DCE9E2B2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B2D9D-5298-90B9-D60B-455510D0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82EDF-FE95-CCD6-B0F2-C1F80853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D5FCA-601F-5B0B-B425-25A735A5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401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BB3E3-9FC2-C516-A4F8-9C5B5491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14595-E2EA-2CD5-F5E9-E088A06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71CA-F895-CB32-7ADD-6059048B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59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EDF6-989B-A3D9-7234-E28325C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26FE6-3BC9-8F82-23BC-9D8219DC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87D0-FE83-65D3-5973-C9019A40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DE20A-99D5-5538-AE6F-1F8D974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36262-710C-F2FC-152A-DF67C1EC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28DBC-2DFD-0953-5326-2714438C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57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9AB9-C0BE-282E-063D-D62917C1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0E601-0D18-4ABF-0DAD-BE0BAF438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E7D62-6011-1977-EBC5-4D7462D4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C077-6F1C-3B96-0705-20A796C2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83D63-3FB5-CC48-166D-77304610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8633-167C-F0EF-C31E-01D106A7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71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DB83-FD3E-88D4-BB56-08A13AA1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4ADF-9A87-21AD-ADD3-12DA8A9C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5319-D2ED-2A1A-045E-774878C86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C66B5-46B5-44C5-9DF1-C8A128A3AD14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5921-55A5-7F99-3B03-13F66A6D2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56804-90CB-2734-4B56-B50A5BC7A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6BFBF-EBE6-4C1F-B76E-9E0A1AECF3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47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future-retail-a-business-and-technical-architectu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BC0C26-99EC-45B4-808D-6C5CDD5ECF21}"/>
              </a:ext>
            </a:extLst>
          </p:cNvPr>
          <p:cNvSpPr txBox="1"/>
          <p:nvPr/>
        </p:nvSpPr>
        <p:spPr>
          <a:xfrm>
            <a:off x="7247488" y="409402"/>
            <a:ext cx="450393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b="0" i="0" dirty="0">
                <a:effectLst/>
                <a:latin typeface="-apple-system"/>
              </a:rPr>
              <a:t>“𝘼𝙨 𝙩𝙚𝙘𝙝𝙣𝙤𝙡𝙤𝙜𝙮 𝙚𝙫𝙤𝙡𝙫𝙚𝙨, 𝙀𝙣𝙩𝙚𝙧𝙥𝙧𝙞𝙨𝙚 𝘼𝙧𝙘𝙝𝙞𝙩𝙚𝙘𝙩𝙪𝙧𝙚 𝙗𝙚𝙘𝙤𝙢𝙚𝙨 𝙩𝙝𝙚 𝙨𝙩𝙧𝙖𝙩𝙚𝙜𝙞𝙘 𝙙𝙧𝙞𝙫𝙚𝙧 𝙩𝙝𝙖𝙩 𝙚𝙣𝙨𝙪𝙧𝙚𝙨 𝙗𝙪𝙨𝙞𝙣𝙚𝙨𝙨 𝙖𝙜𝙞𝙡𝙞𝙩𝙮, 𝙚𝙛𝙛𝙞𝙘𝙞𝙚𝙣𝙘𝙮, 𝙖𝙣𝙙 𝙖𝙡𝙞𝙜𝙣𝙢𝙚𝙣𝙩 𝙬𝙞𝙩𝙝 𝙢𝙖𝙧𝙠𝙚𝙩 𝙙𝙚𝙢𝙖𝙣𝙙𝙨.” </a:t>
            </a:r>
            <a:br>
              <a:rPr lang="en-AU" sz="1000" b="0" i="0" dirty="0">
                <a:effectLst/>
                <a:latin typeface="-apple-system"/>
              </a:rPr>
            </a:br>
            <a:br>
              <a:rPr lang="en-AU" sz="1000" b="0" i="0" dirty="0">
                <a:effectLst/>
                <a:latin typeface="-apple-system"/>
              </a:rPr>
            </a:br>
            <a:r>
              <a:rPr lang="en-AU" sz="1000" b="0" i="0" dirty="0">
                <a:effectLst/>
                <a:latin typeface="-apple-system"/>
              </a:rPr>
              <a:t>𝗘𝗻𝘁𝗲𝗿𝗽𝗿𝗶𝘀𝗲 𝗔𝗿𝗰𝗵𝗶𝘁𝗲𝗰𝘁𝘂𝗿𝗲 (𝗘𝗔) has evolved far beyond just being an IT blueprint; it is now the backbone of 𝗱𝗶𝗴𝗶𝘁𝗮𝗹 𝘁𝗿𝗮𝗻𝘀𝗳𝗼𝗿𝗺𝗮𝘁𝗶𝗼𝗻. As businesses face the challenge of aligning technology with ever-changing market needs, EA provides the necessary structure and direction. </a:t>
            </a:r>
            <a:br>
              <a:rPr lang="en-AU" sz="1000" b="0" i="0" dirty="0">
                <a:effectLst/>
                <a:latin typeface="-apple-system"/>
              </a:rPr>
            </a:br>
            <a:br>
              <a:rPr lang="en-AU" sz="1000" b="0" i="0" dirty="0">
                <a:effectLst/>
                <a:latin typeface="-apple-system"/>
              </a:rPr>
            </a:br>
            <a:r>
              <a:rPr lang="en-AU" sz="1000" b="0" i="0" dirty="0">
                <a:effectLst/>
                <a:latin typeface="-apple-system"/>
              </a:rPr>
              <a:t>Here’s why 𝗘𝗔 𝗶𝘀 𝗰𝗿𝗶𝘁𝗶𝗰𝗮𝗹 𝗳𝗼𝗿 𝗱𝗶𝗴𝗶𝘁𝗮𝗹 𝘁𝗿𝗮𝗻𝘀𝗳𝗼𝗿𝗺𝗮𝘁𝗶𝗼𝗻: </a:t>
            </a:r>
            <a:br>
              <a:rPr lang="en-AU" sz="1000" b="0" i="0" dirty="0">
                <a:effectLst/>
                <a:latin typeface="-apple-system"/>
              </a:rPr>
            </a:br>
            <a:br>
              <a:rPr lang="en-AU" sz="1000" b="0" i="0" dirty="0">
                <a:effectLst/>
                <a:latin typeface="-apple-system"/>
              </a:rPr>
            </a:br>
            <a:r>
              <a:rPr lang="en-AU" sz="1000" b="0" i="0" dirty="0">
                <a:effectLst/>
                <a:latin typeface="-apple-system"/>
              </a:rPr>
              <a:t>- 𝗦𝘁𝗿𝗮𝘁𝗲𝗴𝗶𝗰 𝗔𝗹𝗶𝗴𝗻𝗺𝗲𝗻𝘁: EA ensures that technology decisions are aligned with business goals, enabling seamless growth while maintaining operational efficiency. It acts as the bridge between 𝗯𝘂𝘀𝗶𝗻𝗲𝘀𝘀 𝘀𝘁𝗿𝗮𝘁𝗲𝗴𝘆 and 𝗜𝗧 𝗲𝘅𝗲𝗰𝘂𝘁𝗶𝗼𝗻. </a:t>
            </a:r>
            <a:br>
              <a:rPr lang="en-AU" sz="1000" b="0" i="0" dirty="0">
                <a:effectLst/>
                <a:latin typeface="-apple-system"/>
              </a:rPr>
            </a:br>
            <a:br>
              <a:rPr lang="en-AU" sz="1000" b="0" i="0" dirty="0">
                <a:effectLst/>
                <a:latin typeface="-apple-system"/>
              </a:rPr>
            </a:br>
            <a:r>
              <a:rPr lang="en-AU" sz="1000" b="0" i="0" dirty="0">
                <a:effectLst/>
                <a:latin typeface="-apple-system"/>
              </a:rPr>
              <a:t>- 𝗔𝗴𝗶𝗹𝗶𝘁𝘆 &amp; 𝗦𝗰𝗮𝗹𝗮𝗯𝗶𝗹𝗶𝘁𝘆: Modern businesses require flexibility. EA designs architectures that are adaptable to both market demands and emerging technologies, ensuring businesses remain 𝗮𝗴𝗶𝗹𝗲 and 𝗳𝘂𝘁𝘂𝗿𝗲-𝗽𝗿𝗼𝗼𝗳. </a:t>
            </a:r>
            <a:br>
              <a:rPr lang="en-AU" sz="1000" b="0" i="0" dirty="0">
                <a:effectLst/>
                <a:latin typeface="-apple-system"/>
              </a:rPr>
            </a:br>
            <a:br>
              <a:rPr lang="en-AU" sz="1000" b="0" i="0" dirty="0">
                <a:effectLst/>
                <a:latin typeface="-apple-system"/>
              </a:rPr>
            </a:br>
            <a:r>
              <a:rPr lang="en-AU" sz="1000" b="0" i="0" dirty="0">
                <a:effectLst/>
                <a:latin typeface="-apple-system"/>
              </a:rPr>
              <a:t>- 𝗢𝗽𝘁𝗶𝗺𝗶𝘇𝗲𝗱 𝗗𝗲𝗰𝗶𝘀𝗶𝗼𝗻-𝗠𝗮𝗸𝗶𝗻𝗴: With EA, businesses can make informed decisions by gaining visibility into their IT landscape, understanding interdependencies, and optimizing processes across systems. </a:t>
            </a:r>
            <a:br>
              <a:rPr lang="en-AU" sz="1000" b="0" i="0" dirty="0">
                <a:effectLst/>
                <a:latin typeface="-apple-system"/>
              </a:rPr>
            </a:br>
            <a:br>
              <a:rPr lang="en-AU" sz="1000" b="0" i="0" dirty="0">
                <a:effectLst/>
                <a:latin typeface="-apple-system"/>
              </a:rPr>
            </a:br>
            <a:r>
              <a:rPr lang="en-AU" sz="1000" b="0" i="0" dirty="0">
                <a:effectLst/>
                <a:latin typeface="-apple-system"/>
              </a:rPr>
              <a:t>- 𝗘𝗳𝗳𝗶𝗰𝗶𝗲𝗻𝗰𝘆 𝗧𝗵𝗿𝗼𝘂𝗴𝗵 𝗜𝗻𝘁𝗲𝗴𝗿𝗮𝘁𝗶𝗼𝗻: EA promotes the integration of disparate systems, enabling data flow across platforms, driving 𝗼𝗽𝗲𝗿𝗮𝘁𝗶𝗼𝗻𝗮𝗹 𝗲𝗳𝗳𝗶𝗰𝗶𝗲𝗻𝗰𝘆 and 𝗯𝗲𝘁𝘁𝗲𝗿 𝗰𝘂𝘀𝘁𝗼𝗺𝗲𝗿 𝗲𝘅𝗽𝗲𝗿𝗶𝗲𝗻𝗰𝗲𝘀. </a:t>
            </a:r>
            <a:br>
              <a:rPr lang="en-AU" sz="1000" b="0" i="0" dirty="0">
                <a:effectLst/>
                <a:latin typeface="-apple-system"/>
              </a:rPr>
            </a:br>
            <a:br>
              <a:rPr lang="en-AU" sz="1000" b="0" i="0" dirty="0">
                <a:effectLst/>
                <a:latin typeface="-apple-system"/>
              </a:rPr>
            </a:br>
            <a:endParaRPr lang="en-AU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FBF02-5113-3D19-505E-EA98BDC5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87" y="417022"/>
            <a:ext cx="6905801" cy="4280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40181-65E6-D2B8-0216-EFE3B4C3E303}"/>
              </a:ext>
            </a:extLst>
          </p:cNvPr>
          <p:cNvSpPr txBox="1"/>
          <p:nvPr/>
        </p:nvSpPr>
        <p:spPr>
          <a:xfrm>
            <a:off x="341687" y="474488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800" dirty="0"/>
              <a:t>Source: Sumeet Goenka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F7112-A017-6AD5-E5C5-28D94FCEDCFC}"/>
              </a:ext>
            </a:extLst>
          </p:cNvPr>
          <p:cNvSpPr txBox="1"/>
          <p:nvPr/>
        </p:nvSpPr>
        <p:spPr>
          <a:xfrm>
            <a:off x="236220" y="16166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effectLst/>
                <a:latin typeface="-apple-system"/>
              </a:rPr>
              <a:t>𝗧𝗵𝗲 𝗥𝗼𝗹𝗲 𝗼𝗳 𝗘𝗻𝘁𝗲𝗿𝗽𝗿𝗶𝘀𝗲 𝗔𝗿𝗰𝗵𝗶𝘁𝗲𝗰𝘁𝘂𝗿𝗲 𝗶𝗻 𝗗𝗿𝗶𝘃𝗶𝗻𝗴 𝗗𝗶𝗴𝗶𝘁𝗮𝗹 𝗧𝗿𝗮𝗻𝘀𝗳𝗼𝗿𝗺𝗮𝘁𝗶𝗼𝗻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0477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69">
            <a:extLst>
              <a:ext uri="{FF2B5EF4-FFF2-40B4-BE49-F238E27FC236}">
                <a16:creationId xmlns:a16="http://schemas.microsoft.com/office/drawing/2014/main" id="{ADB89BDE-B103-F80B-3204-E3A50AADC9F3}"/>
              </a:ext>
            </a:extLst>
          </p:cNvPr>
          <p:cNvSpPr txBox="1"/>
          <p:nvPr/>
        </p:nvSpPr>
        <p:spPr>
          <a:xfrm>
            <a:off x="290821" y="1319876"/>
            <a:ext cx="6240614" cy="218521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AU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Creation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98C0D0F-8476-2BFF-CBF4-5B8383D89BE5}"/>
              </a:ext>
            </a:extLst>
          </p:cNvPr>
          <p:cNvSpPr/>
          <p:nvPr/>
        </p:nvSpPr>
        <p:spPr>
          <a:xfrm>
            <a:off x="430317" y="1669639"/>
            <a:ext cx="1864814" cy="29243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b="1" dirty="0"/>
              <a:t>1. Customer &amp; Sales Operations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AB1CE7A-AE99-1862-0706-FBCA17F2DD50}"/>
              </a:ext>
            </a:extLst>
          </p:cNvPr>
          <p:cNvSpPr/>
          <p:nvPr/>
        </p:nvSpPr>
        <p:spPr>
          <a:xfrm>
            <a:off x="2465979" y="1669639"/>
            <a:ext cx="1864814" cy="29243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b="1" dirty="0"/>
              <a:t>2. Merchandising &amp; Category Management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487DC6-82A5-480B-F005-A47547A95EDC}"/>
              </a:ext>
            </a:extLst>
          </p:cNvPr>
          <p:cNvSpPr/>
          <p:nvPr/>
        </p:nvSpPr>
        <p:spPr>
          <a:xfrm>
            <a:off x="4547817" y="1669639"/>
            <a:ext cx="1864814" cy="29243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b="1" dirty="0"/>
              <a:t>3. Supply Chain &amp; Logistics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43B11D-C693-EC58-7C66-C6FBF86397C6}"/>
              </a:ext>
            </a:extLst>
          </p:cNvPr>
          <p:cNvSpPr/>
          <p:nvPr/>
        </p:nvSpPr>
        <p:spPr>
          <a:xfrm>
            <a:off x="430317" y="2039276"/>
            <a:ext cx="1864814" cy="12289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dirty="0"/>
              <a:t>Physical Store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dirty="0"/>
              <a:t>E-Commerce &amp; Digital 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900" dirty="0"/>
              <a:t>Call Centre &amp; Customer Support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2E7BBE-2CD5-AA88-D8A2-610909131E87}"/>
              </a:ext>
            </a:extLst>
          </p:cNvPr>
          <p:cNvSpPr/>
          <p:nvPr/>
        </p:nvSpPr>
        <p:spPr>
          <a:xfrm>
            <a:off x="2485121" y="2039276"/>
            <a:ext cx="1864814" cy="12289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Product Selection,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Pricing,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Promotions,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Assortments</a:t>
            </a:r>
            <a:endParaRPr lang="en-AU" sz="9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F5C894-9BDA-3E65-54EC-0883CE6B1C23}"/>
              </a:ext>
            </a:extLst>
          </p:cNvPr>
          <p:cNvSpPr/>
          <p:nvPr/>
        </p:nvSpPr>
        <p:spPr>
          <a:xfrm>
            <a:off x="4539925" y="2039277"/>
            <a:ext cx="1864814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Retail Distribution Center Operations</a:t>
            </a:r>
            <a:endParaRPr lang="en-AU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10E401-0A5F-4F3D-B0C3-0B25592C4FAB}"/>
              </a:ext>
            </a:extLst>
          </p:cNvPr>
          <p:cNvSpPr/>
          <p:nvPr/>
        </p:nvSpPr>
        <p:spPr>
          <a:xfrm>
            <a:off x="4539925" y="2359856"/>
            <a:ext cx="1864814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Retail Transport &amp; Logistic</a:t>
            </a:r>
            <a:endParaRPr lang="en-AU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34EF4A7-DA27-FF89-85B9-09D4E5A02B65}"/>
              </a:ext>
            </a:extLst>
          </p:cNvPr>
          <p:cNvSpPr/>
          <p:nvPr/>
        </p:nvSpPr>
        <p:spPr>
          <a:xfrm>
            <a:off x="4539925" y="2688361"/>
            <a:ext cx="1864814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Inventory &amp; Stock Management</a:t>
            </a:r>
            <a:endParaRPr lang="en-AU" sz="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C81EA4-18F2-13E3-6685-B1B848AB3647}"/>
              </a:ext>
            </a:extLst>
          </p:cNvPr>
          <p:cNvCxnSpPr>
            <a:cxnSpLocks/>
          </p:cNvCxnSpPr>
          <p:nvPr/>
        </p:nvCxnSpPr>
        <p:spPr>
          <a:xfrm>
            <a:off x="430317" y="1995357"/>
            <a:ext cx="5974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12797D-98CF-71BE-DBF7-355B6A6D3657}"/>
              </a:ext>
            </a:extLst>
          </p:cNvPr>
          <p:cNvCxnSpPr>
            <a:cxnSpLocks/>
          </p:cNvCxnSpPr>
          <p:nvPr/>
        </p:nvCxnSpPr>
        <p:spPr>
          <a:xfrm>
            <a:off x="438209" y="1615851"/>
            <a:ext cx="5974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61C22B-6BDC-9176-7271-C77860579E83}"/>
              </a:ext>
            </a:extLst>
          </p:cNvPr>
          <p:cNvCxnSpPr>
            <a:cxnSpLocks/>
          </p:cNvCxnSpPr>
          <p:nvPr/>
        </p:nvCxnSpPr>
        <p:spPr>
          <a:xfrm>
            <a:off x="430317" y="3322133"/>
            <a:ext cx="5974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69">
            <a:extLst>
              <a:ext uri="{FF2B5EF4-FFF2-40B4-BE49-F238E27FC236}">
                <a16:creationId xmlns:a16="http://schemas.microsoft.com/office/drawing/2014/main" id="{2CE6205C-F7C8-1D58-5F1B-9CB01EA97EE8}"/>
              </a:ext>
            </a:extLst>
          </p:cNvPr>
          <p:cNvSpPr txBox="1"/>
          <p:nvPr/>
        </p:nvSpPr>
        <p:spPr>
          <a:xfrm>
            <a:off x="6865596" y="1458376"/>
            <a:ext cx="5151961" cy="204671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>
                <a:solidFill>
                  <a:schemeClr val="bg1"/>
                </a:solidFill>
              </a:rPr>
              <a:t>3. Supply Chain &amp; Logistics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 </a:t>
            </a:r>
            <a:r>
              <a:rPr lang="en-AU" sz="900" dirty="0">
                <a:solidFill>
                  <a:schemeClr val="bg1"/>
                </a:solidFill>
              </a:rPr>
              <a:t>Inventory Flow, Fulfillment, Logistics ]</a:t>
            </a:r>
            <a:endParaRPr kumimoji="0" lang="en-AU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7B0E104-A4C5-1D81-691C-282F568AAB98}"/>
              </a:ext>
            </a:extLst>
          </p:cNvPr>
          <p:cNvSpPr/>
          <p:nvPr/>
        </p:nvSpPr>
        <p:spPr>
          <a:xfrm>
            <a:off x="6925800" y="1956721"/>
            <a:ext cx="1607737" cy="29243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/>
              <a:t>3.1 Distribution Center Operations [WMS]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774294F-958D-F7AC-B220-92CAA27F3147}"/>
              </a:ext>
            </a:extLst>
          </p:cNvPr>
          <p:cNvSpPr/>
          <p:nvPr/>
        </p:nvSpPr>
        <p:spPr>
          <a:xfrm>
            <a:off x="8623321" y="1956721"/>
            <a:ext cx="1607737" cy="29243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/>
              <a:t>3.2 Transportation &amp; Logistics</a:t>
            </a:r>
          </a:p>
          <a:p>
            <a:r>
              <a:rPr lang="en-AU" sz="800" dirty="0"/>
              <a:t>[ TMS ]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4EAE20A-FBA1-F810-8DB7-3F11AACFB173}"/>
              </a:ext>
            </a:extLst>
          </p:cNvPr>
          <p:cNvSpPr/>
          <p:nvPr/>
        </p:nvSpPr>
        <p:spPr>
          <a:xfrm>
            <a:off x="10332562" y="1947059"/>
            <a:ext cx="1607737" cy="29243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800" dirty="0"/>
              <a:t>3.3 Inventory &amp; Stock Management […]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EC0BAD-B04D-C9B3-1651-FE3BF182FF46}"/>
              </a:ext>
            </a:extLst>
          </p:cNvPr>
          <p:cNvSpPr/>
          <p:nvPr/>
        </p:nvSpPr>
        <p:spPr>
          <a:xfrm>
            <a:off x="6925800" y="2336828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Warehousing &amp; Storage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5E57AD7-5F53-1AF9-93D6-19E1113F9F1F}"/>
              </a:ext>
            </a:extLst>
          </p:cNvPr>
          <p:cNvSpPr/>
          <p:nvPr/>
        </p:nvSpPr>
        <p:spPr>
          <a:xfrm>
            <a:off x="6925800" y="2615575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Inventory Replenishment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7DE0647-ACC3-B311-7151-283124F199A5}"/>
              </a:ext>
            </a:extLst>
          </p:cNvPr>
          <p:cNvSpPr/>
          <p:nvPr/>
        </p:nvSpPr>
        <p:spPr>
          <a:xfrm>
            <a:off x="6925800" y="2890296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Order Picking &amp; Packing</a:t>
            </a:r>
            <a:endParaRPr lang="en-AU" sz="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A6ACD0-AC75-E6F0-702F-7B352AC52147}"/>
              </a:ext>
            </a:extLst>
          </p:cNvPr>
          <p:cNvSpPr/>
          <p:nvPr/>
        </p:nvSpPr>
        <p:spPr>
          <a:xfrm>
            <a:off x="6925800" y="3170411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Returns Processing</a:t>
            </a:r>
            <a:endParaRPr lang="en-AU" sz="8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0BE426-AAF9-D1EF-5B48-8FBAD7D3DAEA}"/>
              </a:ext>
            </a:extLst>
          </p:cNvPr>
          <p:cNvSpPr/>
          <p:nvPr/>
        </p:nvSpPr>
        <p:spPr>
          <a:xfrm>
            <a:off x="8629297" y="2339056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Store &amp; Customer Delivery Logistics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DD1DCC-F709-17B0-C190-98AF6D154124}"/>
              </a:ext>
            </a:extLst>
          </p:cNvPr>
          <p:cNvSpPr/>
          <p:nvPr/>
        </p:nvSpPr>
        <p:spPr>
          <a:xfrm>
            <a:off x="8629297" y="2617803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Last-Mile Fulfillment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B34F88-578D-FDBC-A4D7-D1636966C22C}"/>
              </a:ext>
            </a:extLst>
          </p:cNvPr>
          <p:cNvSpPr/>
          <p:nvPr/>
        </p:nvSpPr>
        <p:spPr>
          <a:xfrm>
            <a:off x="8629297" y="2892524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Reverse Logistics &amp; Returns Processing</a:t>
            </a:r>
            <a:endParaRPr lang="en-AU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A58658-9960-C2E7-F50C-517E71CAC899}"/>
              </a:ext>
            </a:extLst>
          </p:cNvPr>
          <p:cNvSpPr/>
          <p:nvPr/>
        </p:nvSpPr>
        <p:spPr>
          <a:xfrm>
            <a:off x="10344514" y="2338058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Enterprise Inventory Visibility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0E07B8-8CC0-AF73-71BC-E48109DAC8F5}"/>
              </a:ext>
            </a:extLst>
          </p:cNvPr>
          <p:cNvSpPr/>
          <p:nvPr/>
        </p:nvSpPr>
        <p:spPr>
          <a:xfrm>
            <a:off x="10344514" y="2616805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RFID &amp; Barcode Tracking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17A74D-8EF6-E1A1-D7D4-03DEE338949F}"/>
              </a:ext>
            </a:extLst>
          </p:cNvPr>
          <p:cNvSpPr/>
          <p:nvPr/>
        </p:nvSpPr>
        <p:spPr>
          <a:xfrm>
            <a:off x="10344514" y="2891526"/>
            <a:ext cx="1607737" cy="24782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/>
              <a:t>Stock Optimization</a:t>
            </a:r>
            <a:endParaRPr lang="en-AU" sz="800" dirty="0"/>
          </a:p>
        </p:txBody>
      </p:sp>
      <p:sp>
        <p:nvSpPr>
          <p:cNvPr id="76" name="TextBox 69">
            <a:extLst>
              <a:ext uri="{FF2B5EF4-FFF2-40B4-BE49-F238E27FC236}">
                <a16:creationId xmlns:a16="http://schemas.microsoft.com/office/drawing/2014/main" id="{26DF5067-291B-9CDC-A99D-D331C13E5734}"/>
              </a:ext>
            </a:extLst>
          </p:cNvPr>
          <p:cNvSpPr txBox="1"/>
          <p:nvPr/>
        </p:nvSpPr>
        <p:spPr>
          <a:xfrm>
            <a:off x="293218" y="4188765"/>
            <a:ext cx="6240614" cy="2185214"/>
          </a:xfrm>
          <a:prstGeom prst="rect">
            <a:avLst/>
          </a:prstGeom>
          <a:solidFill>
            <a:sysClr val="windowText" lastClr="000000">
              <a:lumMod val="65000"/>
              <a:lumOff val="35000"/>
            </a:sys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AU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Management, Supporting &amp; Enablement Capabilities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800" kern="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2C696B0-00FC-5BA0-46F0-0ECF6C4D4A28}"/>
              </a:ext>
            </a:extLst>
          </p:cNvPr>
          <p:cNvSpPr/>
          <p:nvPr/>
        </p:nvSpPr>
        <p:spPr>
          <a:xfrm>
            <a:off x="432714" y="4538528"/>
            <a:ext cx="1864814" cy="29243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b="1" dirty="0"/>
              <a:t>Retail Control Centre (DC) Operations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255D317-048B-253D-D26E-B85BBD4D6E50}"/>
              </a:ext>
            </a:extLst>
          </p:cNvPr>
          <p:cNvSpPr/>
          <p:nvPr/>
        </p:nvSpPr>
        <p:spPr>
          <a:xfrm>
            <a:off x="2487518" y="4538528"/>
            <a:ext cx="3919618" cy="29243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000" b="1" dirty="0"/>
              <a:t>Corporate &amp; </a:t>
            </a:r>
          </a:p>
          <a:p>
            <a:r>
              <a:rPr lang="en-AU" sz="1000" b="1" dirty="0"/>
              <a:t>Enterprise Functions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2BA9FF-5494-0EEF-EA49-E65C117CC9FD}"/>
              </a:ext>
            </a:extLst>
          </p:cNvPr>
          <p:cNvSpPr/>
          <p:nvPr/>
        </p:nvSpPr>
        <p:spPr>
          <a:xfrm>
            <a:off x="432714" y="4908165"/>
            <a:ext cx="1864814" cy="12289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/>
          </a:p>
          <a:p>
            <a:r>
              <a:rPr lang="en-US" sz="900" dirty="0"/>
              <a:t>Control Center Operations</a:t>
            </a:r>
            <a:endParaRPr lang="en-AU" sz="900" dirty="0"/>
          </a:p>
          <a:p>
            <a:r>
              <a:rPr lang="en-AU" sz="900" dirty="0"/>
              <a:t>[ Distribution Centre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1ADA531-F415-19E1-AF84-3F089E140C31}"/>
              </a:ext>
            </a:extLst>
          </p:cNvPr>
          <p:cNvSpPr/>
          <p:nvPr/>
        </p:nvSpPr>
        <p:spPr>
          <a:xfrm>
            <a:off x="2487518" y="4908165"/>
            <a:ext cx="3919618" cy="122898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dirty="0"/>
          </a:p>
          <a:p>
            <a:r>
              <a:rPr lang="en-US" sz="900" dirty="0"/>
              <a:t>(Strategic Planning, Finance, HR, Legal, </a:t>
            </a:r>
            <a:r>
              <a:rPr lang="en-US" sz="1100" b="1" dirty="0"/>
              <a:t>IT</a:t>
            </a:r>
            <a:r>
              <a:rPr lang="en-US" sz="900" dirty="0"/>
              <a:t>, Sustainability)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endParaRPr lang="en-AU" sz="9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69724C3-E99B-4E0A-CCC3-1B386A749BF7}"/>
              </a:ext>
            </a:extLst>
          </p:cNvPr>
          <p:cNvCxnSpPr>
            <a:cxnSpLocks/>
          </p:cNvCxnSpPr>
          <p:nvPr/>
        </p:nvCxnSpPr>
        <p:spPr>
          <a:xfrm>
            <a:off x="432714" y="4864246"/>
            <a:ext cx="5974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96101F-789C-E62E-3D96-3C6BA991EDA5}"/>
              </a:ext>
            </a:extLst>
          </p:cNvPr>
          <p:cNvCxnSpPr>
            <a:cxnSpLocks/>
          </p:cNvCxnSpPr>
          <p:nvPr/>
        </p:nvCxnSpPr>
        <p:spPr>
          <a:xfrm>
            <a:off x="440606" y="4484740"/>
            <a:ext cx="5974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CEFA57A-E9B9-71F4-7AFE-0072803EAE25}"/>
              </a:ext>
            </a:extLst>
          </p:cNvPr>
          <p:cNvCxnSpPr>
            <a:cxnSpLocks/>
          </p:cNvCxnSpPr>
          <p:nvPr/>
        </p:nvCxnSpPr>
        <p:spPr>
          <a:xfrm>
            <a:off x="432714" y="6191022"/>
            <a:ext cx="59744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7CF4B40-25B9-FDAC-0191-A2532AA47533}"/>
              </a:ext>
            </a:extLst>
          </p:cNvPr>
          <p:cNvSpPr/>
          <p:nvPr/>
        </p:nvSpPr>
        <p:spPr>
          <a:xfrm>
            <a:off x="2579118" y="5242149"/>
            <a:ext cx="3150630" cy="16706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a-DK" sz="900" dirty="0">
                <a:solidFill>
                  <a:srgbClr val="FFFFFF"/>
                </a:solidFill>
                <a:latin typeface="Arial"/>
              </a:rPr>
              <a:t>Technology &amp; Digital Innovation</a:t>
            </a:r>
            <a:endParaRPr kumimoji="0" lang="da-DK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B129792E-C4BE-99C2-18CB-B973D1EC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622" y="5400882"/>
            <a:ext cx="1960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Infrastructure &amp; Cloud Enablement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Cybersecurity &amp; Compliance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Retail Data &amp; AI Analytics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CEBF9A5-166D-387B-7384-326BD2447059}"/>
              </a:ext>
            </a:extLst>
          </p:cNvPr>
          <p:cNvSpPr txBox="1"/>
          <p:nvPr/>
        </p:nvSpPr>
        <p:spPr>
          <a:xfrm>
            <a:off x="220731" y="150038"/>
            <a:ext cx="5135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Australia Retail sector  </a:t>
            </a:r>
          </a:p>
          <a:p>
            <a:r>
              <a:rPr lang="en-AU" sz="800" i="1" kern="0" dirty="0">
                <a:latin typeface="Calibri" panose="020F0502020204030204"/>
              </a:rPr>
              <a:t>Conceptual</a:t>
            </a:r>
            <a:r>
              <a:rPr lang="en-AU" sz="800" kern="0" dirty="0">
                <a:latin typeface="Calibri" panose="020F0502020204030204"/>
              </a:rPr>
              <a:t>: </a:t>
            </a:r>
          </a:p>
          <a:p>
            <a:r>
              <a:rPr lang="en-AU" sz="800" kern="0" dirty="0">
                <a:latin typeface="Calibri" panose="020F0502020204030204"/>
              </a:rPr>
              <a:t>The models is for analysis, and sector specific pre – engagement purposes. </a:t>
            </a:r>
          </a:p>
          <a:p>
            <a:r>
              <a:rPr lang="en-AU" sz="800" kern="0" dirty="0">
                <a:latin typeface="Calibri" panose="020F0502020204030204"/>
              </a:rPr>
              <a:t>It provided a level-set and aims to identify the main value creation capabilities &amp; enablement functions.</a:t>
            </a:r>
            <a:endParaRPr lang="en-AU" sz="800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87ED95F3-4CE7-99A3-25D1-12DB2CE5EF51}"/>
              </a:ext>
            </a:extLst>
          </p:cNvPr>
          <p:cNvSpPr/>
          <p:nvPr/>
        </p:nvSpPr>
        <p:spPr>
          <a:xfrm>
            <a:off x="6298305" y="1674192"/>
            <a:ext cx="99884" cy="280509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ACB985-C763-2722-DE34-7B9C49F5A60A}"/>
              </a:ext>
            </a:extLst>
          </p:cNvPr>
          <p:cNvCxnSpPr>
            <a:cxnSpLocks/>
          </p:cNvCxnSpPr>
          <p:nvPr/>
        </p:nvCxnSpPr>
        <p:spPr>
          <a:xfrm>
            <a:off x="6925282" y="2280770"/>
            <a:ext cx="5015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EE7A3E-6AB6-F2CD-E598-A3D773443E43}"/>
              </a:ext>
            </a:extLst>
          </p:cNvPr>
          <p:cNvCxnSpPr>
            <a:cxnSpLocks/>
          </p:cNvCxnSpPr>
          <p:nvPr/>
        </p:nvCxnSpPr>
        <p:spPr>
          <a:xfrm>
            <a:off x="6933174" y="1916012"/>
            <a:ext cx="501907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9C4618-4190-B2CB-7B55-7FF0A5391C26}"/>
              </a:ext>
            </a:extLst>
          </p:cNvPr>
          <p:cNvCxnSpPr>
            <a:cxnSpLocks/>
          </p:cNvCxnSpPr>
          <p:nvPr/>
        </p:nvCxnSpPr>
        <p:spPr>
          <a:xfrm>
            <a:off x="6925282" y="3460846"/>
            <a:ext cx="5015017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859406-C62D-B503-5CD7-F8C38E994126}"/>
              </a:ext>
            </a:extLst>
          </p:cNvPr>
          <p:cNvCxnSpPr>
            <a:cxnSpLocks/>
          </p:cNvCxnSpPr>
          <p:nvPr/>
        </p:nvCxnSpPr>
        <p:spPr>
          <a:xfrm>
            <a:off x="304551" y="3925155"/>
            <a:ext cx="117130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51B828F-A1FD-ABF9-789B-2AB697E9AF80}"/>
              </a:ext>
            </a:extLst>
          </p:cNvPr>
          <p:cNvSpPr/>
          <p:nvPr/>
        </p:nvSpPr>
        <p:spPr>
          <a:xfrm>
            <a:off x="4438423" y="5468209"/>
            <a:ext cx="97392" cy="32929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04A4FD-BEBD-A547-AA66-5BB039D0EB33}"/>
              </a:ext>
            </a:extLst>
          </p:cNvPr>
          <p:cNvSpPr txBox="1"/>
          <p:nvPr/>
        </p:nvSpPr>
        <p:spPr>
          <a:xfrm>
            <a:off x="4529986" y="5423003"/>
            <a:ext cx="13182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Enterprise Technology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Technology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Engineering &amp; Delivery </a:t>
            </a:r>
          </a:p>
        </p:txBody>
      </p:sp>
    </p:spTree>
    <p:extLst>
      <p:ext uri="{BB962C8B-B14F-4D97-AF65-F5344CB8AC3E}">
        <p14:creationId xmlns:p14="http://schemas.microsoft.com/office/powerpoint/2010/main" val="20207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EE4C46-7C9F-369D-7EBD-68BA44D6DC3C}"/>
              </a:ext>
            </a:extLst>
          </p:cNvPr>
          <p:cNvSpPr txBox="1"/>
          <p:nvPr/>
        </p:nvSpPr>
        <p:spPr>
          <a:xfrm>
            <a:off x="784200" y="522742"/>
            <a:ext cx="6094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Control Center (CC) : </a:t>
            </a:r>
          </a:p>
          <a:p>
            <a:r>
              <a:rPr lang="en-AU" sz="1000" dirty="0">
                <a:latin typeface="Arial" panose="020B0604020202020204" pitchFamily="34" charset="0"/>
                <a:cs typeface="Arial" panose="020B0604020202020204" pitchFamily="34" charset="0"/>
              </a:rPr>
              <a:t>Purpose &amp; Business Plan, 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3D7234-484D-C474-181C-4C0E22E6D045}"/>
              </a:ext>
            </a:extLst>
          </p:cNvPr>
          <p:cNvSpPr/>
          <p:nvPr/>
        </p:nvSpPr>
        <p:spPr>
          <a:xfrm>
            <a:off x="875601" y="2575096"/>
            <a:ext cx="1769035" cy="316068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Observe for | x</a:t>
            </a:r>
            <a:endParaRPr lang="en-A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1CB86F-4E84-0D81-63B9-681DCD4EA9EB}"/>
              </a:ext>
            </a:extLst>
          </p:cNvPr>
          <p:cNvSpPr/>
          <p:nvPr/>
        </p:nvSpPr>
        <p:spPr>
          <a:xfrm>
            <a:off x="2941167" y="2575096"/>
            <a:ext cx="1769035" cy="316068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Looking at | y</a:t>
            </a:r>
            <a:endParaRPr lang="en-A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89BA73-6CCB-20F2-14CC-6389CEFA7980}"/>
              </a:ext>
            </a:extLst>
          </p:cNvPr>
          <p:cNvSpPr/>
          <p:nvPr/>
        </p:nvSpPr>
        <p:spPr>
          <a:xfrm>
            <a:off x="5006733" y="2575096"/>
            <a:ext cx="1769035" cy="316068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Take Action by</a:t>
            </a:r>
            <a:endParaRPr lang="en-A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0036B0-A3A1-8960-1B6D-C6BD3F8DA5C3}"/>
              </a:ext>
            </a:extLst>
          </p:cNvPr>
          <p:cNvSpPr/>
          <p:nvPr/>
        </p:nvSpPr>
        <p:spPr>
          <a:xfrm>
            <a:off x="7072299" y="2575096"/>
            <a:ext cx="1769035" cy="316068"/>
          </a:xfrm>
          <a:prstGeom prst="roundRect">
            <a:avLst/>
          </a:prstGeom>
          <a:solidFill>
            <a:srgbClr val="E8E8E8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Succeed When</a:t>
            </a:r>
            <a:endParaRPr lang="en-A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136D2-483A-E851-47B4-7BE3F99FD42A}"/>
              </a:ext>
            </a:extLst>
          </p:cNvPr>
          <p:cNvSpPr txBox="1"/>
          <p:nvPr/>
        </p:nvSpPr>
        <p:spPr>
          <a:xfrm>
            <a:off x="797913" y="2085917"/>
            <a:ext cx="2143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1" dirty="0">
                <a:latin typeface="Arial" panose="020B0604020202020204" pitchFamily="34" charset="0"/>
                <a:cs typeface="Arial" panose="020B0604020202020204" pitchFamily="34" charset="0"/>
              </a:rPr>
              <a:t>CC, Operating Model</a:t>
            </a:r>
            <a:endParaRPr lang="en-A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C0D01E-ECA7-9484-9DC5-02A5D63ED259}"/>
              </a:ext>
            </a:extLst>
          </p:cNvPr>
          <p:cNvSpPr/>
          <p:nvPr/>
        </p:nvSpPr>
        <p:spPr>
          <a:xfrm>
            <a:off x="875601" y="1122653"/>
            <a:ext cx="7965733" cy="82560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A652F0-B846-F03B-213E-6086B78D3260}"/>
              </a:ext>
            </a:extLst>
          </p:cNvPr>
          <p:cNvSpPr/>
          <p:nvPr/>
        </p:nvSpPr>
        <p:spPr>
          <a:xfrm>
            <a:off x="970879" y="1237750"/>
            <a:ext cx="1297242" cy="64220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CC </a:t>
            </a:r>
          </a:p>
          <a:p>
            <a:r>
              <a:rPr lang="en-US" sz="1200" dirty="0"/>
              <a:t>Plan</a:t>
            </a:r>
          </a:p>
          <a:p>
            <a:r>
              <a:rPr lang="en-US" sz="1200" dirty="0"/>
              <a:t>…</a:t>
            </a:r>
            <a:endParaRPr lang="en-AU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E8E87E-C831-9798-A022-8798C712D4BA}"/>
              </a:ext>
            </a:extLst>
          </p:cNvPr>
          <p:cNvSpPr/>
          <p:nvPr/>
        </p:nvSpPr>
        <p:spPr>
          <a:xfrm>
            <a:off x="2416423" y="1237750"/>
            <a:ext cx="1692450" cy="64220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CC </a:t>
            </a:r>
          </a:p>
          <a:p>
            <a:r>
              <a:rPr lang="en-US" sz="1200" dirty="0"/>
              <a:t>Desired Outcomes</a:t>
            </a:r>
          </a:p>
          <a:p>
            <a:r>
              <a:rPr lang="en-US" sz="1200" dirty="0"/>
              <a:t>…</a:t>
            </a:r>
            <a:endParaRPr lang="en-AU" sz="12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6195C6-9FF4-1CAD-7EBA-C083B7A0D9EB}"/>
              </a:ext>
            </a:extLst>
          </p:cNvPr>
          <p:cNvSpPr/>
          <p:nvPr/>
        </p:nvSpPr>
        <p:spPr>
          <a:xfrm>
            <a:off x="4257175" y="1237750"/>
            <a:ext cx="1692450" cy="64220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Key </a:t>
            </a:r>
          </a:p>
          <a:p>
            <a:r>
              <a:rPr lang="en-US" sz="1200" dirty="0"/>
              <a:t>Deliverables</a:t>
            </a:r>
          </a:p>
          <a:p>
            <a:r>
              <a:rPr lang="en-US" sz="1200" dirty="0"/>
              <a:t>…</a:t>
            </a:r>
            <a:endParaRPr lang="en-AU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91E06E3-BB4E-0963-981F-610B7D285A1D}"/>
              </a:ext>
            </a:extLst>
          </p:cNvPr>
          <p:cNvSpPr/>
          <p:nvPr/>
        </p:nvSpPr>
        <p:spPr>
          <a:xfrm>
            <a:off x="6050830" y="1231891"/>
            <a:ext cx="2671878" cy="642208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Measuring Success</a:t>
            </a:r>
          </a:p>
          <a:p>
            <a:endParaRPr lang="en-US" sz="12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20D5E2-7A28-6C75-7ACD-F2129AC0A226}"/>
              </a:ext>
            </a:extLst>
          </p:cNvPr>
          <p:cNvCxnSpPr>
            <a:cxnSpLocks/>
          </p:cNvCxnSpPr>
          <p:nvPr/>
        </p:nvCxnSpPr>
        <p:spPr>
          <a:xfrm>
            <a:off x="881944" y="836800"/>
            <a:ext cx="7959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1F2B4F-9773-D1D5-5C02-846C8F835592}"/>
              </a:ext>
            </a:extLst>
          </p:cNvPr>
          <p:cNvCxnSpPr>
            <a:cxnSpLocks/>
          </p:cNvCxnSpPr>
          <p:nvPr/>
        </p:nvCxnSpPr>
        <p:spPr>
          <a:xfrm>
            <a:off x="881944" y="2371572"/>
            <a:ext cx="79593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0D06688-E6EF-13C1-8A6F-79AB9AE7ABAE}"/>
              </a:ext>
            </a:extLst>
          </p:cNvPr>
          <p:cNvSpPr txBox="1"/>
          <p:nvPr/>
        </p:nvSpPr>
        <p:spPr>
          <a:xfrm>
            <a:off x="1533013" y="2908078"/>
            <a:ext cx="418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D2CA17-0810-52AA-2D42-2B16AB36529C}"/>
              </a:ext>
            </a:extLst>
          </p:cNvPr>
          <p:cNvSpPr txBox="1"/>
          <p:nvPr/>
        </p:nvSpPr>
        <p:spPr>
          <a:xfrm>
            <a:off x="3616507" y="2898209"/>
            <a:ext cx="418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651C0E-EDF5-2A94-A610-6B5A6B3724D9}"/>
              </a:ext>
            </a:extLst>
          </p:cNvPr>
          <p:cNvSpPr txBox="1"/>
          <p:nvPr/>
        </p:nvSpPr>
        <p:spPr>
          <a:xfrm>
            <a:off x="5682073" y="2892912"/>
            <a:ext cx="418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49D92C-268D-1B9F-430F-D24FC651841C}"/>
              </a:ext>
            </a:extLst>
          </p:cNvPr>
          <p:cNvSpPr txBox="1"/>
          <p:nvPr/>
        </p:nvSpPr>
        <p:spPr>
          <a:xfrm>
            <a:off x="7747639" y="2887235"/>
            <a:ext cx="418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AU" sz="1200" dirty="0"/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57027DCB-515F-A6D0-C0C1-D53666047B68}"/>
              </a:ext>
            </a:extLst>
          </p:cNvPr>
          <p:cNvSpPr/>
          <p:nvPr/>
        </p:nvSpPr>
        <p:spPr>
          <a:xfrm rot="5400000">
            <a:off x="6295395" y="1728719"/>
            <a:ext cx="208831" cy="38363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3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CB72A4-9DA3-A050-9AA8-3D36A730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01" y="0"/>
            <a:ext cx="11104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BA2F7-12CE-EA86-DD4A-B4243BA1BC23}"/>
              </a:ext>
            </a:extLst>
          </p:cNvPr>
          <p:cNvSpPr txBox="1"/>
          <p:nvPr/>
        </p:nvSpPr>
        <p:spPr>
          <a:xfrm>
            <a:off x="263237" y="110837"/>
            <a:ext cx="3906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rgbClr val="737981"/>
                </a:solidFill>
                <a:latin typeface="Cambria"/>
                <a:ea typeface="Cambria"/>
              </a:rPr>
              <a:t>Business Architecture for Retail</a:t>
            </a:r>
            <a:endParaRPr lang="en-US"/>
          </a:p>
        </p:txBody>
      </p:sp>
      <p:pic>
        <p:nvPicPr>
          <p:cNvPr id="5" name="Picture 4" descr="Business Architecture for Retail">
            <a:extLst>
              <a:ext uri="{FF2B5EF4-FFF2-40B4-BE49-F238E27FC236}">
                <a16:creationId xmlns:a16="http://schemas.microsoft.com/office/drawing/2014/main" id="{73901AD1-B051-3B44-975E-0EB2D2CF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7" y="489324"/>
            <a:ext cx="6691744" cy="62395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3D930F-9839-E63D-FECF-DA04460D7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481" y="6300267"/>
            <a:ext cx="1333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C0D2B1-2794-E37E-DAC8-A87FE84217DF}"/>
              </a:ext>
            </a:extLst>
          </p:cNvPr>
          <p:cNvSpPr txBox="1"/>
          <p:nvPr/>
        </p:nvSpPr>
        <p:spPr>
          <a:xfrm>
            <a:off x="235527" y="193964"/>
            <a:ext cx="498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737981"/>
                </a:solidFill>
                <a:latin typeface="Cambria"/>
                <a:ea typeface="Cambria"/>
              </a:rPr>
              <a:t>Application Architecture of a Retail Chain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66850-6195-49B5-BC08-CFE8AB3B181D}"/>
              </a:ext>
            </a:extLst>
          </p:cNvPr>
          <p:cNvSpPr txBox="1"/>
          <p:nvPr/>
        </p:nvSpPr>
        <p:spPr>
          <a:xfrm>
            <a:off x="7661564" y="4225637"/>
            <a:ext cx="4405745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solidFill>
                  <a:srgbClr val="222635"/>
                </a:solidFill>
                <a:latin typeface="Cambira"/>
              </a:rPr>
              <a:t>Legend</a:t>
            </a:r>
            <a:r>
              <a:rPr lang="en-US" sz="1200" dirty="0">
                <a:solidFill>
                  <a:srgbClr val="222635"/>
                </a:solidFill>
                <a:latin typeface="Cambira"/>
              </a:rPr>
              <a:t> : </a:t>
            </a:r>
          </a:p>
          <a:p>
            <a:pPr marL="228600" indent="-228600">
              <a:buFont typeface=""/>
              <a:buChar char="•"/>
            </a:pPr>
            <a:r>
              <a:rPr lang="en-US" sz="1200" dirty="0">
                <a:solidFill>
                  <a:srgbClr val="222635"/>
                </a:solidFill>
                <a:latin typeface="Cambira"/>
              </a:rPr>
              <a:t>The applications/ components that are existing in a particular retailer store are shown in blue.</a:t>
            </a:r>
          </a:p>
          <a:p>
            <a:pPr marL="228600" indent="-228600">
              <a:buFont typeface=""/>
              <a:buChar char="•"/>
            </a:pPr>
            <a:r>
              <a:rPr lang="en-US" sz="1200" dirty="0">
                <a:solidFill>
                  <a:srgbClr val="222635"/>
                </a:solidFill>
                <a:latin typeface="Cambira"/>
              </a:rPr>
              <a:t>The external partner systems are shown in green, which may or may not connect to the retail store systems.</a:t>
            </a:r>
          </a:p>
          <a:p>
            <a:pPr marL="228600" indent="-228600">
              <a:buFont typeface=""/>
              <a:buChar char="•"/>
            </a:pPr>
            <a:r>
              <a:rPr lang="en-US" sz="1200" dirty="0">
                <a:solidFill>
                  <a:srgbClr val="222635"/>
                </a:solidFill>
                <a:latin typeface="Cambira"/>
              </a:rPr>
              <a:t>The online stores are depicted in orange.</a:t>
            </a:r>
          </a:p>
          <a:p>
            <a:pPr marL="228600" indent="-228600">
              <a:buFont typeface=""/>
              <a:buChar char="•"/>
            </a:pPr>
            <a:r>
              <a:rPr lang="en-US" sz="1200" dirty="0">
                <a:solidFill>
                  <a:srgbClr val="222635"/>
                </a:solidFill>
                <a:latin typeface="Cambira"/>
              </a:rPr>
              <a:t>The text in red shows the objectives that the retailer wants to achieve in the future through each component.</a:t>
            </a:r>
          </a:p>
          <a:p>
            <a:pPr marL="228600" indent="-228600">
              <a:buFont typeface=""/>
              <a:buChar char="•"/>
            </a:pPr>
            <a:r>
              <a:rPr lang="en-US" sz="1200" dirty="0">
                <a:solidFill>
                  <a:srgbClr val="222635"/>
                </a:solidFill>
                <a:latin typeface="Cambira"/>
              </a:rPr>
              <a:t>The hybrid store in grey shows a potential farfetched objective for the business. It may have its own or a combination of technology/ systems. </a:t>
            </a:r>
          </a:p>
          <a:p>
            <a:pPr marL="228600" indent="-228600">
              <a:buFont typeface=""/>
              <a:buChar char="•"/>
            </a:pPr>
            <a:r>
              <a:rPr lang="en-US" sz="1200" dirty="0">
                <a:solidFill>
                  <a:srgbClr val="222635"/>
                </a:solidFill>
                <a:latin typeface="Cambira"/>
              </a:rPr>
              <a:t>Any component in the diagram may or may not be present at a retailer at any given time. </a:t>
            </a:r>
          </a:p>
        </p:txBody>
      </p:sp>
      <p:pic>
        <p:nvPicPr>
          <p:cNvPr id="6" name="Picture 5" descr="A diagram of a customer service&#10;&#10;Description automatically generated">
            <a:extLst>
              <a:ext uri="{FF2B5EF4-FFF2-40B4-BE49-F238E27FC236}">
                <a16:creationId xmlns:a16="http://schemas.microsoft.com/office/drawing/2014/main" id="{83077DB0-77C3-6750-5E12-DC519679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612959"/>
            <a:ext cx="7315199" cy="61585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698757-688A-9947-D674-98468FF9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64" y="6290002"/>
            <a:ext cx="13335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8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E7887B-9714-F795-1818-6337EFB9F63E}"/>
              </a:ext>
            </a:extLst>
          </p:cNvPr>
          <p:cNvGraphicFramePr>
            <a:graphicFrameLocks noGrp="1"/>
          </p:cNvGraphicFramePr>
          <p:nvPr/>
        </p:nvGraphicFramePr>
        <p:xfrm>
          <a:off x="180108" y="637309"/>
          <a:ext cx="11845634" cy="597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22817">
                  <a:extLst>
                    <a:ext uri="{9D8B030D-6E8A-4147-A177-3AD203B41FA5}">
                      <a16:colId xmlns:a16="http://schemas.microsoft.com/office/drawing/2014/main" val="3318267411"/>
                    </a:ext>
                  </a:extLst>
                </a:gridCol>
                <a:gridCol w="5922817">
                  <a:extLst>
                    <a:ext uri="{9D8B030D-6E8A-4147-A177-3AD203B41FA5}">
                      <a16:colId xmlns:a16="http://schemas.microsoft.com/office/drawing/2014/main" val="1846755592"/>
                    </a:ext>
                  </a:extLst>
                </a:gridCol>
              </a:tblGrid>
              <a:tr h="362893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High-level Business Objective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Details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309216"/>
                  </a:ext>
                </a:extLst>
              </a:tr>
              <a:tr h="631703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Introduce digital consumer touchpoints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increase checkout convenience.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avoid trips to physical stores. 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49230"/>
                  </a:ext>
                </a:extLst>
              </a:tr>
              <a:tr h="1169323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Introduce new business opportunities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introduce new revenue models.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introduce new retail products. 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offer improved customer experiences.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gather consumer insights.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894417"/>
                  </a:ext>
                </a:extLst>
              </a:tr>
              <a:tr h="362893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Achieve differentiation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be quick to respond to market needs.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34999"/>
                  </a:ext>
                </a:extLst>
              </a:tr>
              <a:tr h="1169323">
                <a:tc>
                  <a:txBody>
                    <a:bodyPr/>
                    <a:lstStyle/>
                    <a:p>
                      <a:pPr rtl="0"/>
                      <a:r>
                        <a:rPr lang="en-US" dirty="0">
                          <a:effectLst/>
                          <a:latin typeface="Cambira"/>
                        </a:rPr>
                        <a:t>Fast, responsive, integrated and efficient operations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have fast back-office operations.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have an efficient supplier sourcing.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have just-in-time inventory.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work in unison with partners.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589889"/>
                  </a:ext>
                </a:extLst>
              </a:tr>
              <a:tr h="362893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Speed of changes 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improve agility and nimbleness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5520"/>
                  </a:ext>
                </a:extLst>
              </a:tr>
              <a:tr h="1169323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Scale to demand 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meet increasing demand.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enable quick adoption.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effectLst/>
                          <a:latin typeface="Cambira"/>
                        </a:rPr>
                        <a:t>To scale to increasing demand, and provide reliability, availability, and resiliency.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76228"/>
                  </a:ext>
                </a:extLst>
              </a:tr>
              <a:tr h="631703"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effectLst/>
                          <a:latin typeface="Cambira"/>
                        </a:rPr>
                        <a:t>Flexible technology foundation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tc>
                  <a:txBody>
                    <a:bodyPr/>
                    <a:lstStyle/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mbira"/>
                        </a:rPr>
                        <a:t>No vendor-lock-in.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  <a:latin typeface="Cambira"/>
                        </a:rPr>
                        <a:t>Cost-effective solution.</a:t>
                      </a: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9240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0C296B-E7DC-4C03-4325-027A767A1E6E}"/>
              </a:ext>
            </a:extLst>
          </p:cNvPr>
          <p:cNvSpPr txBox="1"/>
          <p:nvPr/>
        </p:nvSpPr>
        <p:spPr>
          <a:xfrm>
            <a:off x="0" y="138546"/>
            <a:ext cx="961505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22635"/>
                </a:solidFill>
                <a:latin typeface="Cambria"/>
                <a:ea typeface="Cambria"/>
              </a:rPr>
              <a:t> Business and Technical Objectives forming the Business Architecture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35A1F-4B41-B4C9-9A07-569FF29E686F}"/>
              </a:ext>
            </a:extLst>
          </p:cNvPr>
          <p:cNvSpPr txBox="1"/>
          <p:nvPr/>
        </p:nvSpPr>
        <p:spPr>
          <a:xfrm>
            <a:off x="90974" y="6611389"/>
            <a:ext cx="6097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3"/>
              </a:rPr>
              <a:t>Future Retail: A Business and Technical ArchitectureDZonehttps://dzone.com › Data Engineering › 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4389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866</Words>
  <Application>Microsoft Office PowerPoint</Application>
  <PresentationFormat>Widescreen</PresentationFormat>
  <Paragraphs>167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Calibri</vt:lpstr>
      <vt:lpstr>Cambira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landy</dc:creator>
  <cp:lastModifiedBy>marc landy</cp:lastModifiedBy>
  <cp:revision>1</cp:revision>
  <dcterms:created xsi:type="dcterms:W3CDTF">2025-06-29T04:13:01Z</dcterms:created>
  <dcterms:modified xsi:type="dcterms:W3CDTF">2025-06-29T07:52:11Z</dcterms:modified>
</cp:coreProperties>
</file>