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69" r:id="rId18"/>
    <p:sldId id="273" r:id="rId19"/>
    <p:sldId id="274" r:id="rId20"/>
    <p:sldId id="275" r:id="rId21"/>
    <p:sldId id="276" r:id="rId22"/>
    <p:sldId id="279" r:id="rId23"/>
    <p:sldId id="277" r:id="rId24"/>
    <p:sldId id="278" r:id="rId25"/>
    <p:sldId id="280" r:id="rId26"/>
    <p:sldId id="281" r:id="rId27"/>
    <p:sldId id="282" r:id="rId28"/>
    <p:sldId id="283" r:id="rId29"/>
  </p:sldIdLst>
  <p:sldSz cx="9144000" cy="5715000" type="screen16x1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5BFF"/>
    <a:srgbClr val="0000D5"/>
    <a:srgbClr val="3751D5"/>
    <a:srgbClr val="47A7C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4943" autoAdjust="0"/>
  </p:normalViewPr>
  <p:slideViewPr>
    <p:cSldViewPr>
      <p:cViewPr varScale="1">
        <p:scale>
          <a:sx n="104" d="100"/>
          <a:sy n="104" d="100"/>
        </p:scale>
        <p:origin x="-1824" y="-84"/>
      </p:cViewPr>
      <p:guideLst>
        <p:guide orient="horz" pos="180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96CFD5-D292-4F76-AF34-F936F97C35B6}" type="datetimeFigureOut">
              <a:rPr lang="es-ES" smtClean="0"/>
              <a:pPr/>
              <a:t>25/08/2022</a:t>
            </a:fld>
            <a:endParaRPr lang="es-ES"/>
          </a:p>
        </p:txBody>
      </p:sp>
      <p:sp>
        <p:nvSpPr>
          <p:cNvPr id="4" name="3 Marcador de imagen de diapositiva"/>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BEE9A1-37A2-4950-B49A-AB44DC43C400}"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Un Mapeo</a:t>
            </a:r>
            <a:r>
              <a:rPr lang="es-MX" baseline="0" dirty="0" smtClean="0"/>
              <a:t> Objeto-relacional u</a:t>
            </a:r>
            <a:r>
              <a:rPr lang="es-MX" dirty="0" smtClean="0"/>
              <a:t> ORM por sus siglas en inglés </a:t>
            </a:r>
            <a:r>
              <a:rPr lang="es-MX" dirty="0" err="1" smtClean="0"/>
              <a:t>Object-Relational</a:t>
            </a:r>
            <a:r>
              <a:rPr lang="es-MX" dirty="0" smtClean="0"/>
              <a:t> </a:t>
            </a:r>
            <a:r>
              <a:rPr lang="es-MX" dirty="0" err="1" smtClean="0"/>
              <a:t>Mapping</a:t>
            </a:r>
            <a:r>
              <a:rPr lang="es-MX" dirty="0" smtClean="0"/>
              <a:t> es una</a:t>
            </a:r>
            <a:r>
              <a:rPr lang="es-MX" baseline="0" dirty="0" smtClean="0"/>
              <a:t> técnica implementada en un lenguaje para mapear los objetos de una aplicación en tablas en una base de datos relacional. La idea es facilitar el trabajo y reducir la tarea de hacer las conversiones de objetos a consultas SQL, lenguaje de la base de datos relacional</a:t>
            </a:r>
            <a:r>
              <a:rPr lang="es-ES" baseline="0" dirty="0" smtClean="0"/>
              <a:t>.</a:t>
            </a:r>
          </a:p>
          <a:p>
            <a:r>
              <a:rPr lang="es-MX" baseline="0" dirty="0" smtClean="0"/>
              <a:t>Regularmente el diseño de una aplicación en un lenguaje orientado a objetos consiste en definir las reglas de negocio mediante objetos. A la par, si la aplicación lo requiere, se debe definir la estructura de la base de datos que guardará toda su información. Con el ORM podemos crear las clases que mapearan a las tablas en la base de datos. Ejemplos de </a:t>
            </a:r>
            <a:r>
              <a:rPr lang="es-MX" baseline="0" dirty="0" err="1" smtClean="0"/>
              <a:t>ORM’s</a:t>
            </a:r>
            <a:r>
              <a:rPr lang="es-MX" baseline="0" dirty="0" smtClean="0"/>
              <a:t> son el Active Record de </a:t>
            </a:r>
            <a:r>
              <a:rPr lang="es-MX" baseline="0" dirty="0" err="1" smtClean="0"/>
              <a:t>Ruby</a:t>
            </a:r>
            <a:r>
              <a:rPr lang="es-MX" baseline="0" dirty="0" smtClean="0"/>
              <a:t> </a:t>
            </a:r>
            <a:r>
              <a:rPr lang="es-MX" baseline="0" dirty="0" err="1" smtClean="0"/>
              <a:t>on</a:t>
            </a:r>
            <a:r>
              <a:rPr lang="es-MX" baseline="0" dirty="0" smtClean="0"/>
              <a:t> </a:t>
            </a:r>
            <a:r>
              <a:rPr lang="es-MX" baseline="0" dirty="0" err="1" smtClean="0"/>
              <a:t>Rails</a:t>
            </a:r>
            <a:r>
              <a:rPr lang="es-MX" baseline="0" dirty="0" smtClean="0"/>
              <a:t>, el Active Record de YII para PHP, El </a:t>
            </a:r>
            <a:r>
              <a:rPr lang="es-MX" baseline="0" dirty="0" err="1" smtClean="0"/>
              <a:t>eloquent</a:t>
            </a:r>
            <a:r>
              <a:rPr lang="es-MX" baseline="0" dirty="0" smtClean="0"/>
              <a:t> de </a:t>
            </a:r>
            <a:r>
              <a:rPr lang="es-MX" baseline="0" dirty="0" err="1" smtClean="0"/>
              <a:t>Laravel</a:t>
            </a:r>
            <a:r>
              <a:rPr lang="es-MX" baseline="0" dirty="0" smtClean="0"/>
              <a:t> para PHP, el </a:t>
            </a:r>
            <a:r>
              <a:rPr lang="es-MX" baseline="0" dirty="0" err="1" smtClean="0"/>
              <a:t>Entity</a:t>
            </a:r>
            <a:r>
              <a:rPr lang="es-MX" baseline="0" dirty="0" smtClean="0"/>
              <a:t> Framework de punto NET y el </a:t>
            </a:r>
            <a:r>
              <a:rPr lang="es-MX" baseline="0" dirty="0" err="1" smtClean="0"/>
              <a:t>Hibernate</a:t>
            </a:r>
            <a:r>
              <a:rPr lang="es-MX" baseline="0" dirty="0" smtClean="0"/>
              <a:t> de Java. Una de las dificultades que tiene el uso de un ORM es en los programadores que ya tienen experiencia en SQL, pues les cuesta cambiar la forma de recuperar los datos, pasando de consultas en el lenguaje SQL a el uso de objetos y las relaciones que tienen entre ellos. </a:t>
            </a:r>
            <a:r>
              <a:rPr lang="es-MX" baseline="0" dirty="0" err="1" smtClean="0"/>
              <a:t>Ademas</a:t>
            </a:r>
            <a:r>
              <a:rPr lang="es-MX" baseline="0" dirty="0" smtClean="0"/>
              <a:t> se tiene la falsa creencia que las consultas que genera el mapeo no son optimas, lo que trataremos de demostrar en este curso. Afortunadamente se tienen alternativas para cuando es muy complicado hacer la recuperación de datos con objetos o la consulta debe ser lo mas optima posible, usando instrucciones de SQL.</a:t>
            </a:r>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2</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Las convenciones</a:t>
            </a:r>
            <a:r>
              <a:rPr lang="es-MX" baseline="0" dirty="0" smtClean="0"/>
              <a:t> se refieren a la forma de escribir las clases de tipo entidad para establecer las características de la tabla generada en la base de datos. El nombre de la tabla tendrá el nombre de la clase en plural, por lo que se recomienda poner el nombre de la clase en </a:t>
            </a:r>
            <a:r>
              <a:rPr lang="es-MX" baseline="0" dirty="0" err="1" smtClean="0"/>
              <a:t>singulas</a:t>
            </a:r>
            <a:r>
              <a:rPr lang="es-MX" baseline="0" dirty="0" smtClean="0"/>
              <a:t>. Se creará en el esquema </a:t>
            </a:r>
            <a:r>
              <a:rPr lang="es-MX" baseline="0" dirty="0" err="1" smtClean="0"/>
              <a:t>dbo</a:t>
            </a:r>
            <a:r>
              <a:rPr lang="es-MX" baseline="0" dirty="0" smtClean="0"/>
              <a:t> por default (</a:t>
            </a:r>
            <a:r>
              <a:rPr lang="es-MX" baseline="0" dirty="0" err="1" smtClean="0"/>
              <a:t>sql</a:t>
            </a:r>
            <a:r>
              <a:rPr lang="es-MX" baseline="0" dirty="0" smtClean="0"/>
              <a:t> server), las columnas se nombraran igual a las propiedades y los tipos de datos dependerán del manejador de base de datos. Si se coloca una propiedad con el nombre ID o el nombre de la clase mas Id, sin importar mayúsculas o minúsculas, se creará una clave primaria para ese campo, con su respectivo índice y si el manejador de base de datos es </a:t>
            </a:r>
            <a:r>
              <a:rPr lang="es-MX" baseline="0" dirty="0" err="1" smtClean="0"/>
              <a:t>sql</a:t>
            </a:r>
            <a:r>
              <a:rPr lang="es-MX" baseline="0" dirty="0" smtClean="0"/>
              <a:t> server, se creará de tipo </a:t>
            </a:r>
            <a:r>
              <a:rPr lang="es-MX" baseline="0" dirty="0" err="1" smtClean="0"/>
              <a:t>identity</a:t>
            </a:r>
            <a:r>
              <a:rPr lang="es-MX" baseline="0" dirty="0" smtClean="0"/>
              <a:t> (genera de manera </a:t>
            </a:r>
            <a:r>
              <a:rPr lang="es-MX" baseline="0" dirty="0" err="1" smtClean="0"/>
              <a:t>autoincremental</a:t>
            </a:r>
            <a:r>
              <a:rPr lang="es-MX" baseline="0" dirty="0" smtClean="0"/>
              <a:t>). Los campos de respaldo solamente son para separa la propiedad del campo en la clase, pero al generar la columna se genera con el nombre de la propiedad. Los campos de respaldo se deben nombrar con un guión bajo antes del nombre o m y guión bajo antes del nombre. Las claves foráneas se definen cuando dos entidades se relacionar y lo veremos en el tema de relaciones. Lo importante de mencionar por ahora es que es mas sencillo definir las claves foráneas si seguimos la convención de la clave primaria de poner id o el nombre de la clase e id.</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11</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Anotaciones de datos permiten cambiar el nombre</a:t>
            </a:r>
            <a:r>
              <a:rPr lang="es-MX" baseline="0" dirty="0" smtClean="0"/>
              <a:t> de la tabla (</a:t>
            </a:r>
            <a:r>
              <a:rPr lang="es-MX" baseline="0" dirty="0" err="1" smtClean="0"/>
              <a:t>table</a:t>
            </a:r>
            <a:r>
              <a:rPr lang="es-MX" baseline="0" dirty="0" smtClean="0"/>
              <a:t>) el nombre de la columna (</a:t>
            </a:r>
            <a:r>
              <a:rPr lang="es-MX" baseline="0" dirty="0" err="1" smtClean="0"/>
              <a:t>column</a:t>
            </a:r>
            <a:r>
              <a:rPr lang="es-MX" baseline="0" dirty="0" smtClean="0"/>
              <a:t>), especificar la clave foránea (</a:t>
            </a:r>
            <a:r>
              <a:rPr lang="es-MX" baseline="0" dirty="0" err="1" smtClean="0"/>
              <a:t>foreign</a:t>
            </a:r>
            <a:r>
              <a:rPr lang="es-MX" baseline="0" dirty="0" smtClean="0"/>
              <a:t> </a:t>
            </a:r>
            <a:r>
              <a:rPr lang="es-MX" baseline="0" dirty="0" err="1" smtClean="0"/>
              <a:t>key</a:t>
            </a:r>
            <a:r>
              <a:rPr lang="es-MX" baseline="0" dirty="0" smtClean="0"/>
              <a:t>), Especificar como la base de datos genera valores para una propiedad (</a:t>
            </a:r>
            <a:r>
              <a:rPr lang="es-MX" baseline="0" dirty="0" err="1" smtClean="0"/>
              <a:t>DataBaseGenerated</a:t>
            </a:r>
            <a:r>
              <a:rPr lang="es-MX" baseline="0" dirty="0" smtClean="0"/>
              <a:t>), Clases o propiedades no mapeadas (</a:t>
            </a:r>
            <a:r>
              <a:rPr lang="es-MX" baseline="0" dirty="0" err="1" smtClean="0"/>
              <a:t>Not</a:t>
            </a:r>
            <a:r>
              <a:rPr lang="es-MX" baseline="0" dirty="0" smtClean="0"/>
              <a:t> </a:t>
            </a:r>
            <a:r>
              <a:rPr lang="es-MX" baseline="0" dirty="0" err="1" smtClean="0"/>
              <a:t>Mapped</a:t>
            </a:r>
            <a:r>
              <a:rPr lang="es-MX" baseline="0" dirty="0" smtClean="0"/>
              <a:t>), especificar el inverso de una propiedad de navegación en una relación (</a:t>
            </a:r>
            <a:r>
              <a:rPr lang="es-MX" baseline="0" dirty="0" err="1" smtClean="0"/>
              <a:t>Inverse</a:t>
            </a:r>
            <a:r>
              <a:rPr lang="es-MX" baseline="0" dirty="0" smtClean="0"/>
              <a:t> </a:t>
            </a:r>
            <a:r>
              <a:rPr lang="es-MX" baseline="0" dirty="0" err="1" smtClean="0"/>
              <a:t>Property</a:t>
            </a:r>
            <a:r>
              <a:rPr lang="es-MX" baseline="0" dirty="0" smtClean="0"/>
              <a:t>), Definir una propiedad como llave primaria (Key), especificar el tipo de datos de la columna de la base de datos como </a:t>
            </a:r>
            <a:r>
              <a:rPr lang="es-MX" baseline="0" dirty="0" err="1" smtClean="0"/>
              <a:t>rowversion</a:t>
            </a:r>
            <a:r>
              <a:rPr lang="es-MX" baseline="0" dirty="0" smtClean="0"/>
              <a:t> (</a:t>
            </a:r>
            <a:r>
              <a:rPr lang="es-MX" baseline="0" dirty="0" err="1" smtClean="0"/>
              <a:t>TimeStamp</a:t>
            </a:r>
            <a:r>
              <a:rPr lang="es-MX" baseline="0" dirty="0" smtClean="0"/>
              <a:t>), especificar que la propiedad entra en verificación de concurrencia (</a:t>
            </a:r>
            <a:r>
              <a:rPr lang="es-MX" baseline="0" dirty="0" err="1" smtClean="0"/>
              <a:t>Concurrency</a:t>
            </a:r>
            <a:r>
              <a:rPr lang="es-MX" baseline="0" dirty="0" smtClean="0"/>
              <a:t> </a:t>
            </a:r>
            <a:r>
              <a:rPr lang="es-MX" baseline="0" dirty="0" err="1" smtClean="0"/>
              <a:t>Check</a:t>
            </a:r>
            <a:r>
              <a:rPr lang="es-MX" baseline="0" dirty="0" smtClean="0"/>
              <a:t>), si el valor de la propiedad es requerido (</a:t>
            </a:r>
            <a:r>
              <a:rPr lang="es-MX" baseline="0" dirty="0" err="1" smtClean="0"/>
              <a:t>Required</a:t>
            </a:r>
            <a:r>
              <a:rPr lang="es-MX" baseline="0" dirty="0" smtClean="0"/>
              <a:t>) , la longitud máxima del valor de la propiedad (</a:t>
            </a:r>
            <a:r>
              <a:rPr lang="es-MX" baseline="0" dirty="0" err="1" smtClean="0"/>
              <a:t>MaxLength</a:t>
            </a:r>
            <a:r>
              <a:rPr lang="es-MX" baseline="0" dirty="0" smtClean="0"/>
              <a:t> y </a:t>
            </a:r>
            <a:r>
              <a:rPr lang="es-MX" baseline="0" dirty="0" err="1" smtClean="0"/>
              <a:t>StringLegth</a:t>
            </a:r>
            <a:r>
              <a:rPr lang="es-MX" baseline="0" dirty="0" smtClean="0"/>
              <a:t>). En la práctica que haremos no veremos todas las anotaciones</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12</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err="1" smtClean="0"/>
              <a:t>Fluent</a:t>
            </a:r>
            <a:r>
              <a:rPr lang="es-MX" baseline="0" dirty="0" smtClean="0"/>
              <a:t> API es un conjunto de Métodos dentro de la clase </a:t>
            </a:r>
            <a:r>
              <a:rPr lang="es-MX" baseline="0" dirty="0" err="1" smtClean="0"/>
              <a:t>modelBuilder</a:t>
            </a:r>
            <a:r>
              <a:rPr lang="es-MX" baseline="0" dirty="0" smtClean="0"/>
              <a:t> que se usa dentro del método </a:t>
            </a:r>
            <a:r>
              <a:rPr lang="es-MX" baseline="0" dirty="0" err="1" smtClean="0"/>
              <a:t>OnModelCreating</a:t>
            </a:r>
            <a:r>
              <a:rPr lang="es-MX" baseline="0" dirty="0" smtClean="0"/>
              <a:t> de la clase </a:t>
            </a:r>
            <a:r>
              <a:rPr lang="es-MX" baseline="0" dirty="0" err="1" smtClean="0"/>
              <a:t>DbContext</a:t>
            </a:r>
            <a:r>
              <a:rPr lang="es-MX" baseline="0" dirty="0" smtClean="0"/>
              <a:t>. Algunos métodos tienen su similar en las anotaciones de datos, pero no todos. Los métodos mas usados son </a:t>
            </a:r>
            <a:r>
              <a:rPr lang="es-MX" baseline="0" dirty="0" err="1" smtClean="0"/>
              <a:t>HasDefaultSchema</a:t>
            </a:r>
            <a:r>
              <a:rPr lang="es-MX" baseline="0" dirty="0" smtClean="0"/>
              <a:t> para poner el nombre de esquema por defecto, </a:t>
            </a:r>
            <a:r>
              <a:rPr lang="es-MX" baseline="0" dirty="0" err="1" smtClean="0"/>
              <a:t>HasColumnName</a:t>
            </a:r>
            <a:r>
              <a:rPr lang="es-MX" baseline="0" dirty="0" smtClean="0"/>
              <a:t> para ponerle el nombre al campo, </a:t>
            </a:r>
            <a:r>
              <a:rPr lang="es-MX" baseline="0" dirty="0" err="1" smtClean="0"/>
              <a:t>HasColumnType</a:t>
            </a:r>
            <a:r>
              <a:rPr lang="es-MX" baseline="0" dirty="0" smtClean="0"/>
              <a:t> para poner el tipo a la columna, </a:t>
            </a:r>
            <a:r>
              <a:rPr lang="es-MX" baseline="0" dirty="0" err="1" smtClean="0"/>
              <a:t>HasMaxLength</a:t>
            </a:r>
            <a:r>
              <a:rPr lang="es-MX" baseline="0" dirty="0" smtClean="0"/>
              <a:t> para poner el tamaño máximo del valor de la propiedad, Ignore para ignorar la entidad y no crear una tabla en la base de datos, </a:t>
            </a:r>
            <a:r>
              <a:rPr lang="es-MX" baseline="0" dirty="0" err="1" smtClean="0"/>
              <a:t>IsRequired</a:t>
            </a:r>
            <a:r>
              <a:rPr lang="es-MX" baseline="0" dirty="0" smtClean="0"/>
              <a:t> para indicar que el campo es </a:t>
            </a:r>
            <a:r>
              <a:rPr lang="es-MX" baseline="0" dirty="0" err="1" smtClean="0"/>
              <a:t>requierido</a:t>
            </a:r>
            <a:r>
              <a:rPr lang="es-MX" baseline="0" dirty="0" smtClean="0"/>
              <a:t>, </a:t>
            </a:r>
            <a:r>
              <a:rPr lang="es-MX" baseline="0" dirty="0" err="1" smtClean="0"/>
              <a:t>HasForeignKey</a:t>
            </a:r>
            <a:r>
              <a:rPr lang="es-MX" baseline="0" dirty="0" smtClean="0"/>
              <a:t> para especificar la propiedad que será la clave foránea, </a:t>
            </a:r>
            <a:r>
              <a:rPr lang="es-MX" baseline="0" dirty="0" err="1" smtClean="0"/>
              <a:t>HasIndex</a:t>
            </a:r>
            <a:r>
              <a:rPr lang="es-MX" baseline="0" dirty="0" smtClean="0"/>
              <a:t> para crear un </a:t>
            </a:r>
            <a:r>
              <a:rPr lang="es-MX" baseline="0" dirty="0" err="1" smtClean="0"/>
              <a:t>ídice</a:t>
            </a:r>
            <a:r>
              <a:rPr lang="es-MX" baseline="0" dirty="0" smtClean="0"/>
              <a:t> para una propiedad, </a:t>
            </a:r>
            <a:r>
              <a:rPr lang="es-MX" baseline="0" dirty="0" err="1" smtClean="0"/>
              <a:t>HasKey</a:t>
            </a:r>
            <a:r>
              <a:rPr lang="es-MX" baseline="0" dirty="0" smtClean="0"/>
              <a:t> para indicar que la propiedad será la clave principal, </a:t>
            </a:r>
            <a:r>
              <a:rPr lang="es-MX" baseline="0" dirty="0" err="1" smtClean="0"/>
              <a:t>HasOne</a:t>
            </a:r>
            <a:r>
              <a:rPr lang="es-MX" baseline="0" dirty="0" smtClean="0"/>
              <a:t> para indicar la propiedad que </a:t>
            </a:r>
            <a:r>
              <a:rPr lang="es-MX" baseline="0" dirty="0" err="1" smtClean="0"/>
              <a:t>sera</a:t>
            </a:r>
            <a:r>
              <a:rPr lang="es-MX" baseline="0" dirty="0" smtClean="0"/>
              <a:t> la única en una relación uno a muchos y se usa con </a:t>
            </a:r>
            <a:r>
              <a:rPr lang="es-MX" baseline="0" dirty="0" err="1" smtClean="0"/>
              <a:t>HasMany</a:t>
            </a:r>
            <a:r>
              <a:rPr lang="es-MX" baseline="0" dirty="0" smtClean="0"/>
              <a:t> que indica la propiedad de muchos.</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13</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Relaciones.</a:t>
            </a:r>
            <a:r>
              <a:rPr lang="es-MX" baseline="0" dirty="0" smtClean="0"/>
              <a:t> Para establecer tablas relacionadas, las clases de tipo entidad deben especificar objetos de otras clases como propiedades que </a:t>
            </a:r>
            <a:r>
              <a:rPr lang="es-MX" baseline="0" dirty="0" err="1" smtClean="0"/>
              <a:t>fungiran</a:t>
            </a:r>
            <a:r>
              <a:rPr lang="es-MX" baseline="0" dirty="0" smtClean="0"/>
              <a:t> como otras tablas relacionadas. A la clase que tiene una propiedad como </a:t>
            </a:r>
            <a:r>
              <a:rPr lang="es-MX" baseline="0" dirty="0" err="1" smtClean="0"/>
              <a:t>ojeto</a:t>
            </a:r>
            <a:r>
              <a:rPr lang="es-MX" baseline="0" dirty="0" smtClean="0"/>
              <a:t> se le llama entidad principal y puede tener un objeto como propiedad a la que se le llama propiedad de navegación de referencia o una colección llamada propiedad de navegación de colección. Si tiene un objeto como propiedad de navegación la relación se creará de uno a uno, si es una colección, la relación será de uno a muchos y si las dos propiedades de navegación son colecciones, se creará una relación muchos a muchos. La clase referenciada en la entidad principal se llama entidad dependiente y en ella se puede definir la clave foránea con el nombre de la clave principal de la entidad principal y un objeto de la entidad principal, si la navegación se dará en los dos sentidos. Si no se manejo la convención en la clave principal, se requerirá de anotaciones de datos o métodos de la API </a:t>
            </a:r>
            <a:r>
              <a:rPr lang="es-MX" baseline="0" dirty="0" err="1" smtClean="0"/>
              <a:t>Fluent</a:t>
            </a:r>
            <a:r>
              <a:rPr lang="es-MX" baseline="0" dirty="0" smtClean="0"/>
              <a:t> para especificar la clave foránea.</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14</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En la documentación las colecciones se definen con la interface </a:t>
            </a:r>
            <a:r>
              <a:rPr lang="es-MX" dirty="0" err="1" smtClean="0"/>
              <a:t>Icollection</a:t>
            </a:r>
            <a:r>
              <a:rPr lang="es-MX" dirty="0" smtClean="0"/>
              <a:t> sin instanciarla. Esto se debe a que cuando se recupera</a:t>
            </a:r>
            <a:r>
              <a:rPr lang="es-MX" baseline="0" dirty="0" smtClean="0"/>
              <a:t> la lista de </a:t>
            </a:r>
            <a:r>
              <a:rPr lang="es-MX" baseline="0" dirty="0" err="1" smtClean="0"/>
              <a:t>Posts</a:t>
            </a:r>
            <a:r>
              <a:rPr lang="es-MX" baseline="0" dirty="0" smtClean="0"/>
              <a:t> relacionados mediante el objeto de la clase </a:t>
            </a:r>
            <a:r>
              <a:rPr lang="es-MX" baseline="0" dirty="0" err="1" smtClean="0"/>
              <a:t>dbcontext</a:t>
            </a:r>
            <a:r>
              <a:rPr lang="es-MX" baseline="0" dirty="0" smtClean="0"/>
              <a:t> está se </a:t>
            </a:r>
            <a:r>
              <a:rPr lang="es-MX" baseline="0" dirty="0" err="1" smtClean="0"/>
              <a:t>instancía</a:t>
            </a:r>
            <a:r>
              <a:rPr lang="es-MX" baseline="0" dirty="0" smtClean="0"/>
              <a:t> y se llena desde la base de datos automáticamente. No instanciarla en el constructor te permite verificar si haz cargado la colección de la base de datos checando si no es nulo. Los expertos consideran una mala práctica instanciarla o iniciarla con un valor pues te puede confundir si esa propiedad tiene un valor válido, a diferencia de que te regrese un mensaje de error por una referencia nula. Pero si la clase entidad Blog se usa como clases de las reglas de negocio, hay que tener cuidado pues si queremos usar la colección tendremos un error de referencia nula si no hemos recuperado sus datos de la base de datos. </a:t>
            </a:r>
            <a:r>
              <a:rPr lang="es-MX" baseline="0" smtClean="0"/>
              <a:t>Ahora, si </a:t>
            </a:r>
            <a:r>
              <a:rPr lang="es-MX" baseline="0" dirty="0" smtClean="0"/>
              <a:t>queremos agregar un Blog con </a:t>
            </a:r>
            <a:r>
              <a:rPr lang="es-MX" baseline="0" dirty="0" err="1" smtClean="0"/>
              <a:t>Posts</a:t>
            </a:r>
            <a:r>
              <a:rPr lang="es-MX" baseline="0" dirty="0" smtClean="0"/>
              <a:t> en una misma transacción, debemos recordar instanciar la colección antes de agregar </a:t>
            </a:r>
            <a:r>
              <a:rPr lang="es-MX" baseline="0" dirty="0" err="1" smtClean="0"/>
              <a:t>Posts</a:t>
            </a:r>
            <a:r>
              <a:rPr lang="es-MX" baseline="0" dirty="0" smtClean="0"/>
              <a:t>. En la práctica veremos como utilizar la colección, principalmente para agregar un registro de la entidad principal y una colección de su entidad dependiente.</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15</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En la documentación las colecciones se definen con la interface </a:t>
            </a:r>
            <a:r>
              <a:rPr lang="es-MX" dirty="0" err="1" smtClean="0"/>
              <a:t>Icollection</a:t>
            </a:r>
            <a:r>
              <a:rPr lang="es-MX" dirty="0" smtClean="0"/>
              <a:t> sin instanciarla. Esto se debe a que cuando se recupera</a:t>
            </a:r>
            <a:r>
              <a:rPr lang="es-MX" baseline="0" dirty="0" smtClean="0"/>
              <a:t> la lista de </a:t>
            </a:r>
            <a:r>
              <a:rPr lang="es-MX" baseline="0" dirty="0" err="1" smtClean="0"/>
              <a:t>Posts</a:t>
            </a:r>
            <a:r>
              <a:rPr lang="es-MX" baseline="0" dirty="0" smtClean="0"/>
              <a:t> relacionados mediante el objeto de la clase </a:t>
            </a:r>
            <a:r>
              <a:rPr lang="es-MX" baseline="0" dirty="0" err="1" smtClean="0"/>
              <a:t>dbcontext</a:t>
            </a:r>
            <a:r>
              <a:rPr lang="es-MX" baseline="0" dirty="0" smtClean="0"/>
              <a:t> está se </a:t>
            </a:r>
            <a:r>
              <a:rPr lang="es-MX" baseline="0" dirty="0" err="1" smtClean="0"/>
              <a:t>instancía</a:t>
            </a:r>
            <a:r>
              <a:rPr lang="es-MX" baseline="0" dirty="0" smtClean="0"/>
              <a:t> y se llena desde la base de datos automáticamente. No instanciarla en el constructor te permite verificar si haz cargado la colección de la base de datos checando si no es nulo. Los expertos consideran una mala práctica instanciarla o iniciarla con un valor pues te puede confundir si esa propiedad tiene un valor válido, a diferencia de que te regrese un mensaje de error por una referencia nula. Pero si la clase entidad Blog se usa como clases de las reglas de negocio, hay que tener cuidado pues si queremos usar la colección tendremos un error de referencia nula si no hemos recuperado sus datos de la base de datos. </a:t>
            </a:r>
            <a:r>
              <a:rPr lang="es-MX" baseline="0" smtClean="0"/>
              <a:t>Ahora, si </a:t>
            </a:r>
            <a:r>
              <a:rPr lang="es-MX" baseline="0" dirty="0" smtClean="0"/>
              <a:t>queremos agregar un Blog con </a:t>
            </a:r>
            <a:r>
              <a:rPr lang="es-MX" baseline="0" dirty="0" err="1" smtClean="0"/>
              <a:t>Posts</a:t>
            </a:r>
            <a:r>
              <a:rPr lang="es-MX" baseline="0" dirty="0" smtClean="0"/>
              <a:t> en una misma transacción, debemos recordar instanciar la colección antes de agregar </a:t>
            </a:r>
            <a:r>
              <a:rPr lang="es-MX" baseline="0" dirty="0" err="1" smtClean="0"/>
              <a:t>Posts</a:t>
            </a:r>
            <a:r>
              <a:rPr lang="es-MX" baseline="0" dirty="0" smtClean="0"/>
              <a:t>. En la práctica veremos como utilizar la colección, principalmente para agregar un registro de la entidad principal y una colección de su entidad dependiente.</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16</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Para la práctica</a:t>
            </a:r>
            <a:r>
              <a:rPr lang="es-MX" baseline="0" dirty="0" smtClean="0"/>
              <a:t> vamos a crear un proyecto de control escolar, donde se lleva el registro de las calificaciones de los alumnos. Escogí este proyecto por lo rico de la estructura de la base de datos. Se creará un proyecto de consola para usar las clases de tipo entidad que se encontrarán en una librería de clases</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17</a:t>
            </a:fld>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Como mencionamos anteriormente, es</a:t>
            </a:r>
            <a:r>
              <a:rPr lang="es-MX" baseline="0" dirty="0" smtClean="0"/>
              <a:t> mas sencillo usar </a:t>
            </a:r>
            <a:r>
              <a:rPr lang="es-MX" baseline="0" dirty="0" err="1" smtClean="0"/>
              <a:t>entity</a:t>
            </a:r>
            <a:r>
              <a:rPr lang="es-MX" baseline="0" dirty="0" smtClean="0"/>
              <a:t> </a:t>
            </a:r>
            <a:r>
              <a:rPr lang="es-MX" baseline="0" dirty="0" err="1" smtClean="0"/>
              <a:t>framework</a:t>
            </a:r>
            <a:r>
              <a:rPr lang="es-MX" baseline="0" dirty="0" smtClean="0"/>
              <a:t> en un proyecto monolítico como por ejemplo de tipo web. Ahora, como solo nos centraremos en </a:t>
            </a:r>
            <a:r>
              <a:rPr lang="es-MX" baseline="0" dirty="0" err="1" smtClean="0"/>
              <a:t>entity</a:t>
            </a:r>
            <a:r>
              <a:rPr lang="es-MX" baseline="0" dirty="0" smtClean="0"/>
              <a:t> </a:t>
            </a:r>
            <a:r>
              <a:rPr lang="es-MX" baseline="0" dirty="0" err="1" smtClean="0"/>
              <a:t>framework</a:t>
            </a:r>
            <a:r>
              <a:rPr lang="es-MX" baseline="0" dirty="0" smtClean="0"/>
              <a:t> y no en un proyecto web, usaremos una clase para poder ejecutar el objeto de la clase </a:t>
            </a:r>
            <a:r>
              <a:rPr lang="es-MX" baseline="0" dirty="0" err="1" smtClean="0"/>
              <a:t>dbcontext</a:t>
            </a:r>
            <a:r>
              <a:rPr lang="es-MX" baseline="0" dirty="0" smtClean="0"/>
              <a:t> dentro de la librería de clases para poder ejecutar las migraciones. </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18</a:t>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ES" dirty="0" smtClean="0"/>
              <a:t>El lenguaje de consulta integrado o LINQ por sus siglas en ingles</a:t>
            </a:r>
            <a:r>
              <a:rPr lang="es-ES" baseline="0" dirty="0" smtClean="0"/>
              <a:t> </a:t>
            </a:r>
            <a:r>
              <a:rPr lang="es-ES" baseline="0" dirty="0" err="1" smtClean="0"/>
              <a:t>Language</a:t>
            </a:r>
            <a:r>
              <a:rPr lang="es-ES" baseline="0" dirty="0" smtClean="0"/>
              <a:t> </a:t>
            </a:r>
            <a:r>
              <a:rPr lang="es-ES" baseline="0" dirty="0" err="1" smtClean="0"/>
              <a:t>Integrated</a:t>
            </a:r>
            <a:r>
              <a:rPr lang="es-ES" baseline="0" dirty="0" smtClean="0"/>
              <a:t> </a:t>
            </a:r>
            <a:r>
              <a:rPr lang="es-ES" baseline="0" dirty="0" err="1" smtClean="0"/>
              <a:t>Query</a:t>
            </a:r>
            <a:r>
              <a:rPr lang="es-ES" baseline="0" dirty="0" smtClean="0"/>
              <a:t> e</a:t>
            </a:r>
            <a:r>
              <a:rPr lang="es-ES" dirty="0" smtClean="0"/>
              <a:t>s el nombre de un conjunto de tecnologías basadas en la integración de capacidades de consulta directamente en el lenguaje C#. Puedes escribir consultas LINQ en C# para bases de datos de SQL Server, documentos XML, conjuntos de datos ADO.NET y cualquier colección de objetos que admita la interface </a:t>
            </a:r>
            <a:r>
              <a:rPr lang="es-ES" dirty="0" err="1" smtClean="0"/>
              <a:t>IEnumerable</a:t>
            </a:r>
            <a:r>
              <a:rPr lang="es-ES" dirty="0" smtClean="0"/>
              <a:t> o la interface genérica </a:t>
            </a:r>
            <a:r>
              <a:rPr lang="es-ES" dirty="0" err="1" smtClean="0"/>
              <a:t>IEnumerable</a:t>
            </a:r>
            <a:r>
              <a:rPr lang="es-ES" dirty="0" smtClean="0"/>
              <a:t>&lt;T&gt;. Es un lenguaje parecido a SQL, solo que se aplica sobre clases y no sobre </a:t>
            </a:r>
            <a:r>
              <a:rPr lang="es-ES" smtClean="0"/>
              <a:t>tablas. </a:t>
            </a:r>
            <a:r>
              <a:rPr lang="es-ES" dirty="0" smtClean="0"/>
              <a:t>Las consultas</a:t>
            </a:r>
            <a:r>
              <a:rPr lang="es-ES" baseline="0" dirty="0" smtClean="0"/>
              <a:t> se pueden hacer en una sola expresión llamada sintaxis de consulta o mediante métodos llamada </a:t>
            </a:r>
            <a:r>
              <a:rPr lang="es-ES" baseline="0" dirty="0" err="1" smtClean="0"/>
              <a:t>sintáxis</a:t>
            </a:r>
            <a:r>
              <a:rPr lang="es-ES" baseline="0" dirty="0" smtClean="0"/>
              <a:t> de métodos. Se recomienda hacerlo con la </a:t>
            </a:r>
            <a:r>
              <a:rPr lang="es-ES" baseline="0" dirty="0" err="1" smtClean="0"/>
              <a:t>sintáxis</a:t>
            </a:r>
            <a:r>
              <a:rPr lang="es-ES" baseline="0" dirty="0" smtClean="0"/>
              <a:t> de consulta. La </a:t>
            </a:r>
            <a:r>
              <a:rPr lang="es-ES" baseline="0" dirty="0" err="1" smtClean="0"/>
              <a:t>sintáxis</a:t>
            </a:r>
            <a:r>
              <a:rPr lang="es-ES" baseline="0" dirty="0" smtClean="0"/>
              <a:t> de consulta compila a una estructura llamada árboles de expresiones. La sintaxis de métodos normalmente requiere de parámetros en expresiones lambda.</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19</a:t>
            </a:fld>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ES" sz="1200" dirty="0" smtClean="0"/>
              <a:t>Todas las operaciones de consulta LINQ constan de tres acciones distintas, obtener el origen de datos, crear la consulta</a:t>
            </a:r>
            <a:r>
              <a:rPr lang="es-ES" sz="1200" baseline="0" dirty="0" smtClean="0"/>
              <a:t> y ejecutar la consulta. El obtener el origen de datos se refiere a la forma en acceder al origen de datos. EN el caso de </a:t>
            </a:r>
            <a:r>
              <a:rPr lang="es-ES" sz="1200" baseline="0" dirty="0" err="1" smtClean="0"/>
              <a:t>entity</a:t>
            </a:r>
            <a:r>
              <a:rPr lang="es-ES" sz="1200" baseline="0" dirty="0" smtClean="0"/>
              <a:t> </a:t>
            </a:r>
            <a:r>
              <a:rPr lang="es-ES" sz="1200" baseline="0" dirty="0" err="1" smtClean="0"/>
              <a:t>framework</a:t>
            </a:r>
            <a:r>
              <a:rPr lang="es-ES" sz="1200" baseline="0" dirty="0" smtClean="0"/>
              <a:t>, es a través del DB </a:t>
            </a:r>
            <a:r>
              <a:rPr lang="es-ES" sz="1200" baseline="0" dirty="0" err="1" smtClean="0"/>
              <a:t>Context</a:t>
            </a:r>
            <a:r>
              <a:rPr lang="es-ES" sz="1200" baseline="0" dirty="0" smtClean="0"/>
              <a:t>. Al crear la consulta se puede almacenar en una variable que implementa la interface </a:t>
            </a:r>
            <a:r>
              <a:rPr lang="es-ES" sz="1200" baseline="0" dirty="0" err="1" smtClean="0"/>
              <a:t>iQueryable</a:t>
            </a:r>
            <a:r>
              <a:rPr lang="es-ES" sz="1200" baseline="0" dirty="0" smtClean="0"/>
              <a:t> que implementa </a:t>
            </a:r>
            <a:r>
              <a:rPr lang="es-ES" sz="1200" baseline="0" dirty="0" err="1" smtClean="0"/>
              <a:t>Ienumerable</a:t>
            </a:r>
            <a:r>
              <a:rPr lang="es-ES" sz="1200" baseline="0" dirty="0" smtClean="0"/>
              <a:t> pero que por si sola no regresa los datos de la consulta. La ejecución de la consulta se realiza al ejecutar los </a:t>
            </a:r>
            <a:r>
              <a:rPr lang="es-ES" sz="1200" baseline="0" dirty="0" err="1" smtClean="0"/>
              <a:t>metodos</a:t>
            </a:r>
            <a:r>
              <a:rPr lang="es-ES" sz="1200" baseline="0" dirty="0" smtClean="0"/>
              <a:t> </a:t>
            </a:r>
            <a:r>
              <a:rPr lang="es-ES" sz="1200" baseline="0" dirty="0" err="1" smtClean="0"/>
              <a:t>ToList</a:t>
            </a:r>
            <a:r>
              <a:rPr lang="es-ES" sz="1200" baseline="0" dirty="0" smtClean="0"/>
              <a:t>, </a:t>
            </a:r>
            <a:r>
              <a:rPr lang="es-ES" sz="1200" baseline="0" dirty="0" err="1" smtClean="0"/>
              <a:t>To</a:t>
            </a:r>
            <a:r>
              <a:rPr lang="es-ES" sz="1200" baseline="0" dirty="0" smtClean="0"/>
              <a:t> </a:t>
            </a:r>
            <a:r>
              <a:rPr lang="es-ES" sz="1200" baseline="0" dirty="0" err="1" smtClean="0"/>
              <a:t>Array</a:t>
            </a:r>
            <a:r>
              <a:rPr lang="es-ES" sz="1200" baseline="0" dirty="0" smtClean="0"/>
              <a:t>, </a:t>
            </a:r>
            <a:r>
              <a:rPr lang="es-ES" sz="1200" baseline="0" dirty="0" err="1" smtClean="0"/>
              <a:t>FirstODefault</a:t>
            </a:r>
            <a:r>
              <a:rPr lang="es-ES" sz="1200" baseline="0" dirty="0" smtClean="0"/>
              <a:t>, </a:t>
            </a:r>
            <a:r>
              <a:rPr lang="es-ES" dirty="0" err="1" smtClean="0"/>
              <a:t>Count</a:t>
            </a:r>
            <a:r>
              <a:rPr lang="es-ES" dirty="0" smtClean="0"/>
              <a:t>, Max, </a:t>
            </a:r>
            <a:r>
              <a:rPr lang="es-ES" dirty="0" err="1" smtClean="0"/>
              <a:t>Average</a:t>
            </a:r>
            <a:r>
              <a:rPr lang="es-ES" dirty="0" smtClean="0"/>
              <a:t> de la consulta</a:t>
            </a:r>
            <a:r>
              <a:rPr lang="es-ES" sz="1200" baseline="0" dirty="0" smtClean="0"/>
              <a:t> o al ejecutar el </a:t>
            </a:r>
            <a:r>
              <a:rPr lang="es-ES" sz="1200" baseline="0" dirty="0" err="1" smtClean="0"/>
              <a:t>foreach</a:t>
            </a:r>
            <a:r>
              <a:rPr lang="es-ES" sz="1200" baseline="0" dirty="0" smtClean="0"/>
              <a:t> que lo recorra. A este concepto se le llama ejecución aplazada.</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20</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err="1" smtClean="0"/>
              <a:t>Entity</a:t>
            </a:r>
            <a:r>
              <a:rPr lang="es-MX" dirty="0" smtClean="0"/>
              <a:t> Framework es el ORM de la</a:t>
            </a:r>
            <a:r>
              <a:rPr lang="es-MX" baseline="0" dirty="0" smtClean="0"/>
              <a:t> plataforma de punto NET de </a:t>
            </a:r>
            <a:r>
              <a:rPr lang="es-MX" baseline="0" dirty="0" err="1" smtClean="0"/>
              <a:t>microsoft</a:t>
            </a:r>
            <a:r>
              <a:rPr lang="es-MX" baseline="0" dirty="0" smtClean="0"/>
              <a:t>. Contiene elementos que permiten el mapeo de objetos con las bases de datos relacionales mas populares como SQL Server, </a:t>
            </a:r>
            <a:r>
              <a:rPr lang="es-MX" baseline="0" dirty="0" err="1" smtClean="0"/>
              <a:t>MySQL</a:t>
            </a:r>
            <a:r>
              <a:rPr lang="es-MX" baseline="0" dirty="0" smtClean="0"/>
              <a:t> u Oracle, entre otros. Este mapeo no solo incluye objetos, </a:t>
            </a:r>
            <a:r>
              <a:rPr lang="es-MX" baseline="0" dirty="0" err="1" smtClean="0"/>
              <a:t>tambien</a:t>
            </a:r>
            <a:r>
              <a:rPr lang="es-MX" baseline="0" dirty="0" smtClean="0"/>
              <a:t> sus relaciones. Utiliza un lenguaje llamado LINQ parecido a SQL que permite elaborar consultas con los objetos de tipo entidad mapeados a las tablas.</a:t>
            </a:r>
          </a:p>
          <a:p>
            <a:r>
              <a:rPr lang="es-MX" baseline="0" dirty="0" smtClean="0"/>
              <a:t>Permite agregar anotaciones a las clases de tipo entidad que definen los objetos mapeados que sirven para indicar al manejador de base de datos algunas características de las bases de datos como los nombres de las tablas, de los campos, los índices y claves primarias, entre otros. </a:t>
            </a:r>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3</a:t>
            </a:fld>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Una consulta debe comenzar con una instrucción</a:t>
            </a:r>
            <a:r>
              <a:rPr lang="es-MX" baseline="0" dirty="0" smtClean="0"/>
              <a:t> </a:t>
            </a:r>
            <a:r>
              <a:rPr lang="es-MX" baseline="0" dirty="0" err="1" smtClean="0"/>
              <a:t>from</a:t>
            </a:r>
            <a:r>
              <a:rPr lang="es-MX" baseline="0" dirty="0" smtClean="0"/>
              <a:t> para indicar de que fuente de datos va a tomar la información y terminar con </a:t>
            </a:r>
            <a:r>
              <a:rPr lang="es-MX" baseline="0" dirty="0" err="1" smtClean="0"/>
              <a:t>select</a:t>
            </a:r>
            <a:r>
              <a:rPr lang="es-MX" baseline="0" dirty="0" smtClean="0"/>
              <a:t> para indicar los datos de la fuente que se seleccionan o </a:t>
            </a:r>
            <a:r>
              <a:rPr lang="es-MX" baseline="0" dirty="0" err="1" smtClean="0"/>
              <a:t>group</a:t>
            </a:r>
            <a:r>
              <a:rPr lang="es-MX" baseline="0" dirty="0" smtClean="0"/>
              <a:t> que agrupa los datos de la fuente. In se utiliza con </a:t>
            </a:r>
            <a:r>
              <a:rPr lang="es-MX" baseline="0" dirty="0" err="1" smtClean="0"/>
              <a:t>from</a:t>
            </a:r>
            <a:r>
              <a:rPr lang="es-MX" baseline="0" dirty="0" smtClean="0"/>
              <a:t> para saber </a:t>
            </a:r>
            <a:r>
              <a:rPr lang="es-MX" baseline="0" dirty="0" err="1" smtClean="0"/>
              <a:t>rl</a:t>
            </a:r>
            <a:r>
              <a:rPr lang="es-MX" baseline="0" dirty="0" smtClean="0"/>
              <a:t> origen del dato. </a:t>
            </a:r>
            <a:r>
              <a:rPr lang="es-MX" baseline="0" dirty="0" err="1" smtClean="0"/>
              <a:t>Where</a:t>
            </a:r>
            <a:r>
              <a:rPr lang="es-MX" baseline="0" dirty="0" smtClean="0"/>
              <a:t> sirve para filtrar y puede usar todos los operadores de comparación de c </a:t>
            </a:r>
            <a:r>
              <a:rPr lang="es-MX" baseline="0" dirty="0" err="1" smtClean="0"/>
              <a:t>sharp</a:t>
            </a:r>
            <a:r>
              <a:rPr lang="es-MX" baseline="0" dirty="0" smtClean="0"/>
              <a:t>. Además se pueden usar los métodos de manejo de cadena en propiedades de tipo </a:t>
            </a:r>
            <a:r>
              <a:rPr lang="es-MX" baseline="0" dirty="0" err="1" smtClean="0"/>
              <a:t>string</a:t>
            </a:r>
            <a:r>
              <a:rPr lang="es-MX" baseline="0" dirty="0" smtClean="0"/>
              <a:t> como </a:t>
            </a:r>
            <a:r>
              <a:rPr lang="es-MX" baseline="0" dirty="0" err="1" smtClean="0"/>
              <a:t>Contains</a:t>
            </a:r>
            <a:r>
              <a:rPr lang="es-MX" baseline="0" dirty="0" smtClean="0"/>
              <a:t> o </a:t>
            </a:r>
            <a:r>
              <a:rPr lang="es-MX" baseline="0" dirty="0" err="1" smtClean="0"/>
              <a:t>StartWith</a:t>
            </a:r>
            <a:r>
              <a:rPr lang="es-MX" baseline="0" dirty="0" smtClean="0"/>
              <a:t>. </a:t>
            </a:r>
            <a:r>
              <a:rPr lang="es-MX" baseline="0" dirty="0" err="1" smtClean="0"/>
              <a:t>Join</a:t>
            </a:r>
            <a:r>
              <a:rPr lang="es-MX" baseline="0" dirty="0" smtClean="0"/>
              <a:t> sirve para juntar dos entidades, </a:t>
            </a:r>
            <a:r>
              <a:rPr lang="es-MX" baseline="0" dirty="0" err="1" smtClean="0"/>
              <a:t>include</a:t>
            </a:r>
            <a:r>
              <a:rPr lang="es-MX" baseline="0" dirty="0" smtClean="0"/>
              <a:t> para incluir una entidad relacionada. </a:t>
            </a:r>
            <a:r>
              <a:rPr lang="es-MX" baseline="0" dirty="0" err="1" smtClean="0"/>
              <a:t>To</a:t>
            </a:r>
            <a:r>
              <a:rPr lang="es-MX" baseline="0" dirty="0" smtClean="0"/>
              <a:t> sirve para guardar una relación en una variable intermedia. </a:t>
            </a:r>
            <a:r>
              <a:rPr lang="es-MX" baseline="0" dirty="0" err="1" smtClean="0"/>
              <a:t>Select</a:t>
            </a:r>
            <a:r>
              <a:rPr lang="es-MX" baseline="0" dirty="0" smtClean="0"/>
              <a:t> sirve para seleccionar </a:t>
            </a:r>
            <a:r>
              <a:rPr lang="es-MX" baseline="0" smtClean="0"/>
              <a:t>las propiedades a regresar</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21</a:t>
            </a:fld>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ES" sz="1200" dirty="0" smtClean="0"/>
              <a:t>La información de </a:t>
            </a:r>
            <a:r>
              <a:rPr lang="es-ES" sz="1200" dirty="0" err="1" smtClean="0"/>
              <a:t>linq</a:t>
            </a:r>
            <a:r>
              <a:rPr lang="es-ES" sz="1200" dirty="0" smtClean="0"/>
              <a:t> no esta dentro de la documentación de </a:t>
            </a:r>
            <a:r>
              <a:rPr lang="es-ES" sz="1200" dirty="0" err="1" smtClean="0"/>
              <a:t>entity</a:t>
            </a:r>
            <a:r>
              <a:rPr lang="es-ES" sz="1200" dirty="0" smtClean="0"/>
              <a:t> </a:t>
            </a:r>
            <a:r>
              <a:rPr lang="es-ES" sz="1200" dirty="0" err="1" smtClean="0"/>
              <a:t>framework</a:t>
            </a:r>
            <a:r>
              <a:rPr lang="es-ES" sz="1200" dirty="0" smtClean="0"/>
              <a:t>,</a:t>
            </a:r>
            <a:r>
              <a:rPr lang="es-ES" sz="1200" baseline="0" dirty="0" smtClean="0"/>
              <a:t> debido a que el lenguaje no solo se usa en este tema.</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22</a:t>
            </a:fld>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Para los</a:t>
            </a:r>
            <a:r>
              <a:rPr lang="es-MX" baseline="0" dirty="0" smtClean="0"/>
              <a:t> ejemplos en LINQ crearemos otras entidades. El </a:t>
            </a:r>
            <a:r>
              <a:rPr lang="es-MX" baseline="0" dirty="0" err="1" smtClean="0"/>
              <a:t>analisis</a:t>
            </a:r>
            <a:r>
              <a:rPr lang="es-MX" baseline="0" dirty="0" smtClean="0"/>
              <a:t> de las calificaciones en nuestro sistema parte de una relación tripartita entre alumnos, materias y periodos. Incluso debería ser una relación de cuatro entidades pues falta la de profesores, pero por cuestión de complejidad hemos omitido. </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23</a:t>
            </a:fld>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Para</a:t>
            </a:r>
            <a:r>
              <a:rPr lang="es-MX" baseline="0" dirty="0" smtClean="0"/>
              <a:t> no tener relaciones muchos a muchos separamos las relaciones, creando nuevas entidades, lo que permite tener relaciones de uno a uno o de uno a muchos. Solo pondremos calificaciones finales para no agregar mas datos</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24</a:t>
            </a:fld>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Vamos a realizar un</a:t>
            </a:r>
            <a:r>
              <a:rPr lang="es-MX" baseline="0" dirty="0" smtClean="0"/>
              <a:t> proceso mas complejo que es crear un nuevo periodo. El proceso implica crear el periodo y crear los cursos y calificaciones en base a los alumnos inscritos y las materias del siguiente semestre de su carrera</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25</a:t>
            </a:fld>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La estrategia</a:t>
            </a:r>
            <a:r>
              <a:rPr lang="es-MX" baseline="0" dirty="0" smtClean="0"/>
              <a:t> es primero obtener los datos necesarios de los alumnos inscritos y las materias que les corresponde llevar en el siguiente semestre, </a:t>
            </a:r>
            <a:r>
              <a:rPr lang="es-MX" baseline="0" dirty="0" err="1" smtClean="0"/>
              <a:t>despues</a:t>
            </a:r>
            <a:r>
              <a:rPr lang="es-MX" baseline="0" dirty="0" smtClean="0"/>
              <a:t> generar el periodo y posteriormente crear uno por uno los cursos y las calificaciones, en base a la información obtenida de la consulta inicial. Además modificaremos el semestre actual del alumno. Encerraremos la </a:t>
            </a:r>
            <a:r>
              <a:rPr lang="es-MX" baseline="0" dirty="0" err="1" smtClean="0"/>
              <a:t>creacion</a:t>
            </a:r>
            <a:r>
              <a:rPr lang="es-MX" baseline="0" dirty="0" smtClean="0"/>
              <a:t> del periodo, los cursos y calificaciones y la modificación del semestre del alumno dentro de una transacción. Para evitar que la transacción se tarde o existan bloqueos por la consulta, la estrategia es consultar los datos al inicio, fuera de la transacción y esta debe traer todos los datos para la creación de los cursos y calificaciones. De igual manera la consulta debe considerar si el alumno puede llevar el curso evaluando si tiene una calificación aprobatoria en la </a:t>
            </a:r>
            <a:r>
              <a:rPr lang="es-MX" baseline="0" smtClean="0"/>
              <a:t>materia dependiente</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26</a:t>
            </a:fld>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En conclusión vimos</a:t>
            </a:r>
            <a:r>
              <a:rPr lang="es-MX" baseline="0" dirty="0" smtClean="0"/>
              <a:t> como crear la base de datos a partir de las entidades y vimos las migraciones. Agregamos, eliminamos con los </a:t>
            </a:r>
            <a:r>
              <a:rPr lang="es-MX" baseline="0" dirty="0" err="1" smtClean="0"/>
              <a:t>metodos</a:t>
            </a:r>
            <a:r>
              <a:rPr lang="es-MX" baseline="0" dirty="0" smtClean="0"/>
              <a:t> de la clase que hereda de </a:t>
            </a:r>
            <a:r>
              <a:rPr lang="es-MX" baseline="0" dirty="0" err="1" smtClean="0"/>
              <a:t>DbContext</a:t>
            </a:r>
            <a:r>
              <a:rPr lang="es-MX" baseline="0" dirty="0" smtClean="0"/>
              <a:t>. Finalmente al consultar lo hacemos con </a:t>
            </a:r>
            <a:r>
              <a:rPr lang="es-MX" baseline="0" dirty="0" err="1" smtClean="0"/>
              <a:t>linq</a:t>
            </a:r>
            <a:r>
              <a:rPr lang="es-MX" baseline="0" dirty="0" smtClean="0"/>
              <a:t>. Usando </a:t>
            </a:r>
            <a:r>
              <a:rPr lang="es-MX" baseline="0" dirty="0" err="1" smtClean="0"/>
              <a:t>linq</a:t>
            </a:r>
            <a:r>
              <a:rPr lang="es-MX" baseline="0" dirty="0" smtClean="0"/>
              <a:t> evitamos las entidades relacionadas y las cargas de tipo </a:t>
            </a:r>
            <a:r>
              <a:rPr lang="es-MX" baseline="0" dirty="0" err="1" smtClean="0"/>
              <a:t>eager</a:t>
            </a:r>
            <a:r>
              <a:rPr lang="es-MX" baseline="0" dirty="0" smtClean="0"/>
              <a:t>, donde se cargan todas las entidades relacionadas de un solo golpe o de tipo </a:t>
            </a:r>
            <a:r>
              <a:rPr lang="es-MX" baseline="0" dirty="0" err="1" smtClean="0"/>
              <a:t>Lazy</a:t>
            </a:r>
            <a:r>
              <a:rPr lang="es-MX" baseline="0" dirty="0" smtClean="0"/>
              <a:t>, donde se carga solo lo necesario, pero con el problema del uso, como la </a:t>
            </a:r>
            <a:r>
              <a:rPr lang="es-MX" baseline="0" dirty="0" err="1" smtClean="0"/>
              <a:t>serialización</a:t>
            </a:r>
            <a:r>
              <a:rPr lang="es-MX" baseline="0" dirty="0" smtClean="0"/>
              <a:t>. Además, con </a:t>
            </a:r>
            <a:r>
              <a:rPr lang="es-MX" baseline="0" dirty="0" err="1" smtClean="0"/>
              <a:t>linq</a:t>
            </a:r>
            <a:r>
              <a:rPr lang="es-MX" baseline="0" dirty="0" smtClean="0"/>
              <a:t> solo traemos la información requerida, pues los datos relacionados pueden ser muy grandes, sobre todo aquellos que representan datos históricos de un periodo largo.</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27</a:t>
            </a:fld>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En conclusión vimos</a:t>
            </a:r>
            <a:r>
              <a:rPr lang="es-MX" baseline="0" dirty="0" smtClean="0"/>
              <a:t> como crear la base de datos a partir de las entidades y vimos las migraciones. Agregamos, eliminamos con los </a:t>
            </a:r>
            <a:r>
              <a:rPr lang="es-MX" baseline="0" dirty="0" err="1" smtClean="0"/>
              <a:t>metodos</a:t>
            </a:r>
            <a:r>
              <a:rPr lang="es-MX" baseline="0" dirty="0" smtClean="0"/>
              <a:t> de la clase que hereda de </a:t>
            </a:r>
            <a:r>
              <a:rPr lang="es-MX" baseline="0" dirty="0" err="1" smtClean="0"/>
              <a:t>DbContext</a:t>
            </a:r>
            <a:r>
              <a:rPr lang="es-MX" baseline="0" dirty="0" smtClean="0"/>
              <a:t>. Finalmente al consultar lo hacemos con </a:t>
            </a:r>
            <a:r>
              <a:rPr lang="es-MX" baseline="0" dirty="0" err="1" smtClean="0"/>
              <a:t>linq</a:t>
            </a:r>
            <a:r>
              <a:rPr lang="es-MX" baseline="0" dirty="0" smtClean="0"/>
              <a:t>. Usando </a:t>
            </a:r>
            <a:r>
              <a:rPr lang="es-MX" baseline="0" dirty="0" err="1" smtClean="0"/>
              <a:t>linq</a:t>
            </a:r>
            <a:r>
              <a:rPr lang="es-MX" baseline="0" dirty="0" smtClean="0"/>
              <a:t> evitamos las entidades relacionadas y las cargas de tipo </a:t>
            </a:r>
            <a:r>
              <a:rPr lang="es-MX" baseline="0" dirty="0" err="1" smtClean="0"/>
              <a:t>eager</a:t>
            </a:r>
            <a:r>
              <a:rPr lang="es-MX" baseline="0" dirty="0" smtClean="0"/>
              <a:t>, donde se cargan todas las entidades relacionadas de un solo golpe o de tipo </a:t>
            </a:r>
            <a:r>
              <a:rPr lang="es-MX" baseline="0" dirty="0" err="1" smtClean="0"/>
              <a:t>Lazy</a:t>
            </a:r>
            <a:r>
              <a:rPr lang="es-MX" baseline="0" dirty="0" smtClean="0"/>
              <a:t>, donde se carga solo lo necesario, pero con el problema del uso, como la </a:t>
            </a:r>
            <a:r>
              <a:rPr lang="es-MX" baseline="0" dirty="0" err="1" smtClean="0"/>
              <a:t>serialización</a:t>
            </a:r>
            <a:r>
              <a:rPr lang="es-MX" baseline="0" dirty="0" smtClean="0"/>
              <a:t>. Además, con </a:t>
            </a:r>
            <a:r>
              <a:rPr lang="es-MX" baseline="0" dirty="0" err="1" smtClean="0"/>
              <a:t>linq</a:t>
            </a:r>
            <a:r>
              <a:rPr lang="es-MX" baseline="0" dirty="0" smtClean="0"/>
              <a:t> solo traemos la información requerida, pues los datos relacionados pueden ser muy grandes, sobre todo aquellos que representan datos históricos de un </a:t>
            </a:r>
            <a:r>
              <a:rPr lang="es-MX" baseline="0" smtClean="0"/>
              <a:t>periodo largo.</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28</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baseline="0" dirty="0" err="1" smtClean="0"/>
              <a:t>Entitiy</a:t>
            </a:r>
            <a:r>
              <a:rPr lang="es-MX" baseline="0" dirty="0" smtClean="0"/>
              <a:t>  Framework tiene dos flujos de trabajo o </a:t>
            </a:r>
            <a:r>
              <a:rPr lang="es-MX" baseline="0" dirty="0" err="1" smtClean="0"/>
              <a:t>workflows</a:t>
            </a:r>
            <a:r>
              <a:rPr lang="es-MX" baseline="0" dirty="0" smtClean="0"/>
              <a:t> para la generación de un esquema. Si se crean las tablas a partir de definir las clases, a la opción se le llama Código primero o </a:t>
            </a:r>
            <a:r>
              <a:rPr lang="es-MX" baseline="0" dirty="0" err="1" smtClean="0"/>
              <a:t>Code</a:t>
            </a:r>
            <a:r>
              <a:rPr lang="es-MX" baseline="0" dirty="0" smtClean="0"/>
              <a:t> </a:t>
            </a:r>
            <a:r>
              <a:rPr lang="es-MX" baseline="0" dirty="0" err="1" smtClean="0"/>
              <a:t>First</a:t>
            </a:r>
            <a:r>
              <a:rPr lang="es-MX" baseline="0" dirty="0" smtClean="0"/>
              <a:t>. Si se crean las clases a partir de un modelo que se carga de una base de datos se le llama Base de datos primero o </a:t>
            </a:r>
            <a:r>
              <a:rPr lang="es-MX" baseline="0" dirty="0" err="1" smtClean="0"/>
              <a:t>DataBase</a:t>
            </a:r>
            <a:r>
              <a:rPr lang="es-MX" baseline="0" dirty="0" smtClean="0"/>
              <a:t> </a:t>
            </a:r>
            <a:r>
              <a:rPr lang="es-MX" baseline="0" dirty="0" err="1" smtClean="0"/>
              <a:t>First</a:t>
            </a:r>
            <a:r>
              <a:rPr lang="es-MX" baseline="0" dirty="0" smtClean="0"/>
              <a:t>. En el primero se pueden manejar las migraciones, que permiten administrar las modificaciones en la base de datos. Son precisamente las migraciones la ventaja de usar </a:t>
            </a:r>
            <a:r>
              <a:rPr lang="es-MX" baseline="0" dirty="0" err="1" smtClean="0"/>
              <a:t>code</a:t>
            </a:r>
            <a:r>
              <a:rPr lang="es-MX" baseline="0" dirty="0" smtClean="0"/>
              <a:t> </a:t>
            </a:r>
            <a:r>
              <a:rPr lang="es-MX" baseline="0" dirty="0" err="1" smtClean="0"/>
              <a:t>first</a:t>
            </a:r>
            <a:r>
              <a:rPr lang="es-MX" baseline="0" dirty="0" smtClean="0"/>
              <a:t>. En </a:t>
            </a:r>
            <a:r>
              <a:rPr lang="es-MX" baseline="0" dirty="0" err="1" smtClean="0"/>
              <a:t>database</a:t>
            </a:r>
            <a:r>
              <a:rPr lang="es-MX" baseline="0" dirty="0" smtClean="0"/>
              <a:t> </a:t>
            </a:r>
            <a:r>
              <a:rPr lang="es-MX" baseline="0" dirty="0" err="1" smtClean="0"/>
              <a:t>first</a:t>
            </a:r>
            <a:r>
              <a:rPr lang="es-MX" baseline="0" dirty="0" smtClean="0"/>
              <a:t> no hay un mecanismo para llevar el control de las actualizaciones, por lo que yo siempre recomiendo usar </a:t>
            </a:r>
            <a:r>
              <a:rPr lang="es-MX" baseline="0" dirty="0" err="1" smtClean="0"/>
              <a:t>code</a:t>
            </a:r>
            <a:r>
              <a:rPr lang="es-MX" baseline="0" dirty="0" smtClean="0"/>
              <a:t> </a:t>
            </a:r>
            <a:r>
              <a:rPr lang="es-MX" baseline="0" dirty="0" err="1" smtClean="0"/>
              <a:t>first</a:t>
            </a:r>
            <a:r>
              <a:rPr lang="es-MX" baseline="0" dirty="0" smtClean="0"/>
              <a:t>, a menos que realmente se justifique el uso de </a:t>
            </a:r>
            <a:r>
              <a:rPr lang="es-MX" baseline="0" dirty="0" err="1" smtClean="0"/>
              <a:t>database</a:t>
            </a:r>
            <a:r>
              <a:rPr lang="es-MX" baseline="0" dirty="0" smtClean="0"/>
              <a:t> </a:t>
            </a:r>
            <a:r>
              <a:rPr lang="es-MX" baseline="0" dirty="0" err="1" smtClean="0"/>
              <a:t>first</a:t>
            </a:r>
            <a:r>
              <a:rPr lang="es-MX" baseline="0" dirty="0" smtClean="0"/>
              <a:t>.</a:t>
            </a:r>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4</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baseline="0" dirty="0" smtClean="0"/>
              <a:t>La clase </a:t>
            </a:r>
            <a:r>
              <a:rPr lang="es-MX" baseline="0" dirty="0" err="1" smtClean="0"/>
              <a:t>dbcontext</a:t>
            </a:r>
            <a:r>
              <a:rPr lang="es-MX" baseline="0" dirty="0" smtClean="0"/>
              <a:t> es la clase que sirve como enlace a la base de datos. Es una clase que implementa los patrones de diseño de Unidad de trabajo o </a:t>
            </a:r>
            <a:r>
              <a:rPr lang="es-MX" baseline="0" dirty="0" err="1" smtClean="0"/>
              <a:t>Unit</a:t>
            </a:r>
            <a:r>
              <a:rPr lang="es-MX" baseline="0" dirty="0" smtClean="0"/>
              <a:t> of </a:t>
            </a:r>
            <a:r>
              <a:rPr lang="es-MX" baseline="0" dirty="0" err="1" smtClean="0"/>
              <a:t>work</a:t>
            </a:r>
            <a:r>
              <a:rPr lang="es-MX" baseline="0" dirty="0" smtClean="0"/>
              <a:t> y repositorio o </a:t>
            </a:r>
            <a:r>
              <a:rPr lang="es-MX" baseline="0" dirty="0" err="1" smtClean="0"/>
              <a:t>repository</a:t>
            </a:r>
            <a:r>
              <a:rPr lang="es-MX" baseline="0" dirty="0" smtClean="0"/>
              <a:t>. En ella se definen las </a:t>
            </a:r>
            <a:r>
              <a:rPr lang="es-MX" baseline="0" dirty="0" err="1" smtClean="0"/>
              <a:t>coleciones</a:t>
            </a:r>
            <a:r>
              <a:rPr lang="es-MX" baseline="0" dirty="0" smtClean="0"/>
              <a:t> de tipo </a:t>
            </a:r>
            <a:r>
              <a:rPr lang="es-MX" baseline="0" dirty="0" err="1" smtClean="0"/>
              <a:t>DbSet</a:t>
            </a:r>
            <a:r>
              <a:rPr lang="es-MX" baseline="0" dirty="0" smtClean="0"/>
              <a:t> que son las que sirven como medio para acceder a las tablas de la base de datos. Para ello se requiere definir clases llamadas de tipo entidad que, al ser incluidas en la clase </a:t>
            </a:r>
            <a:r>
              <a:rPr lang="es-MX" baseline="0" dirty="0" err="1" smtClean="0"/>
              <a:t>DbContext</a:t>
            </a:r>
            <a:r>
              <a:rPr lang="es-MX" baseline="0" dirty="0" smtClean="0"/>
              <a:t> se relacionan con las tablas de manera automática. Si se escoge el flujo de trabajo </a:t>
            </a:r>
            <a:r>
              <a:rPr lang="es-MX" baseline="0" dirty="0" err="1" smtClean="0"/>
              <a:t>Code</a:t>
            </a:r>
            <a:r>
              <a:rPr lang="es-MX" baseline="0" dirty="0" smtClean="0"/>
              <a:t> </a:t>
            </a:r>
            <a:r>
              <a:rPr lang="es-MX" baseline="0" dirty="0" err="1" smtClean="0"/>
              <a:t>First</a:t>
            </a:r>
            <a:r>
              <a:rPr lang="es-MX" baseline="0" dirty="0" smtClean="0"/>
              <a:t>, las entidades se crean y actualizan de manera automática o por medio de las migraciones. La clase </a:t>
            </a:r>
            <a:r>
              <a:rPr lang="es-MX" baseline="0" dirty="0" err="1" smtClean="0"/>
              <a:t>Dbcontext</a:t>
            </a:r>
            <a:r>
              <a:rPr lang="es-MX" baseline="0" dirty="0" smtClean="0"/>
              <a:t> abre y cierra la conexión a la base de datos de manera automática y se puede modificar la funcionalidad con el objeto </a:t>
            </a:r>
            <a:r>
              <a:rPr lang="es-MX" baseline="0" dirty="0" err="1" smtClean="0"/>
              <a:t>connection</a:t>
            </a:r>
            <a:r>
              <a:rPr lang="es-MX" baseline="0" dirty="0" smtClean="0"/>
              <a:t> que tiene definido. Lo que se puede hacer en esta clase es configurar la creación de las entidades y definir la cadena de conexión, que puede ser tomada de un archivo </a:t>
            </a:r>
            <a:r>
              <a:rPr lang="es-MX" baseline="0" dirty="0" err="1" smtClean="0"/>
              <a:t>web.config</a:t>
            </a:r>
            <a:r>
              <a:rPr lang="es-MX" baseline="0" dirty="0" smtClean="0"/>
              <a:t> o </a:t>
            </a:r>
            <a:r>
              <a:rPr lang="es-MX" baseline="0" dirty="0" err="1" smtClean="0"/>
              <a:t>app.config</a:t>
            </a:r>
            <a:r>
              <a:rPr lang="es-MX" baseline="0" dirty="0" smtClean="0"/>
              <a:t>. Al terminar de usarla es importante liberar los recursos de la clase con el método </a:t>
            </a:r>
            <a:r>
              <a:rPr lang="es-MX" baseline="0" dirty="0" err="1" smtClean="0"/>
              <a:t>dispose</a:t>
            </a:r>
            <a:r>
              <a:rPr lang="es-MX" baseline="0" dirty="0" smtClean="0"/>
              <a:t> o </a:t>
            </a:r>
            <a:r>
              <a:rPr lang="es-MX" baseline="0" dirty="0" err="1" smtClean="0"/>
              <a:t>abriendola</a:t>
            </a:r>
            <a:r>
              <a:rPr lang="es-MX" baseline="0" dirty="0" smtClean="0"/>
              <a:t> con la instrucción </a:t>
            </a:r>
            <a:r>
              <a:rPr lang="es-MX" baseline="0" dirty="0" err="1" smtClean="0"/>
              <a:t>using</a:t>
            </a:r>
            <a:endParaRPr lang="es-MX" baseline="0" dirty="0" smtClean="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5</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baseline="0" dirty="0" smtClean="0"/>
              <a:t>La clase </a:t>
            </a:r>
            <a:r>
              <a:rPr lang="es-MX" baseline="0" dirty="0" err="1" smtClean="0"/>
              <a:t>dbContext</a:t>
            </a:r>
            <a:r>
              <a:rPr lang="es-MX" baseline="0" dirty="0" smtClean="0"/>
              <a:t> tiene diferentes métodos para afectar los registros de una tabla, por medio de las entidades. </a:t>
            </a:r>
            <a:r>
              <a:rPr lang="es-MX" baseline="0" dirty="0" err="1" smtClean="0"/>
              <a:t>Add</a:t>
            </a:r>
            <a:r>
              <a:rPr lang="es-MX" baseline="0" dirty="0" smtClean="0"/>
              <a:t> o </a:t>
            </a:r>
            <a:r>
              <a:rPr lang="es-MX" baseline="0" dirty="0" err="1" smtClean="0"/>
              <a:t>Atach</a:t>
            </a:r>
            <a:r>
              <a:rPr lang="es-MX" baseline="0" dirty="0" smtClean="0"/>
              <a:t> para agregar un registro, </a:t>
            </a:r>
            <a:r>
              <a:rPr lang="es-MX" baseline="0" dirty="0" err="1" smtClean="0"/>
              <a:t>remove</a:t>
            </a:r>
            <a:r>
              <a:rPr lang="es-MX" baseline="0" dirty="0" smtClean="0"/>
              <a:t> para eliminar, o al modificar un dato cambia la propiedad </a:t>
            </a:r>
            <a:r>
              <a:rPr lang="es-MX" baseline="0" dirty="0" err="1" smtClean="0"/>
              <a:t>EntityState</a:t>
            </a:r>
            <a:r>
              <a:rPr lang="es-MX" baseline="0" dirty="0" smtClean="0"/>
              <a:t>. Para guardar los cambios se usa </a:t>
            </a:r>
            <a:r>
              <a:rPr lang="es-MX" baseline="0" dirty="0" err="1" smtClean="0"/>
              <a:t>SaveChanges</a:t>
            </a:r>
            <a:r>
              <a:rPr lang="es-MX" baseline="0" dirty="0" smtClean="0"/>
              <a:t>. Para consulta se usa </a:t>
            </a:r>
            <a:r>
              <a:rPr lang="es-MX" baseline="0" dirty="0" err="1" smtClean="0"/>
              <a:t>ToList</a:t>
            </a:r>
            <a:r>
              <a:rPr lang="es-MX" baseline="0" dirty="0" smtClean="0"/>
              <a:t>, </a:t>
            </a:r>
            <a:r>
              <a:rPr lang="es-MX" baseline="0" dirty="0" err="1" smtClean="0"/>
              <a:t>To</a:t>
            </a:r>
            <a:r>
              <a:rPr lang="es-MX" baseline="0" dirty="0" smtClean="0"/>
              <a:t> </a:t>
            </a:r>
            <a:r>
              <a:rPr lang="es-MX" baseline="0" dirty="0" err="1" smtClean="0"/>
              <a:t>Array</a:t>
            </a:r>
            <a:r>
              <a:rPr lang="es-MX" baseline="0" dirty="0" smtClean="0"/>
              <a:t> y </a:t>
            </a:r>
            <a:r>
              <a:rPr lang="es-MX" baseline="0" dirty="0" err="1" smtClean="0"/>
              <a:t>ToDictionary</a:t>
            </a:r>
            <a:r>
              <a:rPr lang="es-MX" baseline="0" dirty="0" smtClean="0"/>
              <a:t> para traer varios, </a:t>
            </a:r>
            <a:r>
              <a:rPr lang="es-MX" baseline="0" dirty="0" err="1" smtClean="0"/>
              <a:t>First</a:t>
            </a:r>
            <a:r>
              <a:rPr lang="es-MX" baseline="0" dirty="0" smtClean="0"/>
              <a:t>, </a:t>
            </a:r>
            <a:r>
              <a:rPr lang="es-MX" baseline="0" dirty="0" err="1" smtClean="0"/>
              <a:t>Any</a:t>
            </a:r>
            <a:r>
              <a:rPr lang="es-MX" baseline="0" dirty="0" smtClean="0"/>
              <a:t> o </a:t>
            </a:r>
            <a:r>
              <a:rPr lang="es-MX" baseline="0" dirty="0" err="1" smtClean="0"/>
              <a:t>Find</a:t>
            </a:r>
            <a:r>
              <a:rPr lang="es-MX" baseline="0" dirty="0" smtClean="0"/>
              <a:t> para trae uno solo. La consulta se puede almacenar en una variable pero solo se ejecuta al momento de ejecutar un </a:t>
            </a:r>
            <a:r>
              <a:rPr lang="es-MX" baseline="0" dirty="0" err="1" smtClean="0"/>
              <a:t>foreach</a:t>
            </a:r>
            <a:r>
              <a:rPr lang="es-MX" baseline="0" dirty="0" smtClean="0"/>
              <a:t>, al ejecutar </a:t>
            </a:r>
            <a:r>
              <a:rPr lang="es-MX" baseline="0" dirty="0" err="1" smtClean="0"/>
              <a:t>ToArray</a:t>
            </a:r>
            <a:r>
              <a:rPr lang="es-MX" baseline="0" dirty="0" smtClean="0"/>
              <a:t>, </a:t>
            </a:r>
            <a:r>
              <a:rPr lang="es-MX" baseline="0" dirty="0" err="1" smtClean="0"/>
              <a:t>ToList</a:t>
            </a:r>
            <a:r>
              <a:rPr lang="es-MX" baseline="0" dirty="0" smtClean="0"/>
              <a:t>, </a:t>
            </a:r>
            <a:r>
              <a:rPr lang="es-MX" baseline="0" dirty="0" err="1" smtClean="0"/>
              <a:t>ToDictionary</a:t>
            </a:r>
            <a:r>
              <a:rPr lang="es-MX" baseline="0" dirty="0" smtClean="0"/>
              <a:t>, </a:t>
            </a:r>
            <a:r>
              <a:rPr lang="es-MX" baseline="0" dirty="0" err="1" smtClean="0"/>
              <a:t>First</a:t>
            </a:r>
            <a:r>
              <a:rPr lang="es-MX" baseline="0" dirty="0" smtClean="0"/>
              <a:t>, </a:t>
            </a:r>
            <a:r>
              <a:rPr lang="es-MX" baseline="0" dirty="0" err="1" smtClean="0"/>
              <a:t>Any</a:t>
            </a:r>
            <a:r>
              <a:rPr lang="es-MX" baseline="0" dirty="0" smtClean="0"/>
              <a:t> o </a:t>
            </a:r>
            <a:r>
              <a:rPr lang="es-MX" baseline="0" dirty="0" err="1" smtClean="0"/>
              <a:t>Find</a:t>
            </a:r>
            <a:r>
              <a:rPr lang="es-MX" baseline="0" dirty="0" smtClean="0"/>
              <a:t> o al llamar al </a:t>
            </a:r>
            <a:r>
              <a:rPr lang="es-MX" baseline="0" dirty="0" err="1" smtClean="0"/>
              <a:t>metodo</a:t>
            </a:r>
            <a:r>
              <a:rPr lang="es-MX" baseline="0" dirty="0" smtClean="0"/>
              <a:t> Load.</a:t>
            </a:r>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6</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baseline="0" dirty="0" smtClean="0"/>
              <a:t>Una de las cosas que debemos tomar en cuenta al usar </a:t>
            </a:r>
            <a:r>
              <a:rPr lang="es-MX" baseline="0" dirty="0" err="1" smtClean="0"/>
              <a:t>entity</a:t>
            </a:r>
            <a:r>
              <a:rPr lang="es-MX" baseline="0" dirty="0" smtClean="0"/>
              <a:t> </a:t>
            </a:r>
            <a:r>
              <a:rPr lang="es-MX" baseline="0" dirty="0" err="1" smtClean="0"/>
              <a:t>framework</a:t>
            </a:r>
            <a:r>
              <a:rPr lang="es-MX" baseline="0" dirty="0" smtClean="0"/>
              <a:t> es el tipo de proyecto de nuestra aplicación. Las plantillas de visual </a:t>
            </a:r>
            <a:r>
              <a:rPr lang="es-MX" baseline="0" dirty="0" err="1" smtClean="0"/>
              <a:t>studio</a:t>
            </a:r>
            <a:r>
              <a:rPr lang="es-MX" baseline="0" dirty="0" smtClean="0"/>
              <a:t> regularmente generan el proyecto de manera monolítica incluyendo todo en el mismo proyecto, lo que hace complicado dividir en capas o librerías la parte de datos, que es donde trabaja </a:t>
            </a:r>
            <a:r>
              <a:rPr lang="es-MX" baseline="0" dirty="0" err="1" smtClean="0"/>
              <a:t>entity</a:t>
            </a:r>
            <a:r>
              <a:rPr lang="es-MX" baseline="0" dirty="0" smtClean="0"/>
              <a:t> </a:t>
            </a:r>
            <a:r>
              <a:rPr lang="es-MX" baseline="0" dirty="0" err="1" smtClean="0"/>
              <a:t>framework</a:t>
            </a:r>
            <a:r>
              <a:rPr lang="es-MX" baseline="0" dirty="0" smtClean="0"/>
              <a:t>. El </a:t>
            </a:r>
            <a:r>
              <a:rPr lang="es-MX" baseline="0" dirty="0" err="1" smtClean="0"/>
              <a:t>identity</a:t>
            </a:r>
            <a:r>
              <a:rPr lang="es-MX" baseline="0" dirty="0" smtClean="0"/>
              <a:t>, que es el </a:t>
            </a:r>
            <a:r>
              <a:rPr lang="es-MX" baseline="0" dirty="0" err="1" smtClean="0"/>
              <a:t>framework</a:t>
            </a:r>
            <a:r>
              <a:rPr lang="es-MX" baseline="0" dirty="0" smtClean="0"/>
              <a:t> de manejo de cuentas de usuario en proyectos web, se define a partir de una clase </a:t>
            </a:r>
            <a:r>
              <a:rPr lang="es-MX" baseline="0" dirty="0" err="1" smtClean="0"/>
              <a:t>dbcontext</a:t>
            </a:r>
            <a:r>
              <a:rPr lang="es-MX" baseline="0" dirty="0" smtClean="0"/>
              <a:t> que </a:t>
            </a:r>
            <a:r>
              <a:rPr lang="es-MX" baseline="0" dirty="0" err="1" smtClean="0"/>
              <a:t>ademas</a:t>
            </a:r>
            <a:r>
              <a:rPr lang="es-MX" baseline="0" dirty="0" smtClean="0"/>
              <a:t> define el </a:t>
            </a:r>
            <a:r>
              <a:rPr lang="es-MX" baseline="0" dirty="0" err="1" smtClean="0"/>
              <a:t>identity</a:t>
            </a:r>
            <a:r>
              <a:rPr lang="es-MX" baseline="0" dirty="0" smtClean="0"/>
              <a:t>, por lo que es importante decidir desde el principio si nuestra aplicación va a llevar la autenticación mediante cuentas de usuario. Yo recomiendo que se trabaje en este esquema monolítico para no ocupar mucho tiempo en ajustar los elementos para poder dividirlo en capas. Esto no quiere decir que no se pueda, pero es complicado. Para separar el </a:t>
            </a:r>
            <a:r>
              <a:rPr lang="es-MX" baseline="0" dirty="0" err="1" smtClean="0"/>
              <a:t>entity</a:t>
            </a:r>
            <a:r>
              <a:rPr lang="es-MX" baseline="0" dirty="0" smtClean="0"/>
              <a:t> </a:t>
            </a:r>
            <a:r>
              <a:rPr lang="es-MX" baseline="0" dirty="0" err="1" smtClean="0"/>
              <a:t>framework</a:t>
            </a:r>
            <a:r>
              <a:rPr lang="es-MX" baseline="0" dirty="0" smtClean="0"/>
              <a:t> en una librería de clases se requiere de definir una conexión para hacer las migraciones y otra para el proyecto Web o de Windows. Y para separar el </a:t>
            </a:r>
            <a:r>
              <a:rPr lang="es-MX" baseline="0" dirty="0" err="1" smtClean="0"/>
              <a:t>identity</a:t>
            </a:r>
            <a:r>
              <a:rPr lang="es-MX" baseline="0" dirty="0" smtClean="0"/>
              <a:t>, se debe definir una serie de clases que fungen como repositorios de las cuentas de usuario, código que tenemos que escribir y </a:t>
            </a:r>
            <a:r>
              <a:rPr lang="es-MX" baseline="0" dirty="0" err="1" smtClean="0"/>
              <a:t>asi</a:t>
            </a:r>
            <a:r>
              <a:rPr lang="es-MX" baseline="0" dirty="0" smtClean="0"/>
              <a:t>, no aprovechamos lo que ya esta hecho. En este curso solo haremos proyectos de tipo consola para mostrar los flujos de trabajo </a:t>
            </a:r>
            <a:r>
              <a:rPr lang="es-MX" baseline="0" dirty="0" err="1" smtClean="0"/>
              <a:t>code</a:t>
            </a:r>
            <a:r>
              <a:rPr lang="es-MX" baseline="0" dirty="0" smtClean="0"/>
              <a:t> </a:t>
            </a:r>
            <a:r>
              <a:rPr lang="es-MX" baseline="0" dirty="0" err="1" smtClean="0"/>
              <a:t>first</a:t>
            </a:r>
            <a:r>
              <a:rPr lang="es-MX" baseline="0" dirty="0" smtClean="0"/>
              <a:t> y </a:t>
            </a:r>
            <a:r>
              <a:rPr lang="es-MX" baseline="0" dirty="0" err="1" smtClean="0"/>
              <a:t>database</a:t>
            </a:r>
            <a:r>
              <a:rPr lang="es-MX" baseline="0" dirty="0" smtClean="0"/>
              <a:t> </a:t>
            </a:r>
            <a:r>
              <a:rPr lang="es-MX" baseline="0" dirty="0" err="1" smtClean="0"/>
              <a:t>first</a:t>
            </a:r>
            <a:r>
              <a:rPr lang="es-MX" baseline="0" dirty="0" smtClean="0"/>
              <a:t> y posteriormente trabajaremos principalmente con un proyecto de tipo consola con una librería de clases, explicando como hacer para que las migraciones funcionen sin la necesidad de correr un proyecto web, </a:t>
            </a:r>
            <a:r>
              <a:rPr lang="es-MX" baseline="0" dirty="0" err="1" smtClean="0"/>
              <a:t>windows</a:t>
            </a:r>
            <a:r>
              <a:rPr lang="es-MX" baseline="0" dirty="0" smtClean="0"/>
              <a:t> o de consola, tal como lo hacen los proyectos generados por las plantillas</a:t>
            </a:r>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7</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endParaRPr lang="es-MX" baseline="0" dirty="0" smtClean="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8</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9</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685800" y="685800"/>
            <a:ext cx="5486400" cy="3429000"/>
          </a:xfrm>
        </p:spPr>
      </p:sp>
      <p:sp>
        <p:nvSpPr>
          <p:cNvPr id="3" name="2 Marcador de notas"/>
          <p:cNvSpPr>
            <a:spLocks noGrp="1"/>
          </p:cNvSpPr>
          <p:nvPr>
            <p:ph type="body" idx="1"/>
          </p:nvPr>
        </p:nvSpPr>
        <p:spPr/>
        <p:txBody>
          <a:bodyPr>
            <a:normAutofit/>
          </a:bodyPr>
          <a:lstStyle/>
          <a:p>
            <a:r>
              <a:rPr lang="es-MX" dirty="0" smtClean="0"/>
              <a:t>Además</a:t>
            </a:r>
            <a:r>
              <a:rPr lang="es-MX" baseline="0" dirty="0" smtClean="0"/>
              <a:t> de definir las clases de tipo entidad en el flujo de trabajo </a:t>
            </a:r>
            <a:r>
              <a:rPr lang="es-MX" baseline="0" dirty="0" err="1" smtClean="0"/>
              <a:t>code</a:t>
            </a:r>
            <a:r>
              <a:rPr lang="es-MX" baseline="0" dirty="0" smtClean="0"/>
              <a:t>-</a:t>
            </a:r>
            <a:r>
              <a:rPr lang="es-MX" baseline="0" dirty="0" err="1" smtClean="0"/>
              <a:t>first</a:t>
            </a:r>
            <a:r>
              <a:rPr lang="es-MX" baseline="0" dirty="0" smtClean="0"/>
              <a:t>, se pueden agregar diferentes opciones para especificar la forma en la que se generan las tablas en la base de datos. Una forma son las convenciones que se cumplen al momento de crear las entidades. Otra es agregar anotaciones de datos o data </a:t>
            </a:r>
            <a:r>
              <a:rPr lang="es-MX" baseline="0" dirty="0" err="1" smtClean="0"/>
              <a:t>anottations</a:t>
            </a:r>
            <a:r>
              <a:rPr lang="es-MX" baseline="0" dirty="0" smtClean="0"/>
              <a:t> en las clases de tipo entidad del nombre de espacio </a:t>
            </a:r>
            <a:r>
              <a:rPr lang="es-ES" dirty="0" err="1" smtClean="0"/>
              <a:t>System.ComponentModel.DataAnnotations</a:t>
            </a:r>
            <a:r>
              <a:rPr lang="es-MX" baseline="0" dirty="0" smtClean="0"/>
              <a:t>. Finalmente existe otro método alternativo que es la API </a:t>
            </a:r>
            <a:r>
              <a:rPr lang="es-MX" baseline="0" dirty="0" err="1" smtClean="0"/>
              <a:t>Fluent</a:t>
            </a:r>
            <a:r>
              <a:rPr lang="es-MX" baseline="0" dirty="0" smtClean="0"/>
              <a:t> que consiste en usar la API del </a:t>
            </a:r>
            <a:r>
              <a:rPr lang="es-MX" baseline="0" dirty="0" err="1" smtClean="0"/>
              <a:t>modelBuilder</a:t>
            </a:r>
            <a:r>
              <a:rPr lang="es-MX" baseline="0" dirty="0" smtClean="0"/>
              <a:t> en el método </a:t>
            </a:r>
            <a:r>
              <a:rPr lang="es-MX" baseline="0" dirty="0" err="1" smtClean="0"/>
              <a:t>OnModelCreating</a:t>
            </a:r>
            <a:r>
              <a:rPr lang="es-MX" baseline="0" dirty="0" smtClean="0"/>
              <a:t> de la clase </a:t>
            </a:r>
            <a:r>
              <a:rPr lang="es-MX" baseline="0" dirty="0" err="1" smtClean="0"/>
              <a:t>DbContext</a:t>
            </a:r>
            <a:r>
              <a:rPr lang="es-MX" baseline="0" dirty="0" smtClean="0"/>
              <a:t>. La API </a:t>
            </a:r>
            <a:r>
              <a:rPr lang="es-MX" baseline="0" dirty="0" err="1" smtClean="0"/>
              <a:t>Fluent</a:t>
            </a:r>
            <a:r>
              <a:rPr lang="es-MX" baseline="0" dirty="0" smtClean="0"/>
              <a:t> es la que tiene mayor prioridad y es donde se pueden hacer cosas que no se pueden hacer con las anotaciones de datos.</a:t>
            </a:r>
            <a:endParaRPr lang="es-ES" dirty="0"/>
          </a:p>
        </p:txBody>
      </p:sp>
      <p:sp>
        <p:nvSpPr>
          <p:cNvPr id="4" name="3 Marcador de número de diapositiva"/>
          <p:cNvSpPr>
            <a:spLocks noGrp="1"/>
          </p:cNvSpPr>
          <p:nvPr>
            <p:ph type="sldNum" sz="quarter" idx="10"/>
          </p:nvPr>
        </p:nvSpPr>
        <p:spPr/>
        <p:txBody>
          <a:bodyPr/>
          <a:lstStyle/>
          <a:p>
            <a:fld id="{14BEE9A1-37A2-4950-B49A-AB44DC43C400}" type="slidenum">
              <a:rPr lang="es-ES" smtClean="0"/>
              <a:pPr/>
              <a:t>10</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775355"/>
            <a:ext cx="7772400" cy="1225021"/>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CF1018FD-8CA1-4A91-A0D2-F0EDBD7F4513}" type="datetimeFigureOut">
              <a:rPr lang="es-ES" smtClean="0"/>
              <a:pPr/>
              <a:t>25/08/2022</a:t>
            </a:fld>
            <a:endParaRPr lang="es-ES"/>
          </a:p>
        </p:txBody>
      </p:sp>
      <p:sp>
        <p:nvSpPr>
          <p:cNvPr id="5" name="4 Marcador de pie de página"/>
          <p:cNvSpPr>
            <a:spLocks noGrp="1"/>
          </p:cNvSpPr>
          <p:nvPr>
            <p:ph type="ftr" sz="quarter" idx="11"/>
          </p:nvPr>
        </p:nvSpPr>
        <p:spPr>
          <a:xfrm>
            <a:off x="3124200" y="5296959"/>
            <a:ext cx="2895600" cy="304271"/>
          </a:xfrm>
          <a:prstGeom prst="rect">
            <a:avLst/>
          </a:prstGeom>
        </p:spPr>
        <p:txBody>
          <a:bodyPr/>
          <a:lstStyle/>
          <a:p>
            <a:endParaRPr lang="es-ES"/>
          </a:p>
        </p:txBody>
      </p:sp>
      <p:sp>
        <p:nvSpPr>
          <p:cNvPr id="6" name="5 Marcador de número de diapositiva"/>
          <p:cNvSpPr>
            <a:spLocks noGrp="1"/>
          </p:cNvSpPr>
          <p:nvPr>
            <p:ph type="sldNum" sz="quarter" idx="12"/>
          </p:nvPr>
        </p:nvSpPr>
        <p:spPr/>
        <p:txBody>
          <a:bodyPr/>
          <a:lstStyle/>
          <a:p>
            <a:fld id="{2D56671C-52D4-4A2A-932E-844468E6CA85}"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F1018FD-8CA1-4A91-A0D2-F0EDBD7F4513}" type="datetimeFigureOut">
              <a:rPr lang="es-ES" smtClean="0"/>
              <a:pPr/>
              <a:t>25/08/2022</a:t>
            </a:fld>
            <a:endParaRPr lang="es-ES"/>
          </a:p>
        </p:txBody>
      </p:sp>
      <p:sp>
        <p:nvSpPr>
          <p:cNvPr id="5" name="4 Marcador de pie de página"/>
          <p:cNvSpPr>
            <a:spLocks noGrp="1"/>
          </p:cNvSpPr>
          <p:nvPr>
            <p:ph type="ftr" sz="quarter" idx="11"/>
          </p:nvPr>
        </p:nvSpPr>
        <p:spPr>
          <a:xfrm>
            <a:off x="3124200" y="5296959"/>
            <a:ext cx="2895600" cy="304271"/>
          </a:xfrm>
          <a:prstGeom prst="rect">
            <a:avLst/>
          </a:prstGeom>
        </p:spPr>
        <p:txBody>
          <a:bodyPr/>
          <a:lstStyle/>
          <a:p>
            <a:endParaRPr lang="es-ES"/>
          </a:p>
        </p:txBody>
      </p:sp>
      <p:sp>
        <p:nvSpPr>
          <p:cNvPr id="6" name="5 Marcador de número de diapositiva"/>
          <p:cNvSpPr>
            <a:spLocks noGrp="1"/>
          </p:cNvSpPr>
          <p:nvPr>
            <p:ph type="sldNum" sz="quarter" idx="12"/>
          </p:nvPr>
        </p:nvSpPr>
        <p:spPr/>
        <p:txBody>
          <a:bodyPr/>
          <a:lstStyle/>
          <a:p>
            <a:fld id="{2D56671C-52D4-4A2A-932E-844468E6CA85}"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28865"/>
            <a:ext cx="2057400" cy="4876271"/>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28865"/>
            <a:ext cx="6019800" cy="487627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F1018FD-8CA1-4A91-A0D2-F0EDBD7F4513}" type="datetimeFigureOut">
              <a:rPr lang="es-ES" smtClean="0"/>
              <a:pPr/>
              <a:t>25/08/2022</a:t>
            </a:fld>
            <a:endParaRPr lang="es-ES"/>
          </a:p>
        </p:txBody>
      </p:sp>
      <p:sp>
        <p:nvSpPr>
          <p:cNvPr id="5" name="4 Marcador de pie de página"/>
          <p:cNvSpPr>
            <a:spLocks noGrp="1"/>
          </p:cNvSpPr>
          <p:nvPr>
            <p:ph type="ftr" sz="quarter" idx="11"/>
          </p:nvPr>
        </p:nvSpPr>
        <p:spPr>
          <a:xfrm>
            <a:off x="3124200" y="5296959"/>
            <a:ext cx="2895600" cy="304271"/>
          </a:xfrm>
          <a:prstGeom prst="rect">
            <a:avLst/>
          </a:prstGeom>
        </p:spPr>
        <p:txBody>
          <a:bodyPr/>
          <a:lstStyle/>
          <a:p>
            <a:endParaRPr lang="es-ES"/>
          </a:p>
        </p:txBody>
      </p:sp>
      <p:sp>
        <p:nvSpPr>
          <p:cNvPr id="6" name="5 Marcador de número de diapositiva"/>
          <p:cNvSpPr>
            <a:spLocks noGrp="1"/>
          </p:cNvSpPr>
          <p:nvPr>
            <p:ph type="sldNum" sz="quarter" idx="12"/>
          </p:nvPr>
        </p:nvSpPr>
        <p:spPr/>
        <p:txBody>
          <a:bodyPr/>
          <a:lstStyle/>
          <a:p>
            <a:fld id="{2D56671C-52D4-4A2A-932E-844468E6CA85}"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F1018FD-8CA1-4A91-A0D2-F0EDBD7F4513}" type="datetimeFigureOut">
              <a:rPr lang="es-ES" smtClean="0"/>
              <a:pPr/>
              <a:t>25/08/2022</a:t>
            </a:fld>
            <a:endParaRPr lang="es-ES"/>
          </a:p>
        </p:txBody>
      </p:sp>
      <p:sp>
        <p:nvSpPr>
          <p:cNvPr id="5" name="4 Marcador de pie de página"/>
          <p:cNvSpPr>
            <a:spLocks noGrp="1"/>
          </p:cNvSpPr>
          <p:nvPr>
            <p:ph type="ftr" sz="quarter" idx="11"/>
          </p:nvPr>
        </p:nvSpPr>
        <p:spPr>
          <a:xfrm>
            <a:off x="3124200" y="5296959"/>
            <a:ext cx="2895600" cy="304271"/>
          </a:xfrm>
          <a:prstGeom prst="rect">
            <a:avLst/>
          </a:prstGeom>
        </p:spPr>
        <p:txBody>
          <a:bodyPr/>
          <a:lstStyle/>
          <a:p>
            <a:endParaRPr lang="es-ES"/>
          </a:p>
        </p:txBody>
      </p:sp>
      <p:sp>
        <p:nvSpPr>
          <p:cNvPr id="6" name="5 Marcador de número de diapositiva"/>
          <p:cNvSpPr>
            <a:spLocks noGrp="1"/>
          </p:cNvSpPr>
          <p:nvPr>
            <p:ph type="sldNum" sz="quarter" idx="12"/>
          </p:nvPr>
        </p:nvSpPr>
        <p:spPr/>
        <p:txBody>
          <a:bodyPr/>
          <a:lstStyle/>
          <a:p>
            <a:fld id="{2D56671C-52D4-4A2A-932E-844468E6CA85}"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672417"/>
            <a:ext cx="7772400" cy="1135063"/>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CF1018FD-8CA1-4A91-A0D2-F0EDBD7F4513}" type="datetimeFigureOut">
              <a:rPr lang="es-ES" smtClean="0"/>
              <a:pPr/>
              <a:t>25/08/2022</a:t>
            </a:fld>
            <a:endParaRPr lang="es-ES"/>
          </a:p>
        </p:txBody>
      </p:sp>
      <p:sp>
        <p:nvSpPr>
          <p:cNvPr id="5" name="4 Marcador de pie de página"/>
          <p:cNvSpPr>
            <a:spLocks noGrp="1"/>
          </p:cNvSpPr>
          <p:nvPr>
            <p:ph type="ftr" sz="quarter" idx="11"/>
          </p:nvPr>
        </p:nvSpPr>
        <p:spPr>
          <a:xfrm>
            <a:off x="3124200" y="5296959"/>
            <a:ext cx="2895600" cy="304271"/>
          </a:xfrm>
          <a:prstGeom prst="rect">
            <a:avLst/>
          </a:prstGeom>
        </p:spPr>
        <p:txBody>
          <a:bodyPr/>
          <a:lstStyle/>
          <a:p>
            <a:endParaRPr lang="es-ES"/>
          </a:p>
        </p:txBody>
      </p:sp>
      <p:sp>
        <p:nvSpPr>
          <p:cNvPr id="6" name="5 Marcador de número de diapositiva"/>
          <p:cNvSpPr>
            <a:spLocks noGrp="1"/>
          </p:cNvSpPr>
          <p:nvPr>
            <p:ph type="sldNum" sz="quarter" idx="12"/>
          </p:nvPr>
        </p:nvSpPr>
        <p:spPr/>
        <p:txBody>
          <a:bodyPr/>
          <a:lstStyle/>
          <a:p>
            <a:fld id="{2D56671C-52D4-4A2A-932E-844468E6CA85}"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CF1018FD-8CA1-4A91-A0D2-F0EDBD7F4513}" type="datetimeFigureOut">
              <a:rPr lang="es-ES" smtClean="0"/>
              <a:pPr/>
              <a:t>25/08/2022</a:t>
            </a:fld>
            <a:endParaRPr lang="es-ES"/>
          </a:p>
        </p:txBody>
      </p:sp>
      <p:sp>
        <p:nvSpPr>
          <p:cNvPr id="6" name="5 Marcador de pie de página"/>
          <p:cNvSpPr>
            <a:spLocks noGrp="1"/>
          </p:cNvSpPr>
          <p:nvPr>
            <p:ph type="ftr" sz="quarter" idx="11"/>
          </p:nvPr>
        </p:nvSpPr>
        <p:spPr>
          <a:xfrm>
            <a:off x="3124200" y="5296959"/>
            <a:ext cx="2895600" cy="304271"/>
          </a:xfrm>
          <a:prstGeom prst="rect">
            <a:avLst/>
          </a:prstGeom>
        </p:spPr>
        <p:txBody>
          <a:bodyPr/>
          <a:lstStyle/>
          <a:p>
            <a:endParaRPr lang="es-ES"/>
          </a:p>
        </p:txBody>
      </p:sp>
      <p:sp>
        <p:nvSpPr>
          <p:cNvPr id="7" name="6 Marcador de número de diapositiva"/>
          <p:cNvSpPr>
            <a:spLocks noGrp="1"/>
          </p:cNvSpPr>
          <p:nvPr>
            <p:ph type="sldNum" sz="quarter" idx="12"/>
          </p:nvPr>
        </p:nvSpPr>
        <p:spPr/>
        <p:txBody>
          <a:bodyPr/>
          <a:lstStyle/>
          <a:p>
            <a:fld id="{2D56671C-52D4-4A2A-932E-844468E6CA85}"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CF1018FD-8CA1-4A91-A0D2-F0EDBD7F4513}" type="datetimeFigureOut">
              <a:rPr lang="es-ES" smtClean="0"/>
              <a:pPr/>
              <a:t>25/08/2022</a:t>
            </a:fld>
            <a:endParaRPr lang="es-ES"/>
          </a:p>
        </p:txBody>
      </p:sp>
      <p:sp>
        <p:nvSpPr>
          <p:cNvPr id="8" name="7 Marcador de pie de página"/>
          <p:cNvSpPr>
            <a:spLocks noGrp="1"/>
          </p:cNvSpPr>
          <p:nvPr>
            <p:ph type="ftr" sz="quarter" idx="11"/>
          </p:nvPr>
        </p:nvSpPr>
        <p:spPr>
          <a:xfrm>
            <a:off x="3124200" y="5296959"/>
            <a:ext cx="2895600" cy="304271"/>
          </a:xfrm>
          <a:prstGeom prst="rect">
            <a:avLst/>
          </a:prstGeom>
        </p:spPr>
        <p:txBody>
          <a:bodyPr/>
          <a:lstStyle/>
          <a:p>
            <a:endParaRPr lang="es-ES"/>
          </a:p>
        </p:txBody>
      </p:sp>
      <p:sp>
        <p:nvSpPr>
          <p:cNvPr id="9" name="8 Marcador de número de diapositiva"/>
          <p:cNvSpPr>
            <a:spLocks noGrp="1"/>
          </p:cNvSpPr>
          <p:nvPr>
            <p:ph type="sldNum" sz="quarter" idx="12"/>
          </p:nvPr>
        </p:nvSpPr>
        <p:spPr/>
        <p:txBody>
          <a:bodyPr/>
          <a:lstStyle/>
          <a:p>
            <a:fld id="{2D56671C-52D4-4A2A-932E-844468E6CA85}"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CF1018FD-8CA1-4A91-A0D2-F0EDBD7F4513}" type="datetimeFigureOut">
              <a:rPr lang="es-ES" smtClean="0"/>
              <a:pPr/>
              <a:t>25/08/2022</a:t>
            </a:fld>
            <a:endParaRPr lang="es-ES"/>
          </a:p>
        </p:txBody>
      </p:sp>
      <p:sp>
        <p:nvSpPr>
          <p:cNvPr id="4" name="3 Marcador de pie de página"/>
          <p:cNvSpPr>
            <a:spLocks noGrp="1"/>
          </p:cNvSpPr>
          <p:nvPr>
            <p:ph type="ftr" sz="quarter" idx="11"/>
          </p:nvPr>
        </p:nvSpPr>
        <p:spPr>
          <a:xfrm>
            <a:off x="3124200" y="5296959"/>
            <a:ext cx="2895600" cy="304271"/>
          </a:xfrm>
          <a:prstGeom prst="rect">
            <a:avLst/>
          </a:prstGeom>
        </p:spPr>
        <p:txBody>
          <a:bodyPr/>
          <a:lstStyle/>
          <a:p>
            <a:endParaRPr lang="es-ES"/>
          </a:p>
        </p:txBody>
      </p:sp>
      <p:sp>
        <p:nvSpPr>
          <p:cNvPr id="5" name="4 Marcador de número de diapositiva"/>
          <p:cNvSpPr>
            <a:spLocks noGrp="1"/>
          </p:cNvSpPr>
          <p:nvPr>
            <p:ph type="sldNum" sz="quarter" idx="12"/>
          </p:nvPr>
        </p:nvSpPr>
        <p:spPr/>
        <p:txBody>
          <a:bodyPr/>
          <a:lstStyle/>
          <a:p>
            <a:fld id="{2D56671C-52D4-4A2A-932E-844468E6CA85}"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F1018FD-8CA1-4A91-A0D2-F0EDBD7F4513}" type="datetimeFigureOut">
              <a:rPr lang="es-ES" smtClean="0"/>
              <a:pPr/>
              <a:t>25/08/2022</a:t>
            </a:fld>
            <a:endParaRPr lang="es-ES"/>
          </a:p>
        </p:txBody>
      </p:sp>
      <p:sp>
        <p:nvSpPr>
          <p:cNvPr id="3" name="2 Marcador de pie de página"/>
          <p:cNvSpPr>
            <a:spLocks noGrp="1"/>
          </p:cNvSpPr>
          <p:nvPr>
            <p:ph type="ftr" sz="quarter" idx="11"/>
          </p:nvPr>
        </p:nvSpPr>
        <p:spPr>
          <a:xfrm>
            <a:off x="3124200" y="5296959"/>
            <a:ext cx="2895600" cy="304271"/>
          </a:xfrm>
          <a:prstGeom prst="rect">
            <a:avLst/>
          </a:prstGeom>
        </p:spPr>
        <p:txBody>
          <a:bodyPr/>
          <a:lstStyle/>
          <a:p>
            <a:endParaRPr lang="es-ES"/>
          </a:p>
        </p:txBody>
      </p:sp>
      <p:sp>
        <p:nvSpPr>
          <p:cNvPr id="4" name="3 Marcador de número de diapositiva"/>
          <p:cNvSpPr>
            <a:spLocks noGrp="1"/>
          </p:cNvSpPr>
          <p:nvPr>
            <p:ph type="sldNum" sz="quarter" idx="12"/>
          </p:nvPr>
        </p:nvSpPr>
        <p:spPr/>
        <p:txBody>
          <a:bodyPr/>
          <a:lstStyle/>
          <a:p>
            <a:fld id="{2D56671C-52D4-4A2A-932E-844468E6CA85}"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27542"/>
            <a:ext cx="3008313" cy="968375"/>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F1018FD-8CA1-4A91-A0D2-F0EDBD7F4513}" type="datetimeFigureOut">
              <a:rPr lang="es-ES" smtClean="0"/>
              <a:pPr/>
              <a:t>25/08/2022</a:t>
            </a:fld>
            <a:endParaRPr lang="es-ES"/>
          </a:p>
        </p:txBody>
      </p:sp>
      <p:sp>
        <p:nvSpPr>
          <p:cNvPr id="6" name="5 Marcador de pie de página"/>
          <p:cNvSpPr>
            <a:spLocks noGrp="1"/>
          </p:cNvSpPr>
          <p:nvPr>
            <p:ph type="ftr" sz="quarter" idx="11"/>
          </p:nvPr>
        </p:nvSpPr>
        <p:spPr>
          <a:xfrm>
            <a:off x="3124200" y="5296959"/>
            <a:ext cx="2895600" cy="304271"/>
          </a:xfrm>
          <a:prstGeom prst="rect">
            <a:avLst/>
          </a:prstGeom>
        </p:spPr>
        <p:txBody>
          <a:bodyPr/>
          <a:lstStyle/>
          <a:p>
            <a:endParaRPr lang="es-ES"/>
          </a:p>
        </p:txBody>
      </p:sp>
      <p:sp>
        <p:nvSpPr>
          <p:cNvPr id="7" name="6 Marcador de número de diapositiva"/>
          <p:cNvSpPr>
            <a:spLocks noGrp="1"/>
          </p:cNvSpPr>
          <p:nvPr>
            <p:ph type="sldNum" sz="quarter" idx="12"/>
          </p:nvPr>
        </p:nvSpPr>
        <p:spPr/>
        <p:txBody>
          <a:bodyPr/>
          <a:lstStyle/>
          <a:p>
            <a:fld id="{2D56671C-52D4-4A2A-932E-844468E6CA85}"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000500"/>
            <a:ext cx="5486400" cy="472282"/>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F1018FD-8CA1-4A91-A0D2-F0EDBD7F4513}" type="datetimeFigureOut">
              <a:rPr lang="es-ES" smtClean="0"/>
              <a:pPr/>
              <a:t>25/08/2022</a:t>
            </a:fld>
            <a:endParaRPr lang="es-ES"/>
          </a:p>
        </p:txBody>
      </p:sp>
      <p:sp>
        <p:nvSpPr>
          <p:cNvPr id="6" name="5 Marcador de pie de página"/>
          <p:cNvSpPr>
            <a:spLocks noGrp="1"/>
          </p:cNvSpPr>
          <p:nvPr>
            <p:ph type="ftr" sz="quarter" idx="11"/>
          </p:nvPr>
        </p:nvSpPr>
        <p:spPr>
          <a:xfrm>
            <a:off x="3124200" y="5296959"/>
            <a:ext cx="2895600" cy="304271"/>
          </a:xfrm>
          <a:prstGeom prst="rect">
            <a:avLst/>
          </a:prstGeom>
        </p:spPr>
        <p:txBody>
          <a:bodyPr/>
          <a:lstStyle/>
          <a:p>
            <a:endParaRPr lang="es-ES"/>
          </a:p>
        </p:txBody>
      </p:sp>
      <p:sp>
        <p:nvSpPr>
          <p:cNvPr id="7" name="6 Marcador de número de diapositiva"/>
          <p:cNvSpPr>
            <a:spLocks noGrp="1"/>
          </p:cNvSpPr>
          <p:nvPr>
            <p:ph type="sldNum" sz="quarter" idx="12"/>
          </p:nvPr>
        </p:nvSpPr>
        <p:spPr/>
        <p:txBody>
          <a:bodyPr/>
          <a:lstStyle/>
          <a:p>
            <a:fld id="{2D56671C-52D4-4A2A-932E-844468E6CA85}"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CF1018FD-8CA1-4A91-A0D2-F0EDBD7F4513}" type="datetimeFigureOut">
              <a:rPr lang="es-ES" smtClean="0"/>
              <a:pPr/>
              <a:t>25/08/2022</a:t>
            </a:fld>
            <a:endParaRPr lang="es-ES"/>
          </a:p>
        </p:txBody>
      </p:sp>
      <p:sp>
        <p:nvSpPr>
          <p:cNvPr id="6" name="5 Marcador de número de diapositiva"/>
          <p:cNvSpPr>
            <a:spLocks noGrp="1"/>
          </p:cNvSpPr>
          <p:nvPr>
            <p:ph type="sldNum" sz="quarter" idx="4"/>
          </p:nvPr>
        </p:nvSpPr>
        <p:spPr>
          <a:xfrm>
            <a:off x="3214678" y="529829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2D56671C-52D4-4A2A-932E-844468E6CA85}" type="slidenum">
              <a:rPr lang="es-ES" smtClean="0"/>
              <a:pPr/>
              <a:t>‹Nº›</a:t>
            </a:fld>
            <a:endParaRPr lang="es-ES"/>
          </a:p>
        </p:txBody>
      </p:sp>
      <p:pic>
        <p:nvPicPr>
          <p:cNvPr id="7" name="6 Imagen" descr="codigofacilito.png"/>
          <p:cNvPicPr>
            <a:picLocks noChangeAspect="1"/>
          </p:cNvPicPr>
          <p:nvPr userDrawn="1"/>
        </p:nvPicPr>
        <p:blipFill>
          <a:blip r:embed="rId13" cstate="print"/>
          <a:stretch>
            <a:fillRect/>
          </a:stretch>
        </p:blipFill>
        <p:spPr>
          <a:xfrm>
            <a:off x="6572262" y="5298298"/>
            <a:ext cx="2126166" cy="3326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b="1" dirty="0" smtClean="0">
                <a:latin typeface="Roboto" pitchFamily="2" charset="0"/>
                <a:ea typeface="Roboto" pitchFamily="2" charset="0"/>
              </a:rPr>
              <a:t>Curso </a:t>
            </a:r>
            <a:r>
              <a:rPr lang="es-MX" b="1" dirty="0" err="1" smtClean="0">
                <a:latin typeface="Roboto" pitchFamily="2" charset="0"/>
                <a:ea typeface="Roboto" pitchFamily="2" charset="0"/>
              </a:rPr>
              <a:t>Entity</a:t>
            </a:r>
            <a:r>
              <a:rPr lang="es-MX" b="1" dirty="0" smtClean="0">
                <a:latin typeface="Roboto" pitchFamily="2" charset="0"/>
                <a:ea typeface="Roboto" pitchFamily="2" charset="0"/>
              </a:rPr>
              <a:t> Framework 6</a:t>
            </a:r>
            <a:endParaRPr lang="es-ES"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smtClean="0">
                <a:latin typeface="Roboto" pitchFamily="2" charset="0"/>
                <a:ea typeface="Roboto" pitchFamily="2" charset="0"/>
              </a:rPr>
              <a:t>Opciones para generar la base de datos en </a:t>
            </a:r>
            <a:r>
              <a:rPr lang="es-MX" b="1" dirty="0" err="1" smtClean="0">
                <a:latin typeface="Roboto" pitchFamily="2" charset="0"/>
                <a:ea typeface="Roboto" pitchFamily="2" charset="0"/>
              </a:rPr>
              <a:t>Code-First</a:t>
            </a:r>
            <a:endParaRPr lang="es-ES" b="1" dirty="0">
              <a:latin typeface="Roboto" pitchFamily="2" charset="0"/>
              <a:ea typeface="Roboto" pitchFamily="2" charset="0"/>
            </a:endParaRPr>
          </a:p>
        </p:txBody>
      </p:sp>
      <p:sp>
        <p:nvSpPr>
          <p:cNvPr id="3" name="2 Marcador de contenido"/>
          <p:cNvSpPr>
            <a:spLocks noGrp="1"/>
          </p:cNvSpPr>
          <p:nvPr>
            <p:ph idx="1"/>
          </p:nvPr>
        </p:nvSpPr>
        <p:spPr>
          <a:xfrm>
            <a:off x="214282" y="1333500"/>
            <a:ext cx="8715436" cy="3771636"/>
          </a:xfrm>
        </p:spPr>
        <p:txBody>
          <a:bodyPr>
            <a:normAutofit fontScale="77500" lnSpcReduction="20000"/>
          </a:bodyPr>
          <a:lstStyle/>
          <a:p>
            <a:pPr>
              <a:buNone/>
            </a:pPr>
            <a:endParaRPr lang="es-MX" sz="3000" b="1" dirty="0" smtClean="0">
              <a:latin typeface="Roboto" pitchFamily="2" charset="0"/>
              <a:ea typeface="Roboto" pitchFamily="2" charset="0"/>
            </a:endParaRPr>
          </a:p>
          <a:p>
            <a:pPr>
              <a:lnSpc>
                <a:spcPct val="200000"/>
              </a:lnSpc>
            </a:pPr>
            <a:r>
              <a:rPr lang="es-MX" sz="3600" b="1" dirty="0" smtClean="0">
                <a:latin typeface="Roboto" pitchFamily="2" charset="0"/>
                <a:ea typeface="Roboto" pitchFamily="2" charset="0"/>
              </a:rPr>
              <a:t>Convenciones</a:t>
            </a:r>
          </a:p>
          <a:p>
            <a:pPr>
              <a:lnSpc>
                <a:spcPct val="200000"/>
              </a:lnSpc>
            </a:pPr>
            <a:r>
              <a:rPr lang="es-MX" sz="3600" b="1" dirty="0" smtClean="0">
                <a:latin typeface="Roboto" pitchFamily="2" charset="0"/>
                <a:ea typeface="Roboto" pitchFamily="2" charset="0"/>
              </a:rPr>
              <a:t>Anotaciones de datos (data </a:t>
            </a:r>
            <a:r>
              <a:rPr lang="es-MX" sz="3600" b="1" dirty="0" err="1" smtClean="0">
                <a:latin typeface="Roboto" pitchFamily="2" charset="0"/>
                <a:ea typeface="Roboto" pitchFamily="2" charset="0"/>
              </a:rPr>
              <a:t>annotations</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System.ComponentModel.DataAnnotations</a:t>
            </a:r>
            <a:endParaRPr lang="es-MX" sz="3600" b="1" dirty="0" smtClean="0">
              <a:latin typeface="Roboto" pitchFamily="2" charset="0"/>
              <a:ea typeface="Roboto" pitchFamily="2" charset="0"/>
            </a:endParaRPr>
          </a:p>
          <a:p>
            <a:pPr>
              <a:lnSpc>
                <a:spcPct val="200000"/>
              </a:lnSpc>
            </a:pPr>
            <a:r>
              <a:rPr lang="es-MX" sz="3600" b="1" dirty="0" smtClean="0">
                <a:latin typeface="Roboto" pitchFamily="2" charset="0"/>
                <a:ea typeface="Roboto" pitchFamily="2" charset="0"/>
              </a:rPr>
              <a:t>API </a:t>
            </a:r>
            <a:r>
              <a:rPr lang="es-MX" sz="3600" b="1" dirty="0" err="1" smtClean="0">
                <a:latin typeface="Roboto" pitchFamily="2" charset="0"/>
                <a:ea typeface="Roboto" pitchFamily="2" charset="0"/>
              </a:rPr>
              <a:t>Fluent</a:t>
            </a:r>
            <a:endParaRPr lang="es-ES" sz="3600"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smtClean="0">
                <a:latin typeface="Roboto" pitchFamily="2" charset="0"/>
                <a:ea typeface="Roboto" pitchFamily="2" charset="0"/>
              </a:rPr>
              <a:t>Convenciones</a:t>
            </a:r>
            <a:endParaRPr lang="es-ES" b="1" dirty="0">
              <a:latin typeface="Roboto" pitchFamily="2" charset="0"/>
              <a:ea typeface="Roboto" pitchFamily="2" charset="0"/>
            </a:endParaRPr>
          </a:p>
        </p:txBody>
      </p:sp>
      <p:sp>
        <p:nvSpPr>
          <p:cNvPr id="3" name="2 Marcador de contenido"/>
          <p:cNvSpPr>
            <a:spLocks noGrp="1"/>
          </p:cNvSpPr>
          <p:nvPr>
            <p:ph idx="1"/>
          </p:nvPr>
        </p:nvSpPr>
        <p:spPr>
          <a:xfrm>
            <a:off x="214282" y="1333500"/>
            <a:ext cx="8715436" cy="3771636"/>
          </a:xfrm>
        </p:spPr>
        <p:txBody>
          <a:bodyPr>
            <a:normAutofit fontScale="70000" lnSpcReduction="20000"/>
          </a:bodyPr>
          <a:lstStyle/>
          <a:p>
            <a:pPr>
              <a:buNone/>
            </a:pPr>
            <a:endParaRPr lang="es-MX" sz="3000" b="1" dirty="0" smtClean="0">
              <a:latin typeface="Roboto" pitchFamily="2" charset="0"/>
              <a:ea typeface="Roboto" pitchFamily="2" charset="0"/>
            </a:endParaRPr>
          </a:p>
          <a:p>
            <a:pPr>
              <a:lnSpc>
                <a:spcPct val="200000"/>
              </a:lnSpc>
            </a:pPr>
            <a:r>
              <a:rPr lang="es-MX" sz="3600" b="1" dirty="0" smtClean="0">
                <a:latin typeface="Roboto" pitchFamily="2" charset="0"/>
                <a:ea typeface="Roboto" pitchFamily="2" charset="0"/>
              </a:rPr>
              <a:t>Clave primaria (</a:t>
            </a:r>
            <a:r>
              <a:rPr lang="es-MX" sz="3600" b="1" dirty="0" err="1" smtClean="0">
                <a:latin typeface="Roboto" pitchFamily="2" charset="0"/>
                <a:ea typeface="Roboto" pitchFamily="2" charset="0"/>
              </a:rPr>
              <a:t>Primary</a:t>
            </a:r>
            <a:r>
              <a:rPr lang="es-MX" sz="3600" b="1" dirty="0" smtClean="0">
                <a:latin typeface="Roboto" pitchFamily="2" charset="0"/>
                <a:ea typeface="Roboto" pitchFamily="2" charset="0"/>
              </a:rPr>
              <a:t> Key)</a:t>
            </a:r>
          </a:p>
          <a:p>
            <a:pPr>
              <a:lnSpc>
                <a:spcPct val="200000"/>
              </a:lnSpc>
            </a:pPr>
            <a:r>
              <a:rPr lang="es-MX" sz="3600" b="1" dirty="0" smtClean="0">
                <a:latin typeface="Roboto" pitchFamily="2" charset="0"/>
                <a:ea typeface="Roboto" pitchFamily="2" charset="0"/>
              </a:rPr>
              <a:t>Clave foránea (</a:t>
            </a:r>
            <a:r>
              <a:rPr lang="es-MX" sz="3600" b="1" dirty="0" err="1" smtClean="0">
                <a:latin typeface="Roboto" pitchFamily="2" charset="0"/>
                <a:ea typeface="Roboto" pitchFamily="2" charset="0"/>
              </a:rPr>
              <a:t>Foreign</a:t>
            </a:r>
            <a:r>
              <a:rPr lang="es-MX" sz="3600" b="1" dirty="0" smtClean="0">
                <a:latin typeface="Roboto" pitchFamily="2" charset="0"/>
                <a:ea typeface="Roboto" pitchFamily="2" charset="0"/>
              </a:rPr>
              <a:t> Key)</a:t>
            </a:r>
          </a:p>
          <a:p>
            <a:pPr>
              <a:lnSpc>
                <a:spcPct val="200000"/>
              </a:lnSpc>
            </a:pPr>
            <a:r>
              <a:rPr lang="es-MX" sz="3600" b="1" dirty="0" smtClean="0">
                <a:latin typeface="Roboto" pitchFamily="2" charset="0"/>
                <a:ea typeface="Roboto" pitchFamily="2" charset="0"/>
              </a:rPr>
              <a:t>Campos de respaldo (</a:t>
            </a:r>
            <a:r>
              <a:rPr lang="es-MX" sz="3600" b="1" dirty="0" err="1" smtClean="0">
                <a:latin typeface="Roboto" pitchFamily="2" charset="0"/>
                <a:ea typeface="Roboto" pitchFamily="2" charset="0"/>
              </a:rPr>
              <a:t>Backing</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Fields</a:t>
            </a:r>
            <a:r>
              <a:rPr lang="es-MX" sz="3600" b="1" dirty="0" smtClean="0">
                <a:latin typeface="Roboto" pitchFamily="2" charset="0"/>
                <a:ea typeface="Roboto" pitchFamily="2" charset="0"/>
              </a:rPr>
              <a:t>)</a:t>
            </a:r>
          </a:p>
          <a:p>
            <a:pPr>
              <a:lnSpc>
                <a:spcPct val="200000"/>
              </a:lnSpc>
            </a:pPr>
            <a:r>
              <a:rPr lang="es-MX" sz="3600" b="1" dirty="0" smtClean="0">
                <a:latin typeface="Roboto" pitchFamily="2" charset="0"/>
                <a:ea typeface="Roboto" pitchFamily="2" charset="0"/>
              </a:rPr>
              <a:t>Tabla, Esquema, Columnas, Tipos de datos e índices</a:t>
            </a:r>
            <a:endParaRPr lang="es-ES" sz="3600"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smtClean="0">
                <a:latin typeface="Roboto" pitchFamily="2" charset="0"/>
                <a:ea typeface="Roboto" pitchFamily="2" charset="0"/>
              </a:rPr>
              <a:t>Anotaciones de datos</a:t>
            </a:r>
            <a:endParaRPr lang="es-ES" b="1" dirty="0">
              <a:latin typeface="Roboto" pitchFamily="2" charset="0"/>
              <a:ea typeface="Roboto" pitchFamily="2" charset="0"/>
            </a:endParaRPr>
          </a:p>
        </p:txBody>
      </p:sp>
      <p:sp>
        <p:nvSpPr>
          <p:cNvPr id="3" name="2 Marcador de contenido"/>
          <p:cNvSpPr>
            <a:spLocks noGrp="1"/>
          </p:cNvSpPr>
          <p:nvPr>
            <p:ph idx="1"/>
          </p:nvPr>
        </p:nvSpPr>
        <p:spPr>
          <a:xfrm>
            <a:off x="214282" y="1333500"/>
            <a:ext cx="8715436" cy="3771636"/>
          </a:xfrm>
        </p:spPr>
        <p:txBody>
          <a:bodyPr>
            <a:normAutofit fontScale="40000" lnSpcReduction="20000"/>
          </a:bodyPr>
          <a:lstStyle/>
          <a:p>
            <a:pPr>
              <a:buNone/>
            </a:pPr>
            <a:endParaRPr lang="es-MX" sz="3000" b="1" dirty="0" smtClean="0">
              <a:latin typeface="Roboto" pitchFamily="2" charset="0"/>
              <a:ea typeface="Roboto" pitchFamily="2" charset="0"/>
            </a:endParaRPr>
          </a:p>
          <a:p>
            <a:pPr>
              <a:lnSpc>
                <a:spcPct val="120000"/>
              </a:lnSpc>
            </a:pPr>
            <a:r>
              <a:rPr lang="es-MX" sz="3600" b="1" dirty="0" err="1" smtClean="0">
                <a:latin typeface="Roboto" pitchFamily="2" charset="0"/>
                <a:ea typeface="Roboto" pitchFamily="2" charset="0"/>
              </a:rPr>
              <a:t>Table</a:t>
            </a:r>
            <a:endParaRPr lang="es-MX" sz="3600" b="1" dirty="0" smtClean="0">
              <a:latin typeface="Roboto" pitchFamily="2" charset="0"/>
              <a:ea typeface="Roboto" pitchFamily="2" charset="0"/>
            </a:endParaRPr>
          </a:p>
          <a:p>
            <a:pPr>
              <a:lnSpc>
                <a:spcPct val="120000"/>
              </a:lnSpc>
            </a:pPr>
            <a:r>
              <a:rPr lang="es-MX" sz="3600" b="1" dirty="0" err="1" smtClean="0">
                <a:latin typeface="Roboto" pitchFamily="2" charset="0"/>
                <a:ea typeface="Roboto" pitchFamily="2" charset="0"/>
              </a:rPr>
              <a:t>Column</a:t>
            </a:r>
            <a:endParaRPr lang="es-MX" sz="3600" b="1" dirty="0" smtClean="0">
              <a:latin typeface="Roboto" pitchFamily="2" charset="0"/>
              <a:ea typeface="Roboto" pitchFamily="2" charset="0"/>
            </a:endParaRPr>
          </a:p>
          <a:p>
            <a:pPr>
              <a:lnSpc>
                <a:spcPct val="120000"/>
              </a:lnSpc>
            </a:pPr>
            <a:r>
              <a:rPr lang="es-MX" sz="3600" b="1" dirty="0" err="1" smtClean="0">
                <a:latin typeface="Roboto" pitchFamily="2" charset="0"/>
                <a:ea typeface="Roboto" pitchFamily="2" charset="0"/>
              </a:rPr>
              <a:t>Foreign</a:t>
            </a:r>
            <a:r>
              <a:rPr lang="es-MX" sz="3600" b="1" dirty="0" smtClean="0">
                <a:latin typeface="Roboto" pitchFamily="2" charset="0"/>
                <a:ea typeface="Roboto" pitchFamily="2" charset="0"/>
              </a:rPr>
              <a:t> Key</a:t>
            </a:r>
          </a:p>
          <a:p>
            <a:pPr>
              <a:lnSpc>
                <a:spcPct val="120000"/>
              </a:lnSpc>
            </a:pPr>
            <a:r>
              <a:rPr lang="es-MX" sz="3600" b="1" dirty="0" err="1" smtClean="0">
                <a:latin typeface="Roboto" pitchFamily="2" charset="0"/>
                <a:ea typeface="Roboto" pitchFamily="2" charset="0"/>
              </a:rPr>
              <a:t>DataBaseGenerated</a:t>
            </a:r>
            <a:endParaRPr lang="es-MX" sz="3600" b="1" dirty="0" smtClean="0">
              <a:latin typeface="Roboto" pitchFamily="2" charset="0"/>
              <a:ea typeface="Roboto" pitchFamily="2" charset="0"/>
            </a:endParaRPr>
          </a:p>
          <a:p>
            <a:pPr>
              <a:lnSpc>
                <a:spcPct val="120000"/>
              </a:lnSpc>
            </a:pPr>
            <a:r>
              <a:rPr lang="es-MX" sz="3600" b="1" dirty="0" err="1" smtClean="0">
                <a:latin typeface="Roboto" pitchFamily="2" charset="0"/>
                <a:ea typeface="Roboto" pitchFamily="2" charset="0"/>
              </a:rPr>
              <a:t>Not</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Mapped</a:t>
            </a:r>
            <a:endParaRPr lang="es-MX" sz="3600" b="1" dirty="0" smtClean="0">
              <a:latin typeface="Roboto" pitchFamily="2" charset="0"/>
              <a:ea typeface="Roboto" pitchFamily="2" charset="0"/>
            </a:endParaRPr>
          </a:p>
          <a:p>
            <a:pPr>
              <a:lnSpc>
                <a:spcPct val="120000"/>
              </a:lnSpc>
            </a:pPr>
            <a:r>
              <a:rPr lang="es-MX" sz="3600" b="1" dirty="0" err="1" smtClean="0">
                <a:latin typeface="Roboto" pitchFamily="2" charset="0"/>
                <a:ea typeface="Roboto" pitchFamily="2" charset="0"/>
              </a:rPr>
              <a:t>InverseProperty</a:t>
            </a:r>
            <a:endParaRPr lang="es-MX" sz="3600" b="1" dirty="0" smtClean="0">
              <a:latin typeface="Roboto" pitchFamily="2" charset="0"/>
              <a:ea typeface="Roboto" pitchFamily="2" charset="0"/>
            </a:endParaRPr>
          </a:p>
          <a:p>
            <a:pPr>
              <a:lnSpc>
                <a:spcPct val="120000"/>
              </a:lnSpc>
            </a:pPr>
            <a:r>
              <a:rPr lang="es-MX" sz="3600" b="1" dirty="0" smtClean="0">
                <a:latin typeface="Roboto" pitchFamily="2" charset="0"/>
                <a:ea typeface="Roboto" pitchFamily="2" charset="0"/>
              </a:rPr>
              <a:t>Key</a:t>
            </a:r>
          </a:p>
          <a:p>
            <a:pPr>
              <a:lnSpc>
                <a:spcPct val="120000"/>
              </a:lnSpc>
            </a:pPr>
            <a:r>
              <a:rPr lang="es-MX" sz="3600" b="1" dirty="0" err="1" smtClean="0">
                <a:latin typeface="Roboto" pitchFamily="2" charset="0"/>
                <a:ea typeface="Roboto" pitchFamily="2" charset="0"/>
              </a:rPr>
              <a:t>TimeStamp</a:t>
            </a:r>
            <a:endParaRPr lang="es-MX" sz="3600" b="1" dirty="0" smtClean="0">
              <a:latin typeface="Roboto" pitchFamily="2" charset="0"/>
              <a:ea typeface="Roboto" pitchFamily="2" charset="0"/>
            </a:endParaRPr>
          </a:p>
          <a:p>
            <a:pPr>
              <a:lnSpc>
                <a:spcPct val="120000"/>
              </a:lnSpc>
            </a:pPr>
            <a:r>
              <a:rPr lang="es-MX" sz="3600" b="1" dirty="0" err="1" smtClean="0">
                <a:latin typeface="Roboto" pitchFamily="2" charset="0"/>
                <a:ea typeface="Roboto" pitchFamily="2" charset="0"/>
              </a:rPr>
              <a:t>ConcurrencyCheck</a:t>
            </a:r>
            <a:endParaRPr lang="es-MX" sz="3600" b="1" dirty="0" smtClean="0">
              <a:latin typeface="Roboto" pitchFamily="2" charset="0"/>
              <a:ea typeface="Roboto" pitchFamily="2" charset="0"/>
            </a:endParaRPr>
          </a:p>
          <a:p>
            <a:pPr>
              <a:lnSpc>
                <a:spcPct val="120000"/>
              </a:lnSpc>
            </a:pPr>
            <a:r>
              <a:rPr lang="es-MX" sz="3600" b="1" dirty="0" err="1" smtClean="0">
                <a:latin typeface="Roboto" pitchFamily="2" charset="0"/>
                <a:ea typeface="Roboto" pitchFamily="2" charset="0"/>
              </a:rPr>
              <a:t>Required</a:t>
            </a:r>
            <a:endParaRPr lang="es-MX" sz="3600" b="1" dirty="0" smtClean="0">
              <a:latin typeface="Roboto" pitchFamily="2" charset="0"/>
              <a:ea typeface="Roboto" pitchFamily="2" charset="0"/>
            </a:endParaRPr>
          </a:p>
          <a:p>
            <a:pPr>
              <a:lnSpc>
                <a:spcPct val="120000"/>
              </a:lnSpc>
            </a:pPr>
            <a:r>
              <a:rPr lang="es-MX" sz="3600" b="1" dirty="0" err="1" smtClean="0">
                <a:latin typeface="Roboto" pitchFamily="2" charset="0"/>
                <a:ea typeface="Roboto" pitchFamily="2" charset="0"/>
              </a:rPr>
              <a:t>MaxLength</a:t>
            </a:r>
            <a:endParaRPr lang="es-MX" sz="3600" b="1" dirty="0" smtClean="0">
              <a:latin typeface="Roboto" pitchFamily="2" charset="0"/>
              <a:ea typeface="Roboto" pitchFamily="2" charset="0"/>
            </a:endParaRPr>
          </a:p>
          <a:p>
            <a:pPr>
              <a:lnSpc>
                <a:spcPct val="120000"/>
              </a:lnSpc>
            </a:pPr>
            <a:r>
              <a:rPr lang="es-MX" sz="3600" b="1" dirty="0" err="1" smtClean="0">
                <a:latin typeface="Roboto" pitchFamily="2" charset="0"/>
                <a:ea typeface="Roboto" pitchFamily="2" charset="0"/>
              </a:rPr>
              <a:t>StringLength</a:t>
            </a:r>
            <a:endParaRPr lang="es-MX" sz="3600" b="1" dirty="0" smtClean="0">
              <a:latin typeface="Roboto" pitchFamily="2" charset="0"/>
              <a:ea typeface="Roboto" pitchFamily="2" charset="0"/>
            </a:endParaRPr>
          </a:p>
          <a:p>
            <a:pPr>
              <a:lnSpc>
                <a:spcPct val="120000"/>
              </a:lnSpc>
            </a:pPr>
            <a:endParaRPr lang="es-ES" sz="3600"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err="1" smtClean="0">
                <a:latin typeface="Roboto" pitchFamily="2" charset="0"/>
                <a:ea typeface="Roboto" pitchFamily="2" charset="0"/>
              </a:rPr>
              <a:t>Fluent</a:t>
            </a:r>
            <a:r>
              <a:rPr lang="es-MX" b="1" dirty="0" smtClean="0">
                <a:latin typeface="Roboto" pitchFamily="2" charset="0"/>
                <a:ea typeface="Roboto" pitchFamily="2" charset="0"/>
              </a:rPr>
              <a:t> API</a:t>
            </a:r>
            <a:endParaRPr lang="es-ES" b="1" dirty="0">
              <a:latin typeface="Roboto" pitchFamily="2" charset="0"/>
              <a:ea typeface="Roboto" pitchFamily="2" charset="0"/>
            </a:endParaRPr>
          </a:p>
        </p:txBody>
      </p:sp>
      <p:sp>
        <p:nvSpPr>
          <p:cNvPr id="3" name="2 Marcador de contenido"/>
          <p:cNvSpPr>
            <a:spLocks noGrp="1"/>
          </p:cNvSpPr>
          <p:nvPr>
            <p:ph idx="1"/>
          </p:nvPr>
        </p:nvSpPr>
        <p:spPr>
          <a:xfrm>
            <a:off x="214282" y="1333500"/>
            <a:ext cx="8715436" cy="3771636"/>
          </a:xfrm>
        </p:spPr>
        <p:txBody>
          <a:bodyPr>
            <a:normAutofit fontScale="47500" lnSpcReduction="20000"/>
          </a:bodyPr>
          <a:lstStyle/>
          <a:p>
            <a:pPr>
              <a:buNone/>
            </a:pPr>
            <a:endParaRPr lang="es-MX" sz="3000" b="1" dirty="0" smtClean="0">
              <a:latin typeface="Roboto" pitchFamily="2" charset="0"/>
              <a:ea typeface="Roboto" pitchFamily="2" charset="0"/>
            </a:endParaRPr>
          </a:p>
          <a:p>
            <a:pPr>
              <a:lnSpc>
                <a:spcPct val="120000"/>
              </a:lnSpc>
            </a:pPr>
            <a:r>
              <a:rPr lang="es-MX" sz="3600" b="1" dirty="0" err="1" smtClean="0">
                <a:latin typeface="Roboto" pitchFamily="2" charset="0"/>
                <a:ea typeface="Roboto" pitchFamily="2" charset="0"/>
              </a:rPr>
              <a:t>HasDefaultSchema</a:t>
            </a:r>
            <a:r>
              <a:rPr lang="es-MX" sz="3600" b="1" dirty="0" smtClean="0">
                <a:latin typeface="Roboto" pitchFamily="2" charset="0"/>
                <a:ea typeface="Roboto" pitchFamily="2" charset="0"/>
              </a:rPr>
              <a:t>()</a:t>
            </a:r>
          </a:p>
          <a:p>
            <a:pPr>
              <a:lnSpc>
                <a:spcPct val="120000"/>
              </a:lnSpc>
            </a:pPr>
            <a:r>
              <a:rPr lang="es-MX" sz="3600" b="1" dirty="0" smtClean="0">
                <a:latin typeface="Roboto" pitchFamily="2" charset="0"/>
                <a:ea typeface="Roboto" pitchFamily="2" charset="0"/>
              </a:rPr>
              <a:t>Ignore&lt;</a:t>
            </a:r>
            <a:r>
              <a:rPr lang="es-MX" sz="3600" b="1" dirty="0" err="1" smtClean="0">
                <a:latin typeface="Roboto" pitchFamily="2" charset="0"/>
                <a:ea typeface="Roboto" pitchFamily="2" charset="0"/>
              </a:rPr>
              <a:t>Tentity</a:t>
            </a:r>
            <a:r>
              <a:rPr lang="es-MX" sz="3600" b="1" dirty="0" smtClean="0">
                <a:latin typeface="Roboto" pitchFamily="2" charset="0"/>
                <a:ea typeface="Roboto" pitchFamily="2" charset="0"/>
              </a:rPr>
              <a:t>&gt;()</a:t>
            </a:r>
          </a:p>
          <a:p>
            <a:pPr>
              <a:lnSpc>
                <a:spcPct val="120000"/>
              </a:lnSpc>
            </a:pPr>
            <a:r>
              <a:rPr lang="en-US" sz="3600" b="1" dirty="0" err="1" smtClean="0">
                <a:latin typeface="Roboto" pitchFamily="2" charset="0"/>
                <a:ea typeface="Roboto" pitchFamily="2" charset="0"/>
              </a:rPr>
              <a:t>HasColumnName</a:t>
            </a:r>
            <a:r>
              <a:rPr lang="en-US" sz="3600" b="1" dirty="0" smtClean="0">
                <a:latin typeface="Roboto" pitchFamily="2" charset="0"/>
                <a:ea typeface="Roboto" pitchFamily="2" charset="0"/>
              </a:rPr>
              <a:t>()</a:t>
            </a:r>
          </a:p>
          <a:p>
            <a:pPr>
              <a:lnSpc>
                <a:spcPct val="120000"/>
              </a:lnSpc>
            </a:pPr>
            <a:r>
              <a:rPr lang="en-US" sz="3600" b="1" dirty="0" err="1" smtClean="0">
                <a:latin typeface="Roboto" pitchFamily="2" charset="0"/>
                <a:ea typeface="Roboto" pitchFamily="2" charset="0"/>
              </a:rPr>
              <a:t>HasColumnType</a:t>
            </a:r>
            <a:r>
              <a:rPr lang="en-US" sz="3600" b="1" dirty="0" smtClean="0">
                <a:latin typeface="Roboto" pitchFamily="2" charset="0"/>
                <a:ea typeface="Roboto" pitchFamily="2" charset="0"/>
              </a:rPr>
              <a:t>()</a:t>
            </a:r>
          </a:p>
          <a:p>
            <a:pPr>
              <a:lnSpc>
                <a:spcPct val="120000"/>
              </a:lnSpc>
            </a:pPr>
            <a:r>
              <a:rPr lang="en-US" sz="3600" b="1" dirty="0" err="1" smtClean="0">
                <a:latin typeface="Roboto" pitchFamily="2" charset="0"/>
                <a:ea typeface="Roboto" pitchFamily="2" charset="0"/>
              </a:rPr>
              <a:t>HasMaxLength</a:t>
            </a:r>
            <a:r>
              <a:rPr lang="en-US" sz="3600" b="1" dirty="0" smtClean="0">
                <a:latin typeface="Roboto" pitchFamily="2" charset="0"/>
                <a:ea typeface="Roboto" pitchFamily="2" charset="0"/>
              </a:rPr>
              <a:t>()</a:t>
            </a:r>
          </a:p>
          <a:p>
            <a:pPr>
              <a:lnSpc>
                <a:spcPct val="120000"/>
              </a:lnSpc>
            </a:pPr>
            <a:r>
              <a:rPr lang="en-US" sz="3600" b="1" dirty="0" err="1" smtClean="0">
                <a:latin typeface="Roboto" pitchFamily="2" charset="0"/>
                <a:ea typeface="Roboto" pitchFamily="2" charset="0"/>
              </a:rPr>
              <a:t>IsRequired</a:t>
            </a:r>
            <a:r>
              <a:rPr lang="en-US" sz="3600" b="1" dirty="0" smtClean="0">
                <a:latin typeface="Roboto" pitchFamily="2" charset="0"/>
                <a:ea typeface="Roboto" pitchFamily="2" charset="0"/>
              </a:rPr>
              <a:t>()</a:t>
            </a:r>
          </a:p>
          <a:p>
            <a:pPr>
              <a:lnSpc>
                <a:spcPct val="120000"/>
              </a:lnSpc>
            </a:pPr>
            <a:r>
              <a:rPr lang="en-US" sz="3600" b="1" dirty="0" err="1" smtClean="0">
                <a:latin typeface="Roboto" pitchFamily="2" charset="0"/>
                <a:ea typeface="Roboto" pitchFamily="2" charset="0"/>
              </a:rPr>
              <a:t>HasForeignKey</a:t>
            </a:r>
            <a:r>
              <a:rPr lang="en-US" sz="3600" b="1" dirty="0" smtClean="0">
                <a:latin typeface="Roboto" pitchFamily="2" charset="0"/>
                <a:ea typeface="Roboto" pitchFamily="2" charset="0"/>
              </a:rPr>
              <a:t>()</a:t>
            </a:r>
          </a:p>
          <a:p>
            <a:pPr>
              <a:lnSpc>
                <a:spcPct val="120000"/>
              </a:lnSpc>
            </a:pPr>
            <a:r>
              <a:rPr lang="en-US" sz="3600" b="1" dirty="0" err="1" smtClean="0">
                <a:latin typeface="Roboto" pitchFamily="2" charset="0"/>
                <a:ea typeface="Roboto" pitchFamily="2" charset="0"/>
              </a:rPr>
              <a:t>HasIndex</a:t>
            </a:r>
            <a:r>
              <a:rPr lang="en-US" sz="3600" b="1" dirty="0" smtClean="0">
                <a:latin typeface="Roboto" pitchFamily="2" charset="0"/>
                <a:ea typeface="Roboto" pitchFamily="2" charset="0"/>
              </a:rPr>
              <a:t>()</a:t>
            </a:r>
          </a:p>
          <a:p>
            <a:pPr>
              <a:lnSpc>
                <a:spcPct val="120000"/>
              </a:lnSpc>
            </a:pPr>
            <a:r>
              <a:rPr lang="en-US" sz="3600" b="1" dirty="0" err="1" smtClean="0">
                <a:latin typeface="Roboto" pitchFamily="2" charset="0"/>
                <a:ea typeface="Roboto" pitchFamily="2" charset="0"/>
              </a:rPr>
              <a:t>HasKey</a:t>
            </a:r>
            <a:r>
              <a:rPr lang="en-US" sz="3600" b="1" dirty="0" smtClean="0">
                <a:latin typeface="Roboto" pitchFamily="2" charset="0"/>
                <a:ea typeface="Roboto" pitchFamily="2" charset="0"/>
              </a:rPr>
              <a:t>()</a:t>
            </a:r>
          </a:p>
          <a:p>
            <a:pPr>
              <a:lnSpc>
                <a:spcPct val="120000"/>
              </a:lnSpc>
            </a:pPr>
            <a:r>
              <a:rPr lang="en-US" sz="3600" b="1" dirty="0" err="1" smtClean="0">
                <a:latin typeface="Roboto" pitchFamily="2" charset="0"/>
                <a:ea typeface="Roboto" pitchFamily="2" charset="0"/>
              </a:rPr>
              <a:t>HasOne</a:t>
            </a:r>
            <a:r>
              <a:rPr lang="en-US" sz="3600" b="1" dirty="0" smtClean="0">
                <a:latin typeface="Roboto" pitchFamily="2" charset="0"/>
                <a:ea typeface="Roboto" pitchFamily="2" charset="0"/>
              </a:rPr>
              <a:t>()</a:t>
            </a:r>
          </a:p>
          <a:p>
            <a:pPr>
              <a:lnSpc>
                <a:spcPct val="120000"/>
              </a:lnSpc>
            </a:pPr>
            <a:r>
              <a:rPr lang="en-US" sz="3600" b="1" dirty="0" err="1" smtClean="0">
                <a:latin typeface="Roboto" pitchFamily="2" charset="0"/>
                <a:ea typeface="Roboto" pitchFamily="2" charset="0"/>
              </a:rPr>
              <a:t>HasMany</a:t>
            </a:r>
            <a:r>
              <a:rPr lang="en-US" sz="3600" b="1" dirty="0" smtClean="0">
                <a:latin typeface="Roboto" pitchFamily="2" charset="0"/>
                <a:ea typeface="Roboto" pitchFamily="2" charset="0"/>
              </a:rPr>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28 Rectángulo"/>
          <p:cNvSpPr/>
          <p:nvPr/>
        </p:nvSpPr>
        <p:spPr>
          <a:xfrm>
            <a:off x="2285984" y="4702982"/>
            <a:ext cx="714380" cy="2976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23 Rectángulo"/>
          <p:cNvSpPr/>
          <p:nvPr/>
        </p:nvSpPr>
        <p:spPr>
          <a:xfrm>
            <a:off x="2071670" y="4405323"/>
            <a:ext cx="1000132" cy="23812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Rectángulo"/>
          <p:cNvSpPr/>
          <p:nvPr/>
        </p:nvSpPr>
        <p:spPr>
          <a:xfrm>
            <a:off x="2000232" y="2857500"/>
            <a:ext cx="714380" cy="2976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25 Rectángulo"/>
          <p:cNvSpPr/>
          <p:nvPr/>
        </p:nvSpPr>
        <p:spPr>
          <a:xfrm>
            <a:off x="4286248" y="2262184"/>
            <a:ext cx="857256" cy="2976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Rectángulo"/>
          <p:cNvSpPr/>
          <p:nvPr/>
        </p:nvSpPr>
        <p:spPr>
          <a:xfrm>
            <a:off x="2071670" y="1666867"/>
            <a:ext cx="1000132" cy="23812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2000232" y="1071550"/>
            <a:ext cx="785818" cy="2976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Marcador de contenido"/>
          <p:cNvSpPr>
            <a:spLocks noGrp="1"/>
          </p:cNvSpPr>
          <p:nvPr>
            <p:ph idx="1"/>
          </p:nvPr>
        </p:nvSpPr>
        <p:spPr>
          <a:xfrm>
            <a:off x="214282" y="1012018"/>
            <a:ext cx="8715436" cy="4286280"/>
          </a:xfrm>
        </p:spPr>
        <p:txBody>
          <a:bodyPr>
            <a:noAutofit/>
          </a:bodyPr>
          <a:lstStyle/>
          <a:p>
            <a:pPr>
              <a:buNone/>
            </a:pPr>
            <a:r>
              <a:rPr lang="es-MX" sz="2000" b="1" dirty="0" err="1" smtClean="0">
                <a:latin typeface="Verdana" pitchFamily="34" charset="0"/>
                <a:ea typeface="Verdana" pitchFamily="34" charset="0"/>
              </a:rPr>
              <a:t>public</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class</a:t>
            </a:r>
            <a:r>
              <a:rPr lang="es-MX" sz="2000" b="1" dirty="0" smtClean="0">
                <a:latin typeface="Verdana" pitchFamily="34" charset="0"/>
                <a:ea typeface="Verdana" pitchFamily="34" charset="0"/>
              </a:rPr>
              <a:t> Blog</a:t>
            </a:r>
          </a:p>
          <a:p>
            <a:pPr>
              <a:buNone/>
            </a:pPr>
            <a:r>
              <a:rPr lang="es-MX" sz="2000" b="1" dirty="0" smtClean="0">
                <a:latin typeface="Verdana" pitchFamily="34" charset="0"/>
                <a:ea typeface="Verdana" pitchFamily="34" charset="0"/>
              </a:rPr>
              <a:t>{    </a:t>
            </a:r>
          </a:p>
          <a:p>
            <a:pPr>
              <a:buNone/>
            </a:pP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public</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int</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BlogId</a:t>
            </a:r>
            <a:r>
              <a:rPr lang="es-MX" sz="2000" b="1" dirty="0" smtClean="0">
                <a:latin typeface="Verdana" pitchFamily="34" charset="0"/>
                <a:ea typeface="Verdana" pitchFamily="34" charset="0"/>
              </a:rPr>
              <a:t> { </a:t>
            </a:r>
            <a:r>
              <a:rPr lang="es-MX" sz="2000" b="1" dirty="0" err="1" smtClean="0">
                <a:latin typeface="Verdana" pitchFamily="34" charset="0"/>
                <a:ea typeface="Verdana" pitchFamily="34" charset="0"/>
              </a:rPr>
              <a:t>get</a:t>
            </a:r>
            <a:r>
              <a:rPr lang="es-MX" sz="2000" b="1" dirty="0" smtClean="0">
                <a:latin typeface="Verdana" pitchFamily="34" charset="0"/>
                <a:ea typeface="Verdana" pitchFamily="34" charset="0"/>
              </a:rPr>
              <a:t>; set; }    </a:t>
            </a:r>
          </a:p>
          <a:p>
            <a:pPr>
              <a:buNone/>
            </a:pP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public</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string</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Url</a:t>
            </a:r>
            <a:r>
              <a:rPr lang="es-MX" sz="2000" b="1" dirty="0" smtClean="0">
                <a:latin typeface="Verdana" pitchFamily="34" charset="0"/>
                <a:ea typeface="Verdana" pitchFamily="34" charset="0"/>
              </a:rPr>
              <a:t> { </a:t>
            </a:r>
            <a:r>
              <a:rPr lang="es-MX" sz="2000" b="1" dirty="0" err="1" smtClean="0">
                <a:latin typeface="Verdana" pitchFamily="34" charset="0"/>
                <a:ea typeface="Verdana" pitchFamily="34" charset="0"/>
              </a:rPr>
              <a:t>get</a:t>
            </a:r>
            <a:r>
              <a:rPr lang="es-MX" sz="2000" b="1" dirty="0" smtClean="0">
                <a:latin typeface="Verdana" pitchFamily="34" charset="0"/>
                <a:ea typeface="Verdana" pitchFamily="34" charset="0"/>
              </a:rPr>
              <a:t>; set; }</a:t>
            </a:r>
          </a:p>
          <a:p>
            <a:pPr>
              <a:buNone/>
            </a:pP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public</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ICollection</a:t>
            </a:r>
            <a:r>
              <a:rPr lang="es-MX" sz="2000" b="1" dirty="0" smtClean="0">
                <a:latin typeface="Verdana" pitchFamily="34" charset="0"/>
                <a:ea typeface="Verdana" pitchFamily="34" charset="0"/>
              </a:rPr>
              <a:t>&lt;Post&gt; </a:t>
            </a:r>
            <a:r>
              <a:rPr lang="es-MX" sz="2000" b="1" dirty="0" err="1" smtClean="0">
                <a:latin typeface="Verdana" pitchFamily="34" charset="0"/>
                <a:ea typeface="Verdana" pitchFamily="34" charset="0"/>
              </a:rPr>
              <a:t>Posts</a:t>
            </a:r>
            <a:r>
              <a:rPr lang="es-MX" sz="2000" b="1" dirty="0" smtClean="0">
                <a:latin typeface="Verdana" pitchFamily="34" charset="0"/>
                <a:ea typeface="Verdana" pitchFamily="34" charset="0"/>
              </a:rPr>
              <a:t> { </a:t>
            </a:r>
            <a:r>
              <a:rPr lang="es-MX" sz="2000" b="1" dirty="0" err="1" smtClean="0">
                <a:latin typeface="Verdana" pitchFamily="34" charset="0"/>
                <a:ea typeface="Verdana" pitchFamily="34" charset="0"/>
              </a:rPr>
              <a:t>get</a:t>
            </a:r>
            <a:r>
              <a:rPr lang="es-MX" sz="2000" b="1" dirty="0" smtClean="0">
                <a:latin typeface="Verdana" pitchFamily="34" charset="0"/>
                <a:ea typeface="Verdana" pitchFamily="34" charset="0"/>
              </a:rPr>
              <a:t>; set; }</a:t>
            </a:r>
          </a:p>
          <a:p>
            <a:pPr>
              <a:buNone/>
            </a:pPr>
            <a:r>
              <a:rPr lang="es-MX" sz="2000" b="1" dirty="0" smtClean="0">
                <a:latin typeface="Verdana" pitchFamily="34" charset="0"/>
                <a:ea typeface="Verdana" pitchFamily="34" charset="0"/>
              </a:rPr>
              <a:t>}</a:t>
            </a:r>
          </a:p>
          <a:p>
            <a:pPr>
              <a:buNone/>
            </a:pPr>
            <a:r>
              <a:rPr lang="es-MX" sz="2000" b="1" dirty="0" err="1" smtClean="0">
                <a:latin typeface="Verdana" pitchFamily="34" charset="0"/>
                <a:ea typeface="Verdana" pitchFamily="34" charset="0"/>
              </a:rPr>
              <a:t>public</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class</a:t>
            </a:r>
            <a:r>
              <a:rPr lang="es-MX" sz="2000" b="1" dirty="0" smtClean="0">
                <a:latin typeface="Verdana" pitchFamily="34" charset="0"/>
                <a:ea typeface="Verdana" pitchFamily="34" charset="0"/>
              </a:rPr>
              <a:t> Post</a:t>
            </a:r>
          </a:p>
          <a:p>
            <a:pPr>
              <a:buNone/>
            </a:pPr>
            <a:r>
              <a:rPr lang="es-MX" sz="2000" b="1" dirty="0" smtClean="0">
                <a:latin typeface="Verdana" pitchFamily="34" charset="0"/>
                <a:ea typeface="Verdana" pitchFamily="34" charset="0"/>
              </a:rPr>
              <a:t>{    </a:t>
            </a:r>
          </a:p>
          <a:p>
            <a:pPr>
              <a:buNone/>
            </a:pP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public</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int</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PostId</a:t>
            </a:r>
            <a:r>
              <a:rPr lang="es-MX" sz="2000" b="1" dirty="0" smtClean="0">
                <a:latin typeface="Verdana" pitchFamily="34" charset="0"/>
                <a:ea typeface="Verdana" pitchFamily="34" charset="0"/>
              </a:rPr>
              <a:t> { </a:t>
            </a:r>
            <a:r>
              <a:rPr lang="es-MX" sz="2000" b="1" dirty="0" err="1" smtClean="0">
                <a:latin typeface="Verdana" pitchFamily="34" charset="0"/>
                <a:ea typeface="Verdana" pitchFamily="34" charset="0"/>
              </a:rPr>
              <a:t>get</a:t>
            </a:r>
            <a:r>
              <a:rPr lang="es-MX" sz="2000" b="1" dirty="0" smtClean="0">
                <a:latin typeface="Verdana" pitchFamily="34" charset="0"/>
                <a:ea typeface="Verdana" pitchFamily="34" charset="0"/>
              </a:rPr>
              <a:t>; set; }</a:t>
            </a:r>
          </a:p>
          <a:p>
            <a:pPr>
              <a:buNone/>
            </a:pP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public</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string</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Title</a:t>
            </a:r>
            <a:r>
              <a:rPr lang="es-MX" sz="2000" b="1" dirty="0" smtClean="0">
                <a:latin typeface="Verdana" pitchFamily="34" charset="0"/>
                <a:ea typeface="Verdana" pitchFamily="34" charset="0"/>
              </a:rPr>
              <a:t> { </a:t>
            </a:r>
            <a:r>
              <a:rPr lang="es-MX" sz="2000" b="1" dirty="0" err="1" smtClean="0">
                <a:latin typeface="Verdana" pitchFamily="34" charset="0"/>
                <a:ea typeface="Verdana" pitchFamily="34" charset="0"/>
              </a:rPr>
              <a:t>get</a:t>
            </a:r>
            <a:r>
              <a:rPr lang="es-MX" sz="2000" b="1" dirty="0" smtClean="0">
                <a:latin typeface="Verdana" pitchFamily="34" charset="0"/>
                <a:ea typeface="Verdana" pitchFamily="34" charset="0"/>
              </a:rPr>
              <a:t>; set; }</a:t>
            </a:r>
          </a:p>
          <a:p>
            <a:pPr>
              <a:buNone/>
            </a:pP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public</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string</a:t>
            </a:r>
            <a:r>
              <a:rPr lang="es-MX" sz="2000" b="1" dirty="0" smtClean="0">
                <a:latin typeface="Verdana" pitchFamily="34" charset="0"/>
                <a:ea typeface="Verdana" pitchFamily="34" charset="0"/>
              </a:rPr>
              <a:t> Content { </a:t>
            </a:r>
            <a:r>
              <a:rPr lang="es-MX" sz="2000" b="1" dirty="0" err="1" smtClean="0">
                <a:latin typeface="Verdana" pitchFamily="34" charset="0"/>
                <a:ea typeface="Verdana" pitchFamily="34" charset="0"/>
              </a:rPr>
              <a:t>get</a:t>
            </a:r>
            <a:r>
              <a:rPr lang="es-MX" sz="2000" b="1" dirty="0" smtClean="0">
                <a:latin typeface="Verdana" pitchFamily="34" charset="0"/>
                <a:ea typeface="Verdana" pitchFamily="34" charset="0"/>
              </a:rPr>
              <a:t>; set; }</a:t>
            </a:r>
          </a:p>
          <a:p>
            <a:pPr>
              <a:buNone/>
            </a:pP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public</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int</a:t>
            </a: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BlogId</a:t>
            </a:r>
            <a:r>
              <a:rPr lang="es-MX" sz="2000" b="1" dirty="0" smtClean="0">
                <a:latin typeface="Verdana" pitchFamily="34" charset="0"/>
                <a:ea typeface="Verdana" pitchFamily="34" charset="0"/>
              </a:rPr>
              <a:t> { </a:t>
            </a:r>
            <a:r>
              <a:rPr lang="es-MX" sz="2000" b="1" dirty="0" err="1" smtClean="0">
                <a:latin typeface="Verdana" pitchFamily="34" charset="0"/>
                <a:ea typeface="Verdana" pitchFamily="34" charset="0"/>
              </a:rPr>
              <a:t>get</a:t>
            </a:r>
            <a:r>
              <a:rPr lang="es-MX" sz="2000" b="1" dirty="0" smtClean="0">
                <a:latin typeface="Verdana" pitchFamily="34" charset="0"/>
                <a:ea typeface="Verdana" pitchFamily="34" charset="0"/>
              </a:rPr>
              <a:t>; set; }</a:t>
            </a:r>
          </a:p>
          <a:p>
            <a:pPr>
              <a:buNone/>
            </a:pPr>
            <a:r>
              <a:rPr lang="es-MX" sz="2000" b="1" dirty="0" smtClean="0">
                <a:latin typeface="Verdana" pitchFamily="34" charset="0"/>
                <a:ea typeface="Verdana" pitchFamily="34" charset="0"/>
              </a:rPr>
              <a:t>    </a:t>
            </a:r>
            <a:r>
              <a:rPr lang="es-MX" sz="2000" b="1" dirty="0" err="1" smtClean="0">
                <a:latin typeface="Verdana" pitchFamily="34" charset="0"/>
                <a:ea typeface="Verdana" pitchFamily="34" charset="0"/>
              </a:rPr>
              <a:t>public</a:t>
            </a:r>
            <a:r>
              <a:rPr lang="es-MX" sz="2000" b="1" dirty="0" smtClean="0">
                <a:latin typeface="Verdana" pitchFamily="34" charset="0"/>
                <a:ea typeface="Verdana" pitchFamily="34" charset="0"/>
              </a:rPr>
              <a:t> Blog </a:t>
            </a:r>
            <a:r>
              <a:rPr lang="es-MX" sz="2000" b="1" dirty="0" err="1" smtClean="0">
                <a:latin typeface="Verdana" pitchFamily="34" charset="0"/>
                <a:ea typeface="Verdana" pitchFamily="34" charset="0"/>
              </a:rPr>
              <a:t>Blog</a:t>
            </a:r>
            <a:r>
              <a:rPr lang="es-MX" sz="2000" b="1" dirty="0" smtClean="0">
                <a:latin typeface="Verdana" pitchFamily="34" charset="0"/>
                <a:ea typeface="Verdana" pitchFamily="34" charset="0"/>
              </a:rPr>
              <a:t> { </a:t>
            </a:r>
            <a:r>
              <a:rPr lang="es-MX" sz="2000" b="1" dirty="0" err="1" smtClean="0">
                <a:latin typeface="Verdana" pitchFamily="34" charset="0"/>
                <a:ea typeface="Verdana" pitchFamily="34" charset="0"/>
              </a:rPr>
              <a:t>get</a:t>
            </a:r>
            <a:r>
              <a:rPr lang="es-MX" sz="2000" b="1" dirty="0" smtClean="0">
                <a:latin typeface="Verdana" pitchFamily="34" charset="0"/>
                <a:ea typeface="Verdana" pitchFamily="34" charset="0"/>
              </a:rPr>
              <a:t>; set; }</a:t>
            </a:r>
          </a:p>
          <a:p>
            <a:pPr>
              <a:buNone/>
            </a:pPr>
            <a:r>
              <a:rPr lang="es-MX" sz="2000" b="1" dirty="0" smtClean="0">
                <a:latin typeface="Verdana" pitchFamily="34" charset="0"/>
                <a:ea typeface="Verdana" pitchFamily="34" charset="0"/>
              </a:rPr>
              <a:t>}</a:t>
            </a:r>
          </a:p>
        </p:txBody>
      </p:sp>
      <p:sp>
        <p:nvSpPr>
          <p:cNvPr id="2" name="1 Título"/>
          <p:cNvSpPr>
            <a:spLocks noGrp="1"/>
          </p:cNvSpPr>
          <p:nvPr>
            <p:ph type="title"/>
          </p:nvPr>
        </p:nvSpPr>
        <p:spPr>
          <a:xfrm>
            <a:off x="457200" y="-20"/>
            <a:ext cx="8229600" cy="952500"/>
          </a:xfrm>
        </p:spPr>
        <p:txBody>
          <a:bodyPr>
            <a:normAutofit/>
          </a:bodyPr>
          <a:lstStyle/>
          <a:p>
            <a:r>
              <a:rPr lang="es-MX" b="1" dirty="0" smtClean="0">
                <a:latin typeface="Roboto" pitchFamily="2" charset="0"/>
                <a:ea typeface="Roboto" pitchFamily="2" charset="0"/>
              </a:rPr>
              <a:t>Relaciones</a:t>
            </a:r>
            <a:endParaRPr lang="es-ES" b="1" dirty="0">
              <a:latin typeface="Roboto" pitchFamily="2" charset="0"/>
              <a:ea typeface="Roboto" pitchFamily="2" charset="0"/>
            </a:endParaRPr>
          </a:p>
        </p:txBody>
      </p:sp>
      <p:cxnSp>
        <p:nvCxnSpPr>
          <p:cNvPr id="11" name="10 Conector recto de flecha"/>
          <p:cNvCxnSpPr/>
          <p:nvPr/>
        </p:nvCxnSpPr>
        <p:spPr>
          <a:xfrm rot="10800000" flipV="1">
            <a:off x="2786050" y="952487"/>
            <a:ext cx="3143272" cy="297658"/>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5929323" y="833423"/>
            <a:ext cx="1925527" cy="369332"/>
          </a:xfrm>
          <a:prstGeom prst="rect">
            <a:avLst/>
          </a:prstGeom>
          <a:noFill/>
          <a:ln>
            <a:solidFill>
              <a:schemeClr val="tx1">
                <a:lumMod val="95000"/>
                <a:lumOff val="5000"/>
              </a:schemeClr>
            </a:solidFill>
          </a:ln>
        </p:spPr>
        <p:txBody>
          <a:bodyPr wrap="none" rtlCol="0">
            <a:spAutoFit/>
          </a:bodyPr>
          <a:lstStyle/>
          <a:p>
            <a:r>
              <a:rPr lang="es-MX" b="1" dirty="0" smtClean="0">
                <a:latin typeface="Roboto" pitchFamily="2" charset="0"/>
                <a:ea typeface="Roboto" pitchFamily="2" charset="0"/>
              </a:rPr>
              <a:t>Entidad principal</a:t>
            </a:r>
            <a:endParaRPr lang="es-ES" b="1" dirty="0">
              <a:latin typeface="Roboto" pitchFamily="2" charset="0"/>
              <a:ea typeface="Roboto" pitchFamily="2" charset="0"/>
            </a:endParaRPr>
          </a:p>
        </p:txBody>
      </p:sp>
      <p:sp>
        <p:nvSpPr>
          <p:cNvPr id="13" name="12 CuadroTexto"/>
          <p:cNvSpPr txBox="1"/>
          <p:nvPr/>
        </p:nvSpPr>
        <p:spPr>
          <a:xfrm>
            <a:off x="5572132" y="2857500"/>
            <a:ext cx="2313454" cy="369332"/>
          </a:xfrm>
          <a:prstGeom prst="rect">
            <a:avLst/>
          </a:prstGeom>
          <a:noFill/>
          <a:ln>
            <a:solidFill>
              <a:schemeClr val="tx1">
                <a:lumMod val="95000"/>
                <a:lumOff val="5000"/>
              </a:schemeClr>
            </a:solidFill>
          </a:ln>
        </p:spPr>
        <p:txBody>
          <a:bodyPr wrap="none" rtlCol="0">
            <a:spAutoFit/>
          </a:bodyPr>
          <a:lstStyle/>
          <a:p>
            <a:r>
              <a:rPr lang="es-MX" b="1" dirty="0" smtClean="0">
                <a:latin typeface="Roboto" pitchFamily="2" charset="0"/>
                <a:ea typeface="Roboto" pitchFamily="2" charset="0"/>
              </a:rPr>
              <a:t>Entidad dependiente</a:t>
            </a:r>
            <a:endParaRPr lang="es-ES" b="1" dirty="0">
              <a:latin typeface="Roboto" pitchFamily="2" charset="0"/>
              <a:ea typeface="Roboto" pitchFamily="2" charset="0"/>
            </a:endParaRPr>
          </a:p>
        </p:txBody>
      </p:sp>
      <p:cxnSp>
        <p:nvCxnSpPr>
          <p:cNvPr id="16" name="15 Conector recto de flecha"/>
          <p:cNvCxnSpPr>
            <a:stCxn id="13" idx="1"/>
          </p:cNvCxnSpPr>
          <p:nvPr/>
        </p:nvCxnSpPr>
        <p:spPr>
          <a:xfrm rot="10800000">
            <a:off x="2714612" y="3036096"/>
            <a:ext cx="2857520" cy="6071"/>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6072199" y="1309677"/>
            <a:ext cx="1720343" cy="369332"/>
          </a:xfrm>
          <a:prstGeom prst="rect">
            <a:avLst/>
          </a:prstGeom>
          <a:noFill/>
          <a:ln>
            <a:solidFill>
              <a:schemeClr val="tx1">
                <a:lumMod val="95000"/>
                <a:lumOff val="5000"/>
              </a:schemeClr>
            </a:solidFill>
          </a:ln>
        </p:spPr>
        <p:txBody>
          <a:bodyPr wrap="none" rtlCol="0">
            <a:spAutoFit/>
          </a:bodyPr>
          <a:lstStyle/>
          <a:p>
            <a:r>
              <a:rPr lang="es-MX" b="1" dirty="0" smtClean="0">
                <a:latin typeface="Roboto" pitchFamily="2" charset="0"/>
                <a:ea typeface="Roboto" pitchFamily="2" charset="0"/>
              </a:rPr>
              <a:t>Clave principal</a:t>
            </a:r>
            <a:endParaRPr lang="es-ES" b="1" dirty="0">
              <a:latin typeface="Roboto" pitchFamily="2" charset="0"/>
              <a:ea typeface="Roboto" pitchFamily="2" charset="0"/>
            </a:endParaRPr>
          </a:p>
        </p:txBody>
      </p:sp>
      <p:cxnSp>
        <p:nvCxnSpPr>
          <p:cNvPr id="20" name="19 Conector recto de flecha"/>
          <p:cNvCxnSpPr>
            <a:stCxn id="18" idx="1"/>
          </p:cNvCxnSpPr>
          <p:nvPr/>
        </p:nvCxnSpPr>
        <p:spPr>
          <a:xfrm rot="10800000" flipV="1">
            <a:off x="3071803" y="1494342"/>
            <a:ext cx="3000397" cy="232055"/>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21 CuadroTexto"/>
          <p:cNvSpPr txBox="1"/>
          <p:nvPr/>
        </p:nvSpPr>
        <p:spPr>
          <a:xfrm>
            <a:off x="6081722" y="4395205"/>
            <a:ext cx="1619354" cy="369332"/>
          </a:xfrm>
          <a:prstGeom prst="rect">
            <a:avLst/>
          </a:prstGeom>
          <a:noFill/>
          <a:ln>
            <a:solidFill>
              <a:schemeClr val="tx1">
                <a:lumMod val="95000"/>
                <a:lumOff val="5000"/>
              </a:schemeClr>
            </a:solidFill>
          </a:ln>
        </p:spPr>
        <p:txBody>
          <a:bodyPr wrap="none" rtlCol="0">
            <a:spAutoFit/>
          </a:bodyPr>
          <a:lstStyle/>
          <a:p>
            <a:r>
              <a:rPr lang="es-MX" b="1" dirty="0" smtClean="0">
                <a:latin typeface="Roboto" pitchFamily="2" charset="0"/>
                <a:ea typeface="Roboto" pitchFamily="2" charset="0"/>
              </a:rPr>
              <a:t>Clave foránea</a:t>
            </a:r>
            <a:endParaRPr lang="es-ES" b="1" dirty="0">
              <a:latin typeface="Roboto" pitchFamily="2" charset="0"/>
              <a:ea typeface="Roboto" pitchFamily="2" charset="0"/>
            </a:endParaRPr>
          </a:p>
        </p:txBody>
      </p:sp>
      <p:cxnSp>
        <p:nvCxnSpPr>
          <p:cNvPr id="23" name="22 Conector recto de flecha"/>
          <p:cNvCxnSpPr/>
          <p:nvPr/>
        </p:nvCxnSpPr>
        <p:spPr>
          <a:xfrm rot="10800000">
            <a:off x="3071804" y="4524388"/>
            <a:ext cx="3000397" cy="34824"/>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26 CuadroTexto"/>
          <p:cNvSpPr txBox="1"/>
          <p:nvPr/>
        </p:nvSpPr>
        <p:spPr>
          <a:xfrm>
            <a:off x="6000760" y="1726399"/>
            <a:ext cx="2866490" cy="646331"/>
          </a:xfrm>
          <a:prstGeom prst="rect">
            <a:avLst/>
          </a:prstGeom>
          <a:noFill/>
          <a:ln>
            <a:solidFill>
              <a:schemeClr val="tx1">
                <a:lumMod val="95000"/>
                <a:lumOff val="5000"/>
              </a:schemeClr>
            </a:solidFill>
          </a:ln>
        </p:spPr>
        <p:txBody>
          <a:bodyPr wrap="none" rtlCol="0">
            <a:spAutoFit/>
          </a:bodyPr>
          <a:lstStyle/>
          <a:p>
            <a:r>
              <a:rPr lang="es-MX" b="1" dirty="0" smtClean="0">
                <a:latin typeface="Roboto" pitchFamily="2" charset="0"/>
                <a:ea typeface="Roboto" pitchFamily="2" charset="0"/>
              </a:rPr>
              <a:t>Propiedad de navegación </a:t>
            </a:r>
          </a:p>
          <a:p>
            <a:r>
              <a:rPr lang="es-MX" b="1" dirty="0" smtClean="0">
                <a:latin typeface="Roboto" pitchFamily="2" charset="0"/>
                <a:ea typeface="Roboto" pitchFamily="2" charset="0"/>
              </a:rPr>
              <a:t>de colección</a:t>
            </a:r>
            <a:endParaRPr lang="es-ES" b="1" dirty="0">
              <a:latin typeface="Roboto" pitchFamily="2" charset="0"/>
              <a:ea typeface="Roboto" pitchFamily="2" charset="0"/>
            </a:endParaRPr>
          </a:p>
        </p:txBody>
      </p:sp>
      <p:sp>
        <p:nvSpPr>
          <p:cNvPr id="28" name="27 CuadroTexto"/>
          <p:cNvSpPr txBox="1"/>
          <p:nvPr/>
        </p:nvSpPr>
        <p:spPr>
          <a:xfrm>
            <a:off x="6000760" y="4752396"/>
            <a:ext cx="2866490" cy="646331"/>
          </a:xfrm>
          <a:prstGeom prst="rect">
            <a:avLst/>
          </a:prstGeom>
          <a:noFill/>
          <a:ln>
            <a:solidFill>
              <a:schemeClr val="tx1">
                <a:lumMod val="95000"/>
                <a:lumOff val="5000"/>
              </a:schemeClr>
            </a:solidFill>
          </a:ln>
        </p:spPr>
        <p:txBody>
          <a:bodyPr wrap="none" rtlCol="0">
            <a:spAutoFit/>
          </a:bodyPr>
          <a:lstStyle/>
          <a:p>
            <a:r>
              <a:rPr lang="es-MX" b="1" dirty="0" smtClean="0">
                <a:latin typeface="Roboto" pitchFamily="2" charset="0"/>
                <a:ea typeface="Roboto" pitchFamily="2" charset="0"/>
              </a:rPr>
              <a:t>Propiedad de navegación </a:t>
            </a:r>
          </a:p>
          <a:p>
            <a:r>
              <a:rPr lang="es-MX" b="1" dirty="0" smtClean="0">
                <a:latin typeface="Roboto" pitchFamily="2" charset="0"/>
                <a:ea typeface="Roboto" pitchFamily="2" charset="0"/>
              </a:rPr>
              <a:t>de referencia</a:t>
            </a:r>
            <a:endParaRPr lang="es-ES" b="1" dirty="0">
              <a:latin typeface="Roboto" pitchFamily="2" charset="0"/>
              <a:ea typeface="Roboto" pitchFamily="2" charset="0"/>
            </a:endParaRPr>
          </a:p>
        </p:txBody>
      </p:sp>
      <p:cxnSp>
        <p:nvCxnSpPr>
          <p:cNvPr id="31" name="30 Conector recto de flecha"/>
          <p:cNvCxnSpPr/>
          <p:nvPr/>
        </p:nvCxnSpPr>
        <p:spPr>
          <a:xfrm rot="10800000">
            <a:off x="2928926" y="4881577"/>
            <a:ext cx="3071836" cy="153888"/>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32 Conector recto de flecha"/>
          <p:cNvCxnSpPr>
            <a:stCxn id="27" idx="1"/>
            <a:endCxn id="26" idx="0"/>
          </p:cNvCxnSpPr>
          <p:nvPr/>
        </p:nvCxnSpPr>
        <p:spPr>
          <a:xfrm rot="10800000" flipV="1">
            <a:off x="4714876" y="2049564"/>
            <a:ext cx="1285884" cy="212619"/>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24 Rectángulo"/>
          <p:cNvSpPr/>
          <p:nvPr/>
        </p:nvSpPr>
        <p:spPr>
          <a:xfrm>
            <a:off x="571472" y="2440778"/>
            <a:ext cx="7715304" cy="3571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Marcador de contenido"/>
          <p:cNvSpPr>
            <a:spLocks noGrp="1"/>
          </p:cNvSpPr>
          <p:nvPr>
            <p:ph idx="1"/>
          </p:nvPr>
        </p:nvSpPr>
        <p:spPr>
          <a:xfrm>
            <a:off x="214282" y="1071550"/>
            <a:ext cx="8715436" cy="4107685"/>
          </a:xfrm>
        </p:spPr>
        <p:txBody>
          <a:bodyPr>
            <a:noAutofit/>
          </a:bodyPr>
          <a:lstStyle/>
          <a:p>
            <a:pPr>
              <a:buNone/>
            </a:pPr>
            <a:r>
              <a:rPr lang="es-MX" sz="2200" b="1" dirty="0" err="1" smtClean="0">
                <a:latin typeface="Verdana" pitchFamily="34" charset="0"/>
                <a:ea typeface="Verdana" pitchFamily="34" charset="0"/>
              </a:rPr>
              <a:t>public</a:t>
            </a: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class</a:t>
            </a:r>
            <a:r>
              <a:rPr lang="es-MX" sz="2200" b="1" dirty="0" smtClean="0">
                <a:latin typeface="Verdana" pitchFamily="34" charset="0"/>
                <a:ea typeface="Verdana" pitchFamily="34" charset="0"/>
              </a:rPr>
              <a:t> Blog</a:t>
            </a:r>
          </a:p>
          <a:p>
            <a:pPr>
              <a:buNone/>
            </a:pPr>
            <a:r>
              <a:rPr lang="es-MX" sz="2200" b="1" dirty="0" smtClean="0">
                <a:latin typeface="Verdana" pitchFamily="34" charset="0"/>
                <a:ea typeface="Verdana" pitchFamily="34" charset="0"/>
              </a:rPr>
              <a:t>{    </a:t>
            </a:r>
          </a:p>
          <a:p>
            <a:pPr>
              <a:buNone/>
            </a:pP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public</a:t>
            </a: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int</a:t>
            </a: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BlogId</a:t>
            </a:r>
            <a:r>
              <a:rPr lang="es-MX" sz="2200" b="1" dirty="0" smtClean="0">
                <a:latin typeface="Verdana" pitchFamily="34" charset="0"/>
                <a:ea typeface="Verdana" pitchFamily="34" charset="0"/>
              </a:rPr>
              <a:t> { </a:t>
            </a:r>
            <a:r>
              <a:rPr lang="es-MX" sz="2200" b="1" dirty="0" err="1" smtClean="0">
                <a:latin typeface="Verdana" pitchFamily="34" charset="0"/>
                <a:ea typeface="Verdana" pitchFamily="34" charset="0"/>
              </a:rPr>
              <a:t>get</a:t>
            </a:r>
            <a:r>
              <a:rPr lang="es-MX" sz="2200" b="1" dirty="0" smtClean="0">
                <a:latin typeface="Verdana" pitchFamily="34" charset="0"/>
                <a:ea typeface="Verdana" pitchFamily="34" charset="0"/>
              </a:rPr>
              <a:t>; set; }    </a:t>
            </a:r>
          </a:p>
          <a:p>
            <a:pPr>
              <a:buNone/>
            </a:pP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public</a:t>
            </a: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string</a:t>
            </a: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Url</a:t>
            </a:r>
            <a:r>
              <a:rPr lang="es-MX" sz="2200" b="1" dirty="0" smtClean="0">
                <a:latin typeface="Verdana" pitchFamily="34" charset="0"/>
                <a:ea typeface="Verdana" pitchFamily="34" charset="0"/>
              </a:rPr>
              <a:t> { </a:t>
            </a:r>
            <a:r>
              <a:rPr lang="es-MX" sz="2200" b="1" dirty="0" err="1" smtClean="0">
                <a:latin typeface="Verdana" pitchFamily="34" charset="0"/>
                <a:ea typeface="Verdana" pitchFamily="34" charset="0"/>
              </a:rPr>
              <a:t>get</a:t>
            </a:r>
            <a:r>
              <a:rPr lang="es-MX" sz="2200" b="1" dirty="0" smtClean="0">
                <a:latin typeface="Verdana" pitchFamily="34" charset="0"/>
                <a:ea typeface="Verdana" pitchFamily="34" charset="0"/>
              </a:rPr>
              <a:t>; set; }</a:t>
            </a:r>
          </a:p>
          <a:p>
            <a:pPr>
              <a:buNone/>
            </a:pP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public</a:t>
            </a: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ICollection</a:t>
            </a:r>
            <a:r>
              <a:rPr lang="es-MX" sz="2200" b="1" dirty="0" smtClean="0">
                <a:latin typeface="Verdana" pitchFamily="34" charset="0"/>
                <a:ea typeface="Verdana" pitchFamily="34" charset="0"/>
              </a:rPr>
              <a:t>&lt;Post&gt; </a:t>
            </a:r>
            <a:r>
              <a:rPr lang="es-MX" sz="2200" b="1" dirty="0" err="1" smtClean="0">
                <a:latin typeface="Verdana" pitchFamily="34" charset="0"/>
                <a:ea typeface="Verdana" pitchFamily="34" charset="0"/>
              </a:rPr>
              <a:t>Posts</a:t>
            </a:r>
            <a:r>
              <a:rPr lang="es-MX" sz="2200" b="1" dirty="0" smtClean="0">
                <a:latin typeface="Verdana" pitchFamily="34" charset="0"/>
                <a:ea typeface="Verdana" pitchFamily="34" charset="0"/>
              </a:rPr>
              <a:t> { </a:t>
            </a:r>
            <a:r>
              <a:rPr lang="es-MX" sz="2200" b="1" dirty="0" err="1" smtClean="0">
                <a:latin typeface="Verdana" pitchFamily="34" charset="0"/>
                <a:ea typeface="Verdana" pitchFamily="34" charset="0"/>
              </a:rPr>
              <a:t>get</a:t>
            </a:r>
            <a:r>
              <a:rPr lang="es-MX" sz="2200" b="1" dirty="0" smtClean="0">
                <a:latin typeface="Verdana" pitchFamily="34" charset="0"/>
                <a:ea typeface="Verdana" pitchFamily="34" charset="0"/>
              </a:rPr>
              <a:t>; set; }</a:t>
            </a:r>
          </a:p>
          <a:p>
            <a:pPr>
              <a:buNone/>
            </a:pPr>
            <a:endParaRPr lang="es-MX" sz="2200" b="1" dirty="0" smtClean="0">
              <a:latin typeface="Verdana" pitchFamily="34" charset="0"/>
              <a:ea typeface="Verdana" pitchFamily="34" charset="0"/>
            </a:endParaRPr>
          </a:p>
          <a:p>
            <a:pPr>
              <a:buNone/>
            </a:pPr>
            <a:r>
              <a:rPr lang="es-MX" sz="2200" b="1" dirty="0" smtClean="0">
                <a:latin typeface="Verdana" pitchFamily="34" charset="0"/>
                <a:ea typeface="Verdana" pitchFamily="34" charset="0"/>
              </a:rPr>
              <a:t>	// Mala práctica</a:t>
            </a:r>
          </a:p>
          <a:p>
            <a:pPr>
              <a:buNone/>
            </a:pP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public</a:t>
            </a:r>
            <a:r>
              <a:rPr lang="es-MX" sz="2200" b="1" dirty="0" smtClean="0">
                <a:latin typeface="Verdana" pitchFamily="34" charset="0"/>
                <a:ea typeface="Verdana" pitchFamily="34" charset="0"/>
              </a:rPr>
              <a:t> Blog()</a:t>
            </a:r>
          </a:p>
          <a:p>
            <a:pPr>
              <a:buNone/>
            </a:pPr>
            <a:r>
              <a:rPr lang="es-MX" sz="2200" b="1" dirty="0" smtClean="0">
                <a:latin typeface="Verdana" pitchFamily="34" charset="0"/>
                <a:ea typeface="Verdana" pitchFamily="34" charset="0"/>
              </a:rPr>
              <a:t>	//{</a:t>
            </a:r>
          </a:p>
          <a:p>
            <a:pPr>
              <a:buNone/>
            </a:pPr>
            <a:r>
              <a:rPr lang="es-MX" sz="2200" b="1" dirty="0" smtClean="0">
                <a:latin typeface="Verdana" pitchFamily="34" charset="0"/>
                <a:ea typeface="Verdana" pitchFamily="34" charset="0"/>
              </a:rPr>
              <a:t>	//	</a:t>
            </a:r>
            <a:r>
              <a:rPr lang="es-MX" sz="2200" b="1" dirty="0" err="1" smtClean="0">
                <a:latin typeface="Verdana" pitchFamily="34" charset="0"/>
                <a:ea typeface="Verdana" pitchFamily="34" charset="0"/>
              </a:rPr>
              <a:t>Posts</a:t>
            </a:r>
            <a:r>
              <a:rPr lang="es-MX" sz="2200" b="1" dirty="0" smtClean="0">
                <a:latin typeface="Verdana" pitchFamily="34" charset="0"/>
                <a:ea typeface="Verdana" pitchFamily="34" charset="0"/>
              </a:rPr>
              <a:t> = new </a:t>
            </a:r>
            <a:r>
              <a:rPr lang="es-MX" sz="2200" b="1" dirty="0" err="1" smtClean="0">
                <a:latin typeface="Verdana" pitchFamily="34" charset="0"/>
                <a:ea typeface="Verdana" pitchFamily="34" charset="0"/>
              </a:rPr>
              <a:t>List</a:t>
            </a:r>
            <a:r>
              <a:rPr lang="es-MX" sz="2200" b="1" dirty="0" smtClean="0">
                <a:latin typeface="Verdana" pitchFamily="34" charset="0"/>
                <a:ea typeface="Verdana" pitchFamily="34" charset="0"/>
              </a:rPr>
              <a:t>&lt;Post&gt;();</a:t>
            </a:r>
          </a:p>
          <a:p>
            <a:pPr>
              <a:buNone/>
            </a:pPr>
            <a:r>
              <a:rPr lang="es-MX" sz="2200" b="1" dirty="0" smtClean="0">
                <a:latin typeface="Verdana" pitchFamily="34" charset="0"/>
                <a:ea typeface="Verdana" pitchFamily="34" charset="0"/>
              </a:rPr>
              <a:t>	//}</a:t>
            </a:r>
          </a:p>
          <a:p>
            <a:pPr>
              <a:buNone/>
            </a:pPr>
            <a:r>
              <a:rPr lang="es-MX" sz="2200" b="1" dirty="0" smtClean="0">
                <a:latin typeface="Verdana" pitchFamily="34" charset="0"/>
                <a:ea typeface="Verdana" pitchFamily="34" charset="0"/>
              </a:rPr>
              <a:t>}</a:t>
            </a:r>
          </a:p>
          <a:p>
            <a:pPr>
              <a:buNone/>
            </a:pPr>
            <a:endParaRPr lang="es-MX" sz="2200" b="1" dirty="0" smtClean="0">
              <a:latin typeface="Verdana" pitchFamily="34" charset="0"/>
              <a:ea typeface="Verdana" pitchFamily="34" charset="0"/>
            </a:endParaRPr>
          </a:p>
        </p:txBody>
      </p:sp>
      <p:sp>
        <p:nvSpPr>
          <p:cNvPr id="2" name="1 Título"/>
          <p:cNvSpPr>
            <a:spLocks noGrp="1"/>
          </p:cNvSpPr>
          <p:nvPr>
            <p:ph type="title"/>
          </p:nvPr>
        </p:nvSpPr>
        <p:spPr>
          <a:xfrm>
            <a:off x="457200" y="-20"/>
            <a:ext cx="8229600" cy="952500"/>
          </a:xfrm>
        </p:spPr>
        <p:txBody>
          <a:bodyPr>
            <a:normAutofit/>
          </a:bodyPr>
          <a:lstStyle/>
          <a:p>
            <a:r>
              <a:rPr lang="es-MX" b="1" dirty="0" smtClean="0">
                <a:latin typeface="Roboto" pitchFamily="2" charset="0"/>
                <a:ea typeface="Roboto" pitchFamily="2" charset="0"/>
              </a:rPr>
              <a:t>Relaciones</a:t>
            </a:r>
            <a:endParaRPr lang="es-ES"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24 Rectángulo"/>
          <p:cNvSpPr/>
          <p:nvPr/>
        </p:nvSpPr>
        <p:spPr>
          <a:xfrm>
            <a:off x="571472" y="2440778"/>
            <a:ext cx="7715304" cy="3571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2 Marcador de contenido"/>
          <p:cNvSpPr>
            <a:spLocks noGrp="1"/>
          </p:cNvSpPr>
          <p:nvPr>
            <p:ph idx="1"/>
          </p:nvPr>
        </p:nvSpPr>
        <p:spPr>
          <a:xfrm>
            <a:off x="214282" y="785798"/>
            <a:ext cx="8715436" cy="4107685"/>
          </a:xfrm>
        </p:spPr>
        <p:txBody>
          <a:bodyPr>
            <a:noAutofit/>
          </a:bodyPr>
          <a:lstStyle/>
          <a:p>
            <a:pPr>
              <a:buNone/>
            </a:pPr>
            <a:r>
              <a:rPr lang="es-MX" sz="2200" b="1" dirty="0" err="1" smtClean="0">
                <a:latin typeface="Verdana" pitchFamily="34" charset="0"/>
                <a:ea typeface="Verdana" pitchFamily="34" charset="0"/>
              </a:rPr>
              <a:t>public</a:t>
            </a: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class</a:t>
            </a:r>
            <a:r>
              <a:rPr lang="es-MX" sz="2200" b="1" dirty="0" smtClean="0">
                <a:latin typeface="Verdana" pitchFamily="34" charset="0"/>
                <a:ea typeface="Verdana" pitchFamily="34" charset="0"/>
              </a:rPr>
              <a:t> Blog</a:t>
            </a:r>
          </a:p>
          <a:p>
            <a:pPr>
              <a:buNone/>
            </a:pPr>
            <a:r>
              <a:rPr lang="es-MX" sz="2200" b="1" dirty="0" smtClean="0">
                <a:latin typeface="Verdana" pitchFamily="34" charset="0"/>
                <a:ea typeface="Verdana" pitchFamily="34" charset="0"/>
              </a:rPr>
              <a:t>{    </a:t>
            </a:r>
          </a:p>
          <a:p>
            <a:pPr>
              <a:buNone/>
            </a:pP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public</a:t>
            </a: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int</a:t>
            </a: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BlogId</a:t>
            </a:r>
            <a:r>
              <a:rPr lang="es-MX" sz="2200" b="1" dirty="0" smtClean="0">
                <a:latin typeface="Verdana" pitchFamily="34" charset="0"/>
                <a:ea typeface="Verdana" pitchFamily="34" charset="0"/>
              </a:rPr>
              <a:t> { </a:t>
            </a:r>
            <a:r>
              <a:rPr lang="es-MX" sz="2200" b="1" dirty="0" err="1" smtClean="0">
                <a:latin typeface="Verdana" pitchFamily="34" charset="0"/>
                <a:ea typeface="Verdana" pitchFamily="34" charset="0"/>
              </a:rPr>
              <a:t>get</a:t>
            </a:r>
            <a:r>
              <a:rPr lang="es-MX" sz="2200" b="1" dirty="0" smtClean="0">
                <a:latin typeface="Verdana" pitchFamily="34" charset="0"/>
                <a:ea typeface="Verdana" pitchFamily="34" charset="0"/>
              </a:rPr>
              <a:t>; set; }    </a:t>
            </a:r>
          </a:p>
          <a:p>
            <a:pPr>
              <a:buNone/>
            </a:pP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public</a:t>
            </a: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string</a:t>
            </a: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Url</a:t>
            </a:r>
            <a:r>
              <a:rPr lang="es-MX" sz="2200" b="1" dirty="0" smtClean="0">
                <a:latin typeface="Verdana" pitchFamily="34" charset="0"/>
                <a:ea typeface="Verdana" pitchFamily="34" charset="0"/>
              </a:rPr>
              <a:t> { </a:t>
            </a:r>
            <a:r>
              <a:rPr lang="es-MX" sz="2200" b="1" dirty="0" err="1" smtClean="0">
                <a:latin typeface="Verdana" pitchFamily="34" charset="0"/>
                <a:ea typeface="Verdana" pitchFamily="34" charset="0"/>
              </a:rPr>
              <a:t>get</a:t>
            </a:r>
            <a:r>
              <a:rPr lang="es-MX" sz="2200" b="1" dirty="0" smtClean="0">
                <a:latin typeface="Verdana" pitchFamily="34" charset="0"/>
                <a:ea typeface="Verdana" pitchFamily="34" charset="0"/>
              </a:rPr>
              <a:t>; set; }</a:t>
            </a:r>
          </a:p>
          <a:p>
            <a:pPr>
              <a:buNone/>
            </a:pP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public</a:t>
            </a: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ICollection</a:t>
            </a:r>
            <a:r>
              <a:rPr lang="es-MX" sz="2200" b="1" dirty="0" smtClean="0">
                <a:latin typeface="Verdana" pitchFamily="34" charset="0"/>
                <a:ea typeface="Verdana" pitchFamily="34" charset="0"/>
              </a:rPr>
              <a:t>&lt;Post&gt; </a:t>
            </a:r>
            <a:r>
              <a:rPr lang="es-MX" sz="2200" b="1" dirty="0" err="1" smtClean="0">
                <a:latin typeface="Verdana" pitchFamily="34" charset="0"/>
                <a:ea typeface="Verdana" pitchFamily="34" charset="0"/>
              </a:rPr>
              <a:t>Posts</a:t>
            </a:r>
            <a:r>
              <a:rPr lang="es-MX" sz="2200" b="1" dirty="0" smtClean="0">
                <a:latin typeface="Verdana" pitchFamily="34" charset="0"/>
                <a:ea typeface="Verdana" pitchFamily="34" charset="0"/>
              </a:rPr>
              <a:t> { </a:t>
            </a:r>
            <a:r>
              <a:rPr lang="es-MX" sz="2200" b="1" dirty="0" err="1" smtClean="0">
                <a:latin typeface="Verdana" pitchFamily="34" charset="0"/>
                <a:ea typeface="Verdana" pitchFamily="34" charset="0"/>
              </a:rPr>
              <a:t>get</a:t>
            </a:r>
            <a:r>
              <a:rPr lang="es-MX" sz="2200" b="1" dirty="0" smtClean="0">
                <a:latin typeface="Verdana" pitchFamily="34" charset="0"/>
                <a:ea typeface="Verdana" pitchFamily="34" charset="0"/>
              </a:rPr>
              <a:t>; set; }</a:t>
            </a:r>
          </a:p>
          <a:p>
            <a:pPr>
              <a:buNone/>
            </a:pPr>
            <a:endParaRPr lang="es-MX" sz="2200" b="1" dirty="0" smtClean="0">
              <a:latin typeface="Verdana" pitchFamily="34" charset="0"/>
              <a:ea typeface="Verdana" pitchFamily="34" charset="0"/>
            </a:endParaRPr>
          </a:p>
          <a:p>
            <a:pPr>
              <a:buNone/>
            </a:pPr>
            <a:r>
              <a:rPr lang="es-MX" sz="2200" b="1" dirty="0" smtClean="0">
                <a:latin typeface="Verdana" pitchFamily="34" charset="0"/>
                <a:ea typeface="Verdana" pitchFamily="34" charset="0"/>
              </a:rPr>
              <a:t>	// Mala práctica</a:t>
            </a:r>
          </a:p>
          <a:p>
            <a:pPr>
              <a:buNone/>
            </a:pPr>
            <a:r>
              <a:rPr lang="es-MX" sz="2200" b="1" dirty="0" smtClean="0">
                <a:latin typeface="Verdana" pitchFamily="34" charset="0"/>
                <a:ea typeface="Verdana" pitchFamily="34" charset="0"/>
              </a:rPr>
              <a:t>	//</a:t>
            </a:r>
            <a:r>
              <a:rPr lang="es-MX" sz="2200" b="1" dirty="0" err="1" smtClean="0">
                <a:latin typeface="Verdana" pitchFamily="34" charset="0"/>
                <a:ea typeface="Verdana" pitchFamily="34" charset="0"/>
              </a:rPr>
              <a:t>public</a:t>
            </a:r>
            <a:r>
              <a:rPr lang="es-MX" sz="2200" b="1" dirty="0" smtClean="0">
                <a:latin typeface="Verdana" pitchFamily="34" charset="0"/>
                <a:ea typeface="Verdana" pitchFamily="34" charset="0"/>
              </a:rPr>
              <a:t> Blog()</a:t>
            </a:r>
          </a:p>
          <a:p>
            <a:pPr>
              <a:buNone/>
            </a:pPr>
            <a:r>
              <a:rPr lang="es-MX" sz="2200" b="1" dirty="0" smtClean="0">
                <a:latin typeface="Verdana" pitchFamily="34" charset="0"/>
                <a:ea typeface="Verdana" pitchFamily="34" charset="0"/>
              </a:rPr>
              <a:t>	//{</a:t>
            </a:r>
          </a:p>
          <a:p>
            <a:pPr>
              <a:buNone/>
            </a:pPr>
            <a:r>
              <a:rPr lang="es-MX" sz="2200" b="1" dirty="0" smtClean="0">
                <a:latin typeface="Verdana" pitchFamily="34" charset="0"/>
                <a:ea typeface="Verdana" pitchFamily="34" charset="0"/>
              </a:rPr>
              <a:t>	//	</a:t>
            </a:r>
            <a:r>
              <a:rPr lang="es-MX" sz="2200" b="1" dirty="0" err="1" smtClean="0">
                <a:latin typeface="Verdana" pitchFamily="34" charset="0"/>
                <a:ea typeface="Verdana" pitchFamily="34" charset="0"/>
              </a:rPr>
              <a:t>Posts</a:t>
            </a:r>
            <a:r>
              <a:rPr lang="es-MX" sz="2200" b="1" dirty="0" smtClean="0">
                <a:latin typeface="Verdana" pitchFamily="34" charset="0"/>
                <a:ea typeface="Verdana" pitchFamily="34" charset="0"/>
              </a:rPr>
              <a:t> = new </a:t>
            </a:r>
            <a:r>
              <a:rPr lang="es-MX" sz="2200" b="1" dirty="0" err="1" smtClean="0">
                <a:latin typeface="Verdana" pitchFamily="34" charset="0"/>
                <a:ea typeface="Verdana" pitchFamily="34" charset="0"/>
              </a:rPr>
              <a:t>List</a:t>
            </a:r>
            <a:r>
              <a:rPr lang="es-MX" sz="2200" b="1" dirty="0" smtClean="0">
                <a:latin typeface="Verdana" pitchFamily="34" charset="0"/>
                <a:ea typeface="Verdana" pitchFamily="34" charset="0"/>
              </a:rPr>
              <a:t>&lt;Post&gt;();</a:t>
            </a:r>
          </a:p>
          <a:p>
            <a:pPr>
              <a:buNone/>
            </a:pPr>
            <a:r>
              <a:rPr lang="es-MX" sz="2200" b="1" dirty="0" smtClean="0">
                <a:latin typeface="Verdana" pitchFamily="34" charset="0"/>
                <a:ea typeface="Verdana" pitchFamily="34" charset="0"/>
              </a:rPr>
              <a:t>	//}</a:t>
            </a:r>
          </a:p>
          <a:p>
            <a:pPr>
              <a:buNone/>
            </a:pPr>
            <a:r>
              <a:rPr lang="es-MX" sz="2200" b="1" dirty="0" smtClean="0">
                <a:latin typeface="Verdana" pitchFamily="34" charset="0"/>
                <a:ea typeface="Verdana" pitchFamily="34" charset="0"/>
              </a:rPr>
              <a:t>}</a:t>
            </a:r>
          </a:p>
          <a:p>
            <a:pPr>
              <a:buNone/>
            </a:pPr>
            <a:endParaRPr lang="es-MX" sz="2200" b="1" dirty="0" smtClean="0">
              <a:latin typeface="Verdana" pitchFamily="34" charset="0"/>
              <a:ea typeface="Verdana" pitchFamily="34" charset="0"/>
            </a:endParaRPr>
          </a:p>
        </p:txBody>
      </p:sp>
      <p:sp>
        <p:nvSpPr>
          <p:cNvPr id="2" name="1 Título"/>
          <p:cNvSpPr>
            <a:spLocks noGrp="1"/>
          </p:cNvSpPr>
          <p:nvPr>
            <p:ph type="title"/>
          </p:nvPr>
        </p:nvSpPr>
        <p:spPr>
          <a:xfrm>
            <a:off x="457200" y="-20"/>
            <a:ext cx="8229600" cy="952500"/>
          </a:xfrm>
        </p:spPr>
        <p:txBody>
          <a:bodyPr>
            <a:normAutofit/>
          </a:bodyPr>
          <a:lstStyle/>
          <a:p>
            <a:r>
              <a:rPr lang="es-MX" b="1" dirty="0" smtClean="0">
                <a:latin typeface="Roboto" pitchFamily="2" charset="0"/>
                <a:ea typeface="Roboto" pitchFamily="2" charset="0"/>
              </a:rPr>
              <a:t>Relaciones</a:t>
            </a:r>
            <a:endParaRPr lang="es-ES"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b="1" dirty="0" smtClean="0">
                <a:latin typeface="Roboto" pitchFamily="2" charset="0"/>
                <a:ea typeface="Roboto" pitchFamily="2" charset="0"/>
              </a:rPr>
              <a:t>Proyecto de Escuela</a:t>
            </a:r>
            <a:endParaRPr lang="es-ES" b="1" dirty="0">
              <a:latin typeface="Roboto" pitchFamily="2" charset="0"/>
              <a:ea typeface="Roboto" pitchFamily="2" charset="0"/>
            </a:endParaRPr>
          </a:p>
        </p:txBody>
      </p:sp>
      <p:sp>
        <p:nvSpPr>
          <p:cNvPr id="3" name="2 Marcador de contenido"/>
          <p:cNvSpPr>
            <a:spLocks noGrp="1"/>
          </p:cNvSpPr>
          <p:nvPr>
            <p:ph idx="1"/>
          </p:nvPr>
        </p:nvSpPr>
        <p:spPr>
          <a:xfrm>
            <a:off x="214282" y="1333500"/>
            <a:ext cx="8715436" cy="3771636"/>
          </a:xfrm>
        </p:spPr>
        <p:txBody>
          <a:bodyPr>
            <a:normAutofit/>
          </a:bodyPr>
          <a:lstStyle/>
          <a:p>
            <a:pPr>
              <a:buNone/>
            </a:pPr>
            <a:endParaRPr lang="es-MX" sz="3000" b="1" dirty="0" smtClean="0">
              <a:latin typeface="Roboto" pitchFamily="2" charset="0"/>
              <a:ea typeface="Roboto" pitchFamily="2" charset="0"/>
            </a:endParaRPr>
          </a:p>
          <a:p>
            <a:pPr>
              <a:lnSpc>
                <a:spcPct val="120000"/>
              </a:lnSpc>
            </a:pPr>
            <a:r>
              <a:rPr lang="es-MX" sz="3600" b="1" dirty="0" smtClean="0">
                <a:latin typeface="Roboto" pitchFamily="2" charset="0"/>
                <a:ea typeface="Roboto" pitchFamily="2" charset="0"/>
              </a:rPr>
              <a:t>Estructura de base de datos</a:t>
            </a:r>
          </a:p>
          <a:p>
            <a:pPr>
              <a:lnSpc>
                <a:spcPct val="120000"/>
              </a:lnSpc>
            </a:pPr>
            <a:r>
              <a:rPr lang="es-MX" sz="3600" b="1" dirty="0" smtClean="0">
                <a:latin typeface="Roboto" pitchFamily="2" charset="0"/>
                <a:ea typeface="Roboto" pitchFamily="2" charset="0"/>
              </a:rPr>
              <a:t>Proyecto de consola</a:t>
            </a:r>
          </a:p>
          <a:p>
            <a:pPr>
              <a:lnSpc>
                <a:spcPct val="120000"/>
              </a:lnSpc>
            </a:pPr>
            <a:r>
              <a:rPr lang="es-MX" sz="3600" b="1" dirty="0" smtClean="0">
                <a:latin typeface="Roboto" pitchFamily="2" charset="0"/>
                <a:ea typeface="Roboto" pitchFamily="2" charset="0"/>
              </a:rPr>
              <a:t>Proyecto adicional de librería de clases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864"/>
            <a:ext cx="8229600" cy="1271313"/>
          </a:xfrm>
        </p:spPr>
        <p:txBody>
          <a:bodyPr>
            <a:normAutofit fontScale="90000"/>
          </a:bodyPr>
          <a:lstStyle/>
          <a:p>
            <a:r>
              <a:rPr lang="es-MX" b="1" dirty="0" smtClean="0">
                <a:latin typeface="Roboto" pitchFamily="2" charset="0"/>
                <a:ea typeface="Roboto" pitchFamily="2" charset="0"/>
              </a:rPr>
              <a:t>Enlace para la ejecución del </a:t>
            </a:r>
            <a:r>
              <a:rPr lang="es-MX" b="1" dirty="0" err="1" smtClean="0">
                <a:latin typeface="Roboto" pitchFamily="2" charset="0"/>
                <a:ea typeface="Roboto" pitchFamily="2" charset="0"/>
              </a:rPr>
              <a:t>DbContext</a:t>
            </a:r>
            <a:r>
              <a:rPr lang="es-MX" b="1" dirty="0" smtClean="0">
                <a:latin typeface="Roboto" pitchFamily="2" charset="0"/>
                <a:ea typeface="Roboto" pitchFamily="2" charset="0"/>
              </a:rPr>
              <a:t> en tiempo de diseño</a:t>
            </a:r>
            <a:endParaRPr lang="es-ES" b="1" dirty="0">
              <a:latin typeface="Roboto" pitchFamily="2" charset="0"/>
              <a:ea typeface="Roboto" pitchFamily="2" charset="0"/>
            </a:endParaRPr>
          </a:p>
        </p:txBody>
      </p:sp>
      <p:sp>
        <p:nvSpPr>
          <p:cNvPr id="3" name="2 Marcador de contenido"/>
          <p:cNvSpPr>
            <a:spLocks noGrp="1"/>
          </p:cNvSpPr>
          <p:nvPr>
            <p:ph idx="1"/>
          </p:nvPr>
        </p:nvSpPr>
        <p:spPr>
          <a:xfrm>
            <a:off x="214282" y="1333500"/>
            <a:ext cx="8715436" cy="3771636"/>
          </a:xfrm>
        </p:spPr>
        <p:txBody>
          <a:bodyPr>
            <a:normAutofit/>
          </a:bodyPr>
          <a:lstStyle/>
          <a:p>
            <a:pPr>
              <a:buNone/>
            </a:pPr>
            <a:endParaRPr lang="es-MX" sz="4400" b="1" dirty="0" smtClean="0">
              <a:latin typeface="Roboto" pitchFamily="2" charset="0"/>
              <a:ea typeface="Roboto" pitchFamily="2" charset="0"/>
            </a:endParaRPr>
          </a:p>
          <a:p>
            <a:pPr>
              <a:buNone/>
            </a:pPr>
            <a:r>
              <a:rPr lang="es-MX" sz="4400" b="1" dirty="0" smtClean="0">
                <a:latin typeface="Roboto" pitchFamily="2" charset="0"/>
                <a:ea typeface="Roboto" pitchFamily="2" charset="0"/>
              </a:rPr>
              <a:t>https://docs.microsoft.com/es-mx/ef/core/cli/dbcontext-creation?tabs=dotnet-core-cli</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865"/>
            <a:ext cx="8229600" cy="914124"/>
          </a:xfrm>
        </p:spPr>
        <p:txBody>
          <a:bodyPr>
            <a:normAutofit/>
          </a:bodyPr>
          <a:lstStyle/>
          <a:p>
            <a:r>
              <a:rPr lang="es-MX" b="1" dirty="0" smtClean="0">
                <a:latin typeface="Roboto" pitchFamily="2" charset="0"/>
                <a:ea typeface="Roboto" pitchFamily="2" charset="0"/>
              </a:rPr>
              <a:t>LINQ</a:t>
            </a:r>
            <a:endParaRPr lang="es-ES" b="1" dirty="0">
              <a:latin typeface="Roboto" pitchFamily="2" charset="0"/>
              <a:ea typeface="Roboto" pitchFamily="2" charset="0"/>
            </a:endParaRPr>
          </a:p>
        </p:txBody>
      </p:sp>
      <p:sp>
        <p:nvSpPr>
          <p:cNvPr id="3" name="2 Marcador de contenido"/>
          <p:cNvSpPr>
            <a:spLocks noGrp="1"/>
          </p:cNvSpPr>
          <p:nvPr>
            <p:ph idx="1"/>
          </p:nvPr>
        </p:nvSpPr>
        <p:spPr>
          <a:xfrm>
            <a:off x="214282" y="1571616"/>
            <a:ext cx="8715436" cy="3000396"/>
          </a:xfrm>
        </p:spPr>
        <p:txBody>
          <a:bodyPr>
            <a:normAutofit/>
          </a:bodyPr>
          <a:lstStyle/>
          <a:p>
            <a:pPr>
              <a:buNone/>
            </a:pPr>
            <a:r>
              <a:rPr lang="es-MX" sz="4400" b="1" dirty="0" err="1" smtClean="0">
                <a:latin typeface="Roboto" pitchFamily="2" charset="0"/>
                <a:ea typeface="Roboto" pitchFamily="2" charset="0"/>
              </a:rPr>
              <a:t>Language</a:t>
            </a:r>
            <a:r>
              <a:rPr lang="es-MX" sz="4400" b="1" dirty="0" smtClean="0">
                <a:latin typeface="Roboto" pitchFamily="2" charset="0"/>
                <a:ea typeface="Roboto" pitchFamily="2" charset="0"/>
              </a:rPr>
              <a:t> </a:t>
            </a:r>
            <a:r>
              <a:rPr lang="es-MX" sz="4400" b="1" dirty="0" err="1" smtClean="0">
                <a:latin typeface="Roboto" pitchFamily="2" charset="0"/>
                <a:ea typeface="Roboto" pitchFamily="2" charset="0"/>
              </a:rPr>
              <a:t>Integrated</a:t>
            </a:r>
            <a:r>
              <a:rPr lang="es-MX" sz="4400" b="1" dirty="0" smtClean="0">
                <a:latin typeface="Roboto" pitchFamily="2" charset="0"/>
                <a:ea typeface="Roboto" pitchFamily="2" charset="0"/>
              </a:rPr>
              <a:t> </a:t>
            </a:r>
            <a:r>
              <a:rPr lang="es-MX" sz="4400" b="1" dirty="0" err="1" smtClean="0">
                <a:latin typeface="Roboto" pitchFamily="2" charset="0"/>
                <a:ea typeface="Roboto" pitchFamily="2" charset="0"/>
              </a:rPr>
              <a:t>Query</a:t>
            </a:r>
            <a:endParaRPr lang="es-MX" sz="4400" b="1" dirty="0" smtClean="0">
              <a:latin typeface="Roboto" pitchFamily="2" charset="0"/>
              <a:ea typeface="Roboto" pitchFamily="2" charset="0"/>
            </a:endParaRPr>
          </a:p>
          <a:p>
            <a:pPr>
              <a:buNone/>
            </a:pPr>
            <a:r>
              <a:rPr lang="es-MX" sz="4400" b="1" dirty="0" err="1" smtClean="0">
                <a:latin typeface="Roboto" pitchFamily="2" charset="0"/>
                <a:ea typeface="Roboto" pitchFamily="2" charset="0"/>
              </a:rPr>
              <a:t>IEnumerable</a:t>
            </a:r>
            <a:endParaRPr lang="es-MX" sz="4400" b="1" dirty="0" smtClean="0">
              <a:latin typeface="Roboto" pitchFamily="2" charset="0"/>
              <a:ea typeface="Roboto" pitchFamily="2" charset="0"/>
            </a:endParaRPr>
          </a:p>
          <a:p>
            <a:pPr>
              <a:buNone/>
            </a:pPr>
            <a:r>
              <a:rPr lang="es-MX" sz="4400" b="1" dirty="0" err="1" smtClean="0">
                <a:latin typeface="Roboto" pitchFamily="2" charset="0"/>
                <a:ea typeface="Roboto" pitchFamily="2" charset="0"/>
              </a:rPr>
              <a:t>IEnumerable</a:t>
            </a:r>
            <a:r>
              <a:rPr lang="es-MX" sz="4400" b="1" dirty="0" smtClean="0">
                <a:latin typeface="Roboto" pitchFamily="2" charset="0"/>
                <a:ea typeface="Roboto" pitchFamily="2" charset="0"/>
              </a:rPr>
              <a:t>&lt;T&gt;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535765"/>
            <a:ext cx="7772400" cy="4524406"/>
          </a:xfrm>
        </p:spPr>
        <p:txBody>
          <a:bodyPr>
            <a:normAutofit/>
          </a:bodyPr>
          <a:lstStyle/>
          <a:p>
            <a:r>
              <a:rPr lang="es-MX" b="1" dirty="0" smtClean="0">
                <a:latin typeface="Roboto" pitchFamily="2" charset="0"/>
                <a:ea typeface="Roboto" pitchFamily="2" charset="0"/>
              </a:rPr>
              <a:t>¿Qué es un ORM (</a:t>
            </a:r>
            <a:r>
              <a:rPr lang="es-MX" b="1" dirty="0" err="1" smtClean="0">
                <a:latin typeface="Roboto" pitchFamily="2" charset="0"/>
                <a:ea typeface="Roboto" pitchFamily="2" charset="0"/>
              </a:rPr>
              <a:t>Object</a:t>
            </a:r>
            <a:r>
              <a:rPr lang="es-MX" b="1" dirty="0" smtClean="0">
                <a:latin typeface="Roboto" pitchFamily="2" charset="0"/>
                <a:ea typeface="Roboto" pitchFamily="2" charset="0"/>
              </a:rPr>
              <a:t>- </a:t>
            </a:r>
            <a:r>
              <a:rPr lang="es-MX" b="1" dirty="0" err="1" smtClean="0">
                <a:latin typeface="Roboto" pitchFamily="2" charset="0"/>
                <a:ea typeface="Roboto" pitchFamily="2" charset="0"/>
              </a:rPr>
              <a:t>Relational</a:t>
            </a:r>
            <a:r>
              <a:rPr lang="es-MX" b="1" dirty="0" smtClean="0">
                <a:latin typeface="Roboto" pitchFamily="2" charset="0"/>
                <a:ea typeface="Roboto" pitchFamily="2" charset="0"/>
              </a:rPr>
              <a:t> </a:t>
            </a:r>
            <a:r>
              <a:rPr lang="es-MX" b="1" dirty="0" err="1" smtClean="0">
                <a:latin typeface="Roboto" pitchFamily="2" charset="0"/>
                <a:ea typeface="Roboto" pitchFamily="2" charset="0"/>
              </a:rPr>
              <a:t>Mapping</a:t>
            </a:r>
            <a:r>
              <a:rPr lang="es-MX" b="1" dirty="0" smtClean="0">
                <a:latin typeface="Roboto" pitchFamily="2" charset="0"/>
                <a:ea typeface="Roboto" pitchFamily="2" charset="0"/>
              </a:rPr>
              <a:t>)?</a:t>
            </a:r>
            <a:br>
              <a:rPr lang="es-MX" b="1" dirty="0" smtClean="0">
                <a:latin typeface="Roboto" pitchFamily="2" charset="0"/>
                <a:ea typeface="Roboto" pitchFamily="2" charset="0"/>
              </a:rPr>
            </a:br>
            <a:r>
              <a:rPr lang="es-MX" b="1" dirty="0" smtClean="0">
                <a:latin typeface="Roboto" pitchFamily="2" charset="0"/>
                <a:ea typeface="Roboto" pitchFamily="2" charset="0"/>
              </a:rPr>
              <a:t/>
            </a:r>
            <a:br>
              <a:rPr lang="es-MX" b="1" dirty="0" smtClean="0">
                <a:latin typeface="Roboto" pitchFamily="2" charset="0"/>
                <a:ea typeface="Roboto" pitchFamily="2" charset="0"/>
              </a:rPr>
            </a:br>
            <a:r>
              <a:rPr lang="es-MX" sz="2400" b="1" dirty="0" smtClean="0">
                <a:latin typeface="Roboto" pitchFamily="2" charset="0"/>
                <a:ea typeface="Roboto" pitchFamily="2" charset="0"/>
              </a:rPr>
              <a:t>Active Record </a:t>
            </a:r>
            <a:r>
              <a:rPr lang="es-MX" sz="2400" b="1" dirty="0" err="1" smtClean="0">
                <a:latin typeface="Roboto" pitchFamily="2" charset="0"/>
                <a:ea typeface="Roboto" pitchFamily="2" charset="0"/>
              </a:rPr>
              <a:t>Ruby</a:t>
            </a:r>
            <a:r>
              <a:rPr lang="es-MX" sz="2400" b="1" dirty="0" smtClean="0">
                <a:latin typeface="Roboto" pitchFamily="2" charset="0"/>
                <a:ea typeface="Roboto" pitchFamily="2" charset="0"/>
              </a:rPr>
              <a:t> </a:t>
            </a:r>
            <a:r>
              <a:rPr lang="es-MX" sz="2400" b="1" dirty="0" err="1" smtClean="0">
                <a:latin typeface="Roboto" pitchFamily="2" charset="0"/>
                <a:ea typeface="Roboto" pitchFamily="2" charset="0"/>
              </a:rPr>
              <a:t>on</a:t>
            </a:r>
            <a:r>
              <a:rPr lang="es-MX" sz="2400" b="1" dirty="0" smtClean="0">
                <a:latin typeface="Roboto" pitchFamily="2" charset="0"/>
                <a:ea typeface="Roboto" pitchFamily="2" charset="0"/>
              </a:rPr>
              <a:t> </a:t>
            </a:r>
            <a:r>
              <a:rPr lang="es-MX" sz="2400" b="1" dirty="0" err="1" smtClean="0">
                <a:latin typeface="Roboto" pitchFamily="2" charset="0"/>
                <a:ea typeface="Roboto" pitchFamily="2" charset="0"/>
              </a:rPr>
              <a:t>Rails</a:t>
            </a:r>
            <a:r>
              <a:rPr lang="es-MX" sz="2400" b="1" dirty="0" smtClean="0">
                <a:latin typeface="Roboto" pitchFamily="2" charset="0"/>
                <a:ea typeface="Roboto" pitchFamily="2" charset="0"/>
              </a:rPr>
              <a:t/>
            </a:r>
            <a:br>
              <a:rPr lang="es-MX" sz="2400" b="1" dirty="0" smtClean="0">
                <a:latin typeface="Roboto" pitchFamily="2" charset="0"/>
                <a:ea typeface="Roboto" pitchFamily="2" charset="0"/>
              </a:rPr>
            </a:br>
            <a:r>
              <a:rPr lang="es-MX" sz="2400" b="1" dirty="0" smtClean="0">
                <a:latin typeface="Roboto" pitchFamily="2" charset="0"/>
                <a:ea typeface="Roboto" pitchFamily="2" charset="0"/>
              </a:rPr>
              <a:t>Active Record YII PHP</a:t>
            </a:r>
            <a:br>
              <a:rPr lang="es-MX" sz="2400" b="1" dirty="0" smtClean="0">
                <a:latin typeface="Roboto" pitchFamily="2" charset="0"/>
                <a:ea typeface="Roboto" pitchFamily="2" charset="0"/>
              </a:rPr>
            </a:br>
            <a:r>
              <a:rPr lang="es-MX" sz="2400" b="1" dirty="0" err="1" smtClean="0">
                <a:latin typeface="Roboto" pitchFamily="2" charset="0"/>
                <a:ea typeface="Roboto" pitchFamily="2" charset="0"/>
              </a:rPr>
              <a:t>Eloquent</a:t>
            </a:r>
            <a:r>
              <a:rPr lang="es-MX" sz="2400" b="1" dirty="0" smtClean="0">
                <a:latin typeface="Roboto" pitchFamily="2" charset="0"/>
                <a:ea typeface="Roboto" pitchFamily="2" charset="0"/>
              </a:rPr>
              <a:t> </a:t>
            </a:r>
            <a:r>
              <a:rPr lang="es-MX" sz="2400" b="1" dirty="0" err="1" smtClean="0">
                <a:latin typeface="Roboto" pitchFamily="2" charset="0"/>
                <a:ea typeface="Roboto" pitchFamily="2" charset="0"/>
              </a:rPr>
              <a:t>Laravel</a:t>
            </a:r>
            <a:r>
              <a:rPr lang="es-MX" sz="2400" b="1" dirty="0" smtClean="0">
                <a:latin typeface="Roboto" pitchFamily="2" charset="0"/>
                <a:ea typeface="Roboto" pitchFamily="2" charset="0"/>
              </a:rPr>
              <a:t> PHP</a:t>
            </a:r>
            <a:br>
              <a:rPr lang="es-MX" sz="2400" b="1" dirty="0" smtClean="0">
                <a:latin typeface="Roboto" pitchFamily="2" charset="0"/>
                <a:ea typeface="Roboto" pitchFamily="2" charset="0"/>
              </a:rPr>
            </a:br>
            <a:r>
              <a:rPr lang="es-MX" sz="2400" b="1" dirty="0" err="1" smtClean="0">
                <a:latin typeface="Roboto" pitchFamily="2" charset="0"/>
                <a:ea typeface="Roboto" pitchFamily="2" charset="0"/>
              </a:rPr>
              <a:t>Entity</a:t>
            </a:r>
            <a:r>
              <a:rPr lang="es-MX" sz="2400" b="1" dirty="0" smtClean="0">
                <a:latin typeface="Roboto" pitchFamily="2" charset="0"/>
                <a:ea typeface="Roboto" pitchFamily="2" charset="0"/>
              </a:rPr>
              <a:t> Framework .NET</a:t>
            </a:r>
            <a:br>
              <a:rPr lang="es-MX" sz="2400" b="1" dirty="0" smtClean="0">
                <a:latin typeface="Roboto" pitchFamily="2" charset="0"/>
                <a:ea typeface="Roboto" pitchFamily="2" charset="0"/>
              </a:rPr>
            </a:br>
            <a:r>
              <a:rPr lang="es-MX" sz="2400" b="1" dirty="0" err="1" smtClean="0">
                <a:latin typeface="Roboto" pitchFamily="2" charset="0"/>
                <a:ea typeface="Roboto" pitchFamily="2" charset="0"/>
              </a:rPr>
              <a:t>Hibernate</a:t>
            </a:r>
            <a:r>
              <a:rPr lang="es-MX" sz="2400" b="1" dirty="0" smtClean="0">
                <a:latin typeface="Roboto" pitchFamily="2" charset="0"/>
                <a:ea typeface="Roboto" pitchFamily="2" charset="0"/>
              </a:rPr>
              <a:t> Java</a:t>
            </a:r>
            <a:endParaRPr lang="es-ES"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865"/>
            <a:ext cx="8229600" cy="914124"/>
          </a:xfrm>
        </p:spPr>
        <p:txBody>
          <a:bodyPr>
            <a:normAutofit/>
          </a:bodyPr>
          <a:lstStyle/>
          <a:p>
            <a:r>
              <a:rPr lang="es-MX" b="1" dirty="0" smtClean="0">
                <a:latin typeface="Roboto" pitchFamily="2" charset="0"/>
                <a:ea typeface="Roboto" pitchFamily="2" charset="0"/>
              </a:rPr>
              <a:t>LINQ</a:t>
            </a:r>
            <a:endParaRPr lang="es-ES" b="1" dirty="0">
              <a:latin typeface="Roboto" pitchFamily="2" charset="0"/>
              <a:ea typeface="Roboto" pitchFamily="2" charset="0"/>
            </a:endParaRPr>
          </a:p>
        </p:txBody>
      </p:sp>
      <p:sp>
        <p:nvSpPr>
          <p:cNvPr id="3" name="2 Marcador de contenido"/>
          <p:cNvSpPr>
            <a:spLocks noGrp="1"/>
          </p:cNvSpPr>
          <p:nvPr>
            <p:ph idx="1"/>
          </p:nvPr>
        </p:nvSpPr>
        <p:spPr>
          <a:xfrm>
            <a:off x="214282" y="1357302"/>
            <a:ext cx="8715436" cy="3500462"/>
          </a:xfrm>
        </p:spPr>
        <p:txBody>
          <a:bodyPr>
            <a:normAutofit fontScale="92500"/>
          </a:bodyPr>
          <a:lstStyle/>
          <a:p>
            <a:r>
              <a:rPr lang="es-ES" sz="4400" b="1" dirty="0" smtClean="0">
                <a:latin typeface="Roboto" pitchFamily="2" charset="0"/>
                <a:ea typeface="Roboto" pitchFamily="2" charset="0"/>
              </a:rPr>
              <a:t>Obtener el origen de datos.</a:t>
            </a:r>
          </a:p>
          <a:p>
            <a:r>
              <a:rPr lang="es-ES" sz="4400" b="1" dirty="0" smtClean="0">
                <a:latin typeface="Roboto" pitchFamily="2" charset="0"/>
                <a:ea typeface="Roboto" pitchFamily="2" charset="0"/>
              </a:rPr>
              <a:t>Crear la consulta (</a:t>
            </a:r>
            <a:r>
              <a:rPr lang="es-ES" sz="4400" b="1" dirty="0" err="1" smtClean="0">
                <a:latin typeface="Roboto" pitchFamily="2" charset="0"/>
                <a:ea typeface="Roboto" pitchFamily="2" charset="0"/>
              </a:rPr>
              <a:t>IQueryable</a:t>
            </a:r>
            <a:r>
              <a:rPr lang="es-ES" sz="4400" b="1" dirty="0" smtClean="0">
                <a:latin typeface="Roboto" pitchFamily="2" charset="0"/>
                <a:ea typeface="Roboto" pitchFamily="2" charset="0"/>
              </a:rPr>
              <a:t>).</a:t>
            </a:r>
          </a:p>
          <a:p>
            <a:r>
              <a:rPr lang="es-ES" sz="4400" b="1" dirty="0" smtClean="0">
                <a:latin typeface="Roboto" pitchFamily="2" charset="0"/>
                <a:ea typeface="Roboto" pitchFamily="2" charset="0"/>
              </a:rPr>
              <a:t>Ejecutar la consulta.</a:t>
            </a:r>
          </a:p>
          <a:p>
            <a:pPr lvl="1">
              <a:buNone/>
            </a:pPr>
            <a:r>
              <a:rPr lang="es-MX" sz="4000" b="1" dirty="0" err="1" smtClean="0">
                <a:latin typeface="Roboto" pitchFamily="2" charset="0"/>
                <a:ea typeface="Roboto" pitchFamily="2" charset="0"/>
              </a:rPr>
              <a:t>ToList</a:t>
            </a:r>
            <a:r>
              <a:rPr lang="es-MX" sz="4000" b="1" dirty="0" smtClean="0">
                <a:latin typeface="Roboto" pitchFamily="2" charset="0"/>
                <a:ea typeface="Roboto" pitchFamily="2" charset="0"/>
              </a:rPr>
              <a:t>(), </a:t>
            </a:r>
            <a:r>
              <a:rPr lang="es-MX" sz="4000" b="1" dirty="0" err="1" smtClean="0">
                <a:latin typeface="Roboto" pitchFamily="2" charset="0"/>
                <a:ea typeface="Roboto" pitchFamily="2" charset="0"/>
              </a:rPr>
              <a:t>ToArray</a:t>
            </a:r>
            <a:r>
              <a:rPr lang="es-MX" sz="4000" b="1" dirty="0" smtClean="0">
                <a:latin typeface="Roboto" pitchFamily="2" charset="0"/>
                <a:ea typeface="Roboto" pitchFamily="2" charset="0"/>
              </a:rPr>
              <a:t>(), </a:t>
            </a:r>
            <a:r>
              <a:rPr lang="es-MX" sz="4000" b="1" dirty="0" err="1" smtClean="0">
                <a:latin typeface="Roboto" pitchFamily="2" charset="0"/>
                <a:ea typeface="Roboto" pitchFamily="2" charset="0"/>
              </a:rPr>
              <a:t>FirstOrDefault</a:t>
            </a:r>
            <a:r>
              <a:rPr lang="es-MX" sz="4000" b="1" dirty="0" smtClean="0">
                <a:latin typeface="Roboto" pitchFamily="2" charset="0"/>
                <a:ea typeface="Roboto" pitchFamily="2" charset="0"/>
              </a:rPr>
              <a:t>() </a:t>
            </a:r>
            <a:r>
              <a:rPr lang="es-MX" sz="4000" b="1" dirty="0" err="1" smtClean="0">
                <a:latin typeface="Roboto" pitchFamily="2" charset="0"/>
                <a:ea typeface="Roboto" pitchFamily="2" charset="0"/>
              </a:rPr>
              <a:t>Count</a:t>
            </a:r>
            <a:r>
              <a:rPr lang="es-MX" sz="4000" b="1" dirty="0" smtClean="0">
                <a:latin typeface="Roboto" pitchFamily="2" charset="0"/>
                <a:ea typeface="Roboto" pitchFamily="2" charset="0"/>
              </a:rPr>
              <a:t>(), Max(), </a:t>
            </a:r>
            <a:r>
              <a:rPr lang="es-MX" sz="4000" b="1" dirty="0" err="1" smtClean="0">
                <a:latin typeface="Roboto" pitchFamily="2" charset="0"/>
                <a:ea typeface="Roboto" pitchFamily="2" charset="0"/>
              </a:rPr>
              <a:t>Average</a:t>
            </a:r>
            <a:r>
              <a:rPr lang="es-MX" sz="4000" b="1" dirty="0" smtClean="0">
                <a:latin typeface="Roboto" pitchFamily="2" charset="0"/>
                <a:ea typeface="Roboto" pitchFamily="2" charset="0"/>
              </a:rPr>
              <a:t>() o </a:t>
            </a:r>
            <a:r>
              <a:rPr lang="es-MX" sz="4000" b="1" dirty="0" err="1" smtClean="0">
                <a:latin typeface="Roboto" pitchFamily="2" charset="0"/>
                <a:ea typeface="Roboto" pitchFamily="2" charset="0"/>
              </a:rPr>
              <a:t>foreach</a:t>
            </a:r>
            <a:endParaRPr lang="es-ES" sz="4000"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865"/>
            <a:ext cx="8229600" cy="914124"/>
          </a:xfrm>
        </p:spPr>
        <p:txBody>
          <a:bodyPr>
            <a:normAutofit/>
          </a:bodyPr>
          <a:lstStyle/>
          <a:p>
            <a:r>
              <a:rPr lang="es-MX" b="1" dirty="0" smtClean="0">
                <a:latin typeface="Roboto" pitchFamily="2" charset="0"/>
                <a:ea typeface="Roboto" pitchFamily="2" charset="0"/>
              </a:rPr>
              <a:t>LINQ</a:t>
            </a:r>
            <a:endParaRPr lang="es-ES" b="1" dirty="0">
              <a:latin typeface="Roboto" pitchFamily="2" charset="0"/>
              <a:ea typeface="Roboto" pitchFamily="2" charset="0"/>
            </a:endParaRPr>
          </a:p>
        </p:txBody>
      </p:sp>
      <p:sp>
        <p:nvSpPr>
          <p:cNvPr id="3" name="2 Marcador de contenido"/>
          <p:cNvSpPr>
            <a:spLocks noGrp="1"/>
          </p:cNvSpPr>
          <p:nvPr>
            <p:ph idx="1"/>
          </p:nvPr>
        </p:nvSpPr>
        <p:spPr>
          <a:xfrm>
            <a:off x="785786" y="1357302"/>
            <a:ext cx="3000396" cy="3500462"/>
          </a:xfrm>
        </p:spPr>
        <p:txBody>
          <a:bodyPr>
            <a:normAutofit lnSpcReduction="10000"/>
          </a:bodyPr>
          <a:lstStyle/>
          <a:p>
            <a:r>
              <a:rPr lang="es-MX" sz="4400" b="1" dirty="0" err="1" smtClean="0">
                <a:latin typeface="Roboto" pitchFamily="2" charset="0"/>
                <a:ea typeface="Roboto" pitchFamily="2" charset="0"/>
              </a:rPr>
              <a:t>from</a:t>
            </a:r>
            <a:endParaRPr lang="es-MX" sz="4400" b="1" dirty="0" smtClean="0">
              <a:latin typeface="Roboto" pitchFamily="2" charset="0"/>
              <a:ea typeface="Roboto" pitchFamily="2" charset="0"/>
            </a:endParaRPr>
          </a:p>
          <a:p>
            <a:r>
              <a:rPr lang="es-MX" sz="4000" b="1" dirty="0" smtClean="0">
                <a:latin typeface="Roboto" pitchFamily="2" charset="0"/>
                <a:ea typeface="Roboto" pitchFamily="2" charset="0"/>
              </a:rPr>
              <a:t>in</a:t>
            </a:r>
          </a:p>
          <a:p>
            <a:r>
              <a:rPr lang="es-MX" sz="4000" b="1" dirty="0" err="1" smtClean="0">
                <a:latin typeface="Roboto" pitchFamily="2" charset="0"/>
                <a:ea typeface="Roboto" pitchFamily="2" charset="0"/>
              </a:rPr>
              <a:t>where</a:t>
            </a:r>
            <a:endParaRPr lang="es-MX" sz="4000" b="1" dirty="0" smtClean="0">
              <a:latin typeface="Roboto" pitchFamily="2" charset="0"/>
              <a:ea typeface="Roboto" pitchFamily="2" charset="0"/>
            </a:endParaRPr>
          </a:p>
          <a:p>
            <a:r>
              <a:rPr lang="es-MX" sz="4000" b="1" dirty="0" err="1" smtClean="0">
                <a:latin typeface="Roboto" pitchFamily="2" charset="0"/>
                <a:ea typeface="Roboto" pitchFamily="2" charset="0"/>
              </a:rPr>
              <a:t>select</a:t>
            </a:r>
            <a:endParaRPr lang="es-MX" sz="4000" b="1" dirty="0" smtClean="0">
              <a:latin typeface="Roboto" pitchFamily="2" charset="0"/>
              <a:ea typeface="Roboto" pitchFamily="2" charset="0"/>
            </a:endParaRPr>
          </a:p>
          <a:p>
            <a:r>
              <a:rPr lang="es-MX" sz="4000" b="1" dirty="0" err="1" smtClean="0">
                <a:latin typeface="Roboto" pitchFamily="2" charset="0"/>
                <a:ea typeface="Roboto" pitchFamily="2" charset="0"/>
              </a:rPr>
              <a:t>group</a:t>
            </a:r>
            <a:endParaRPr lang="es-ES" sz="4000" b="1" dirty="0">
              <a:latin typeface="Roboto" pitchFamily="2" charset="0"/>
              <a:ea typeface="Roboto" pitchFamily="2" charset="0"/>
            </a:endParaRPr>
          </a:p>
        </p:txBody>
      </p:sp>
      <p:sp>
        <p:nvSpPr>
          <p:cNvPr id="4" name="2 Marcador de contenido"/>
          <p:cNvSpPr txBox="1">
            <a:spLocks/>
          </p:cNvSpPr>
          <p:nvPr/>
        </p:nvSpPr>
        <p:spPr>
          <a:xfrm>
            <a:off x="4786314" y="1357302"/>
            <a:ext cx="3000396" cy="3500462"/>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MX" sz="4400" b="1" dirty="0" err="1" smtClean="0">
                <a:latin typeface="Roboto" pitchFamily="2" charset="0"/>
                <a:ea typeface="Roboto" pitchFamily="2" charset="0"/>
              </a:rPr>
              <a:t>join</a:t>
            </a:r>
            <a:endParaRPr kumimoji="0" lang="es-MX" sz="44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MX" sz="4000" b="1" i="0" u="none" strike="noStrike" kern="1200" cap="none" spc="0" normalizeH="0" baseline="0" noProof="0" dirty="0" err="1" smtClean="0">
                <a:ln>
                  <a:noFill/>
                </a:ln>
                <a:solidFill>
                  <a:schemeClr val="tx1"/>
                </a:solidFill>
                <a:effectLst/>
                <a:uLnTx/>
                <a:uFillTx/>
                <a:latin typeface="Roboto" pitchFamily="2" charset="0"/>
                <a:ea typeface="Roboto" pitchFamily="2" charset="0"/>
                <a:cs typeface="+mn-cs"/>
              </a:rPr>
              <a:t>include</a:t>
            </a:r>
            <a:endParaRPr kumimoji="0" lang="es-MX" sz="40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MX" sz="4000" b="1" dirty="0" err="1" smtClean="0">
                <a:latin typeface="Roboto" pitchFamily="2" charset="0"/>
                <a:ea typeface="Roboto" pitchFamily="2" charset="0"/>
              </a:rPr>
              <a:t>to</a:t>
            </a:r>
            <a:endParaRPr kumimoji="0" lang="es-MX" sz="40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MX" sz="4000" b="1" i="0" u="none" strike="noStrike" kern="1200" cap="none" spc="0" normalizeH="0" baseline="0" noProof="0" dirty="0" err="1" smtClean="0">
                <a:ln>
                  <a:noFill/>
                </a:ln>
                <a:solidFill>
                  <a:schemeClr val="tx1"/>
                </a:solidFill>
                <a:effectLst/>
                <a:uLnTx/>
                <a:uFillTx/>
                <a:latin typeface="Roboto" pitchFamily="2" charset="0"/>
                <a:ea typeface="Roboto" pitchFamily="2" charset="0"/>
                <a:cs typeface="+mn-cs"/>
              </a:rPr>
              <a:t>select</a:t>
            </a:r>
            <a:endParaRPr kumimoji="0" lang="es-MX" sz="4000" b="1" i="0" u="none" strike="noStrike" kern="1200" cap="none" spc="0" normalizeH="0" baseline="0" noProof="0" dirty="0" smtClean="0">
              <a:ln>
                <a:noFill/>
              </a:ln>
              <a:solidFill>
                <a:schemeClr val="tx1"/>
              </a:solidFill>
              <a:effectLst/>
              <a:uLnTx/>
              <a:uFillTx/>
              <a:latin typeface="Roboto" pitchFamily="2" charset="0"/>
              <a:ea typeface="Roboto" pitchFamily="2" charset="0"/>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MX" sz="4000" b="1" i="0" u="none" strike="noStrike" kern="1200" cap="none" spc="0" normalizeH="0" baseline="0" noProof="0" dirty="0" err="1" smtClean="0">
                <a:ln>
                  <a:noFill/>
                </a:ln>
                <a:solidFill>
                  <a:schemeClr val="tx1"/>
                </a:solidFill>
                <a:effectLst/>
                <a:uLnTx/>
                <a:uFillTx/>
                <a:latin typeface="Roboto" pitchFamily="2" charset="0"/>
                <a:ea typeface="Roboto" pitchFamily="2" charset="0"/>
                <a:cs typeface="+mn-cs"/>
              </a:rPr>
              <a:t>group</a:t>
            </a:r>
            <a:endParaRPr kumimoji="0" lang="es-ES" sz="4000" b="1" i="0" u="none" strike="noStrike" kern="1200" cap="none" spc="0" normalizeH="0" baseline="0" noProof="0" dirty="0">
              <a:ln>
                <a:noFill/>
              </a:ln>
              <a:solidFill>
                <a:schemeClr val="tx1"/>
              </a:solidFill>
              <a:effectLst/>
              <a:uLnTx/>
              <a:uFillTx/>
              <a:latin typeface="Roboto" pitchFamily="2" charset="0"/>
              <a:ea typeface="Roboto" pitchFamily="2" charset="0"/>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865"/>
            <a:ext cx="8229600" cy="914124"/>
          </a:xfrm>
        </p:spPr>
        <p:txBody>
          <a:bodyPr>
            <a:normAutofit/>
          </a:bodyPr>
          <a:lstStyle/>
          <a:p>
            <a:r>
              <a:rPr lang="es-MX" b="1" dirty="0" smtClean="0">
                <a:latin typeface="Roboto" pitchFamily="2" charset="0"/>
                <a:ea typeface="Roboto" pitchFamily="2" charset="0"/>
              </a:rPr>
              <a:t>LINQ (referencias)</a:t>
            </a:r>
            <a:endParaRPr lang="es-ES" b="1" dirty="0">
              <a:latin typeface="Roboto" pitchFamily="2" charset="0"/>
              <a:ea typeface="Roboto" pitchFamily="2" charset="0"/>
            </a:endParaRPr>
          </a:p>
        </p:txBody>
      </p:sp>
      <p:sp>
        <p:nvSpPr>
          <p:cNvPr id="3" name="2 Marcador de contenido"/>
          <p:cNvSpPr>
            <a:spLocks noGrp="1"/>
          </p:cNvSpPr>
          <p:nvPr>
            <p:ph idx="1"/>
          </p:nvPr>
        </p:nvSpPr>
        <p:spPr>
          <a:xfrm>
            <a:off x="214282" y="1357302"/>
            <a:ext cx="8715436" cy="3500462"/>
          </a:xfrm>
        </p:spPr>
        <p:txBody>
          <a:bodyPr>
            <a:normAutofit/>
          </a:bodyPr>
          <a:lstStyle/>
          <a:p>
            <a:r>
              <a:rPr lang="es-ES" sz="4000" b="1" dirty="0" smtClean="0">
                <a:latin typeface="Roboto" pitchFamily="2" charset="0"/>
                <a:ea typeface="Roboto" pitchFamily="2" charset="0"/>
              </a:rPr>
              <a:t>https://docs.microsoft.com/es-mx/dotnet/csharp/programming-guide/concepts/linq/</a:t>
            </a:r>
          </a:p>
          <a:p>
            <a:r>
              <a:rPr lang="es-ES" sz="4000" b="1" dirty="0" smtClean="0">
                <a:latin typeface="Roboto" pitchFamily="2" charset="0"/>
                <a:ea typeface="Roboto" pitchFamily="2" charset="0"/>
              </a:rPr>
              <a:t>https://docs.microsoft.com/es-mx/dotnet/csharp/linq/</a:t>
            </a:r>
            <a:endParaRPr lang="es-ES" sz="4000"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865"/>
            <a:ext cx="8229600" cy="914124"/>
          </a:xfrm>
        </p:spPr>
        <p:txBody>
          <a:bodyPr>
            <a:normAutofit/>
          </a:bodyPr>
          <a:lstStyle/>
          <a:p>
            <a:r>
              <a:rPr lang="es-MX" b="1" dirty="0" smtClean="0">
                <a:latin typeface="Roboto" pitchFamily="2" charset="0"/>
                <a:ea typeface="Roboto" pitchFamily="2" charset="0"/>
              </a:rPr>
              <a:t>Proyecto Escuela</a:t>
            </a:r>
            <a:endParaRPr lang="es-ES" b="1" dirty="0">
              <a:latin typeface="Roboto" pitchFamily="2" charset="0"/>
              <a:ea typeface="Roboto" pitchFamily="2" charset="0"/>
            </a:endParaRPr>
          </a:p>
        </p:txBody>
      </p:sp>
      <p:sp>
        <p:nvSpPr>
          <p:cNvPr id="6" name="5 Rectángulo"/>
          <p:cNvSpPr/>
          <p:nvPr/>
        </p:nvSpPr>
        <p:spPr>
          <a:xfrm>
            <a:off x="4000496" y="1643054"/>
            <a:ext cx="1214446" cy="785818"/>
          </a:xfrm>
          <a:prstGeom prst="rect">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ALUMNOS</a:t>
            </a:r>
            <a:endParaRPr lang="es-ES" sz="1600" dirty="0">
              <a:latin typeface="Roboto" pitchFamily="2" charset="0"/>
              <a:ea typeface="Roboto" pitchFamily="2" charset="0"/>
            </a:endParaRPr>
          </a:p>
        </p:txBody>
      </p:sp>
      <p:sp>
        <p:nvSpPr>
          <p:cNvPr id="7" name="6 Rectángulo"/>
          <p:cNvSpPr/>
          <p:nvPr/>
        </p:nvSpPr>
        <p:spPr>
          <a:xfrm>
            <a:off x="1000100" y="3357566"/>
            <a:ext cx="1213200" cy="784800"/>
          </a:xfrm>
          <a:prstGeom prst="rect">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MATERIAS</a:t>
            </a:r>
            <a:endParaRPr lang="es-ES" sz="1600" dirty="0">
              <a:latin typeface="Roboto" pitchFamily="2" charset="0"/>
              <a:ea typeface="Roboto" pitchFamily="2" charset="0"/>
            </a:endParaRPr>
          </a:p>
        </p:txBody>
      </p:sp>
      <p:sp>
        <p:nvSpPr>
          <p:cNvPr id="8" name="7 Rectángulo"/>
          <p:cNvSpPr/>
          <p:nvPr/>
        </p:nvSpPr>
        <p:spPr>
          <a:xfrm>
            <a:off x="7000892" y="3357566"/>
            <a:ext cx="1213200" cy="784800"/>
          </a:xfrm>
          <a:prstGeom prst="rect">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PERIODOS</a:t>
            </a:r>
            <a:endParaRPr lang="es-ES" sz="1600" dirty="0">
              <a:latin typeface="Roboto" pitchFamily="2" charset="0"/>
              <a:ea typeface="Roboto" pitchFamily="2" charset="0"/>
            </a:endParaRPr>
          </a:p>
        </p:txBody>
      </p:sp>
      <p:sp>
        <p:nvSpPr>
          <p:cNvPr id="10" name="9 Rombo"/>
          <p:cNvSpPr/>
          <p:nvPr/>
        </p:nvSpPr>
        <p:spPr>
          <a:xfrm>
            <a:off x="3929058" y="3214690"/>
            <a:ext cx="1357322" cy="1103574"/>
          </a:xfrm>
          <a:prstGeom prst="diamond">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latin typeface="Roboto" pitchFamily="2" charset="0"/>
                <a:ea typeface="Roboto" pitchFamily="2" charset="0"/>
              </a:rPr>
              <a:t>CALIFICACIONES</a:t>
            </a:r>
            <a:endParaRPr lang="es-ES" sz="1200" dirty="0">
              <a:latin typeface="Roboto" pitchFamily="2" charset="0"/>
              <a:ea typeface="Roboto" pitchFamily="2" charset="0"/>
            </a:endParaRPr>
          </a:p>
        </p:txBody>
      </p:sp>
      <p:cxnSp>
        <p:nvCxnSpPr>
          <p:cNvPr id="14" name="13 Conector recto"/>
          <p:cNvCxnSpPr>
            <a:stCxn id="7" idx="3"/>
            <a:endCxn id="10" idx="1"/>
          </p:cNvCxnSpPr>
          <p:nvPr/>
        </p:nvCxnSpPr>
        <p:spPr>
          <a:xfrm>
            <a:off x="2213300" y="3749966"/>
            <a:ext cx="1715758" cy="1651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15 Conector recto"/>
          <p:cNvCxnSpPr>
            <a:stCxn id="10" idx="3"/>
            <a:endCxn id="8" idx="1"/>
          </p:cNvCxnSpPr>
          <p:nvPr/>
        </p:nvCxnSpPr>
        <p:spPr>
          <a:xfrm flipV="1">
            <a:off x="5286380" y="3749966"/>
            <a:ext cx="1714512" cy="1651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17 Conector recto"/>
          <p:cNvCxnSpPr>
            <a:stCxn id="10" idx="0"/>
            <a:endCxn id="6" idx="2"/>
          </p:cNvCxnSpPr>
          <p:nvPr/>
        </p:nvCxnSpPr>
        <p:spPr>
          <a:xfrm rot="5400000" flipH="1" flipV="1">
            <a:off x="4214810" y="2821781"/>
            <a:ext cx="785818"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4000496" y="2500310"/>
            <a:ext cx="285752" cy="369332"/>
          </a:xfrm>
          <a:prstGeom prst="rect">
            <a:avLst/>
          </a:prstGeom>
          <a:noFill/>
        </p:spPr>
        <p:txBody>
          <a:bodyPr wrap="square" rtlCol="0">
            <a:spAutoFit/>
          </a:bodyPr>
          <a:lstStyle/>
          <a:p>
            <a:r>
              <a:rPr lang="es-MX" b="1" dirty="0" smtClean="0">
                <a:latin typeface="Roboto" pitchFamily="2" charset="0"/>
                <a:ea typeface="Roboto" pitchFamily="2" charset="0"/>
              </a:rPr>
              <a:t>N</a:t>
            </a:r>
            <a:endParaRPr lang="es-ES" b="1" dirty="0">
              <a:latin typeface="Roboto" pitchFamily="2" charset="0"/>
              <a:ea typeface="Roboto" pitchFamily="2" charset="0"/>
            </a:endParaRPr>
          </a:p>
        </p:txBody>
      </p:sp>
      <p:sp>
        <p:nvSpPr>
          <p:cNvPr id="21" name="20 CuadroTexto"/>
          <p:cNvSpPr txBox="1"/>
          <p:nvPr/>
        </p:nvSpPr>
        <p:spPr>
          <a:xfrm>
            <a:off x="2285984" y="3429004"/>
            <a:ext cx="285752" cy="369332"/>
          </a:xfrm>
          <a:prstGeom prst="rect">
            <a:avLst/>
          </a:prstGeom>
          <a:noFill/>
        </p:spPr>
        <p:txBody>
          <a:bodyPr wrap="square" rtlCol="0">
            <a:spAutoFit/>
          </a:bodyPr>
          <a:lstStyle/>
          <a:p>
            <a:r>
              <a:rPr lang="es-MX" b="1" dirty="0" smtClean="0">
                <a:latin typeface="Roboto" pitchFamily="2" charset="0"/>
                <a:ea typeface="Roboto" pitchFamily="2" charset="0"/>
              </a:rPr>
              <a:t>N</a:t>
            </a:r>
            <a:endParaRPr lang="es-ES" b="1" dirty="0">
              <a:latin typeface="Roboto" pitchFamily="2" charset="0"/>
              <a:ea typeface="Roboto" pitchFamily="2" charset="0"/>
            </a:endParaRPr>
          </a:p>
        </p:txBody>
      </p:sp>
      <p:sp>
        <p:nvSpPr>
          <p:cNvPr id="22" name="21 CuadroTexto"/>
          <p:cNvSpPr txBox="1"/>
          <p:nvPr/>
        </p:nvSpPr>
        <p:spPr>
          <a:xfrm>
            <a:off x="6643702" y="3286128"/>
            <a:ext cx="285752" cy="369332"/>
          </a:xfrm>
          <a:prstGeom prst="rect">
            <a:avLst/>
          </a:prstGeom>
          <a:noFill/>
        </p:spPr>
        <p:txBody>
          <a:bodyPr wrap="square" rtlCol="0">
            <a:spAutoFit/>
          </a:bodyPr>
          <a:lstStyle/>
          <a:p>
            <a:r>
              <a:rPr lang="es-MX" b="1" dirty="0" smtClean="0">
                <a:latin typeface="Roboto" pitchFamily="2" charset="0"/>
                <a:ea typeface="Roboto" pitchFamily="2" charset="0"/>
              </a:rPr>
              <a:t>N</a:t>
            </a:r>
            <a:endParaRPr lang="es-ES"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865"/>
            <a:ext cx="8229600" cy="914124"/>
          </a:xfrm>
        </p:spPr>
        <p:txBody>
          <a:bodyPr>
            <a:normAutofit/>
          </a:bodyPr>
          <a:lstStyle/>
          <a:p>
            <a:r>
              <a:rPr lang="es-MX" b="1" dirty="0" smtClean="0">
                <a:latin typeface="Roboto" pitchFamily="2" charset="0"/>
                <a:ea typeface="Roboto" pitchFamily="2" charset="0"/>
              </a:rPr>
              <a:t>Proyecto Escuela</a:t>
            </a:r>
            <a:endParaRPr lang="es-ES" b="1" dirty="0">
              <a:latin typeface="Roboto" pitchFamily="2" charset="0"/>
              <a:ea typeface="Roboto" pitchFamily="2" charset="0"/>
            </a:endParaRPr>
          </a:p>
        </p:txBody>
      </p:sp>
      <p:sp>
        <p:nvSpPr>
          <p:cNvPr id="6" name="5 Rectángulo"/>
          <p:cNvSpPr/>
          <p:nvPr/>
        </p:nvSpPr>
        <p:spPr>
          <a:xfrm>
            <a:off x="6215074" y="1714492"/>
            <a:ext cx="1214446" cy="785818"/>
          </a:xfrm>
          <a:prstGeom prst="rect">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ALUMNOS</a:t>
            </a:r>
            <a:endParaRPr lang="es-ES" sz="1600" dirty="0">
              <a:latin typeface="Roboto" pitchFamily="2" charset="0"/>
              <a:ea typeface="Roboto" pitchFamily="2" charset="0"/>
            </a:endParaRPr>
          </a:p>
        </p:txBody>
      </p:sp>
      <p:sp>
        <p:nvSpPr>
          <p:cNvPr id="7" name="6 Rectángulo"/>
          <p:cNvSpPr/>
          <p:nvPr/>
        </p:nvSpPr>
        <p:spPr>
          <a:xfrm>
            <a:off x="1141730" y="3571880"/>
            <a:ext cx="1213200" cy="784800"/>
          </a:xfrm>
          <a:prstGeom prst="rect">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MATERIAS</a:t>
            </a:r>
            <a:endParaRPr lang="es-ES" sz="1600" dirty="0">
              <a:latin typeface="Roboto" pitchFamily="2" charset="0"/>
              <a:ea typeface="Roboto" pitchFamily="2" charset="0"/>
            </a:endParaRPr>
          </a:p>
        </p:txBody>
      </p:sp>
      <p:sp>
        <p:nvSpPr>
          <p:cNvPr id="8" name="7 Rectángulo"/>
          <p:cNvSpPr/>
          <p:nvPr/>
        </p:nvSpPr>
        <p:spPr>
          <a:xfrm>
            <a:off x="3642060" y="1714492"/>
            <a:ext cx="1213200" cy="784800"/>
          </a:xfrm>
          <a:prstGeom prst="rect">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PERIODOS</a:t>
            </a:r>
            <a:endParaRPr lang="es-ES" sz="1600" dirty="0">
              <a:latin typeface="Roboto" pitchFamily="2" charset="0"/>
              <a:ea typeface="Roboto" pitchFamily="2" charset="0"/>
            </a:endParaRPr>
          </a:p>
        </p:txBody>
      </p:sp>
      <p:sp>
        <p:nvSpPr>
          <p:cNvPr id="10" name="9 Rombo"/>
          <p:cNvSpPr/>
          <p:nvPr/>
        </p:nvSpPr>
        <p:spPr>
          <a:xfrm>
            <a:off x="2713366" y="3786194"/>
            <a:ext cx="500066" cy="357190"/>
          </a:xfrm>
          <a:prstGeom prst="diamond">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latin typeface="Roboto" pitchFamily="2" charset="0"/>
              <a:ea typeface="Roboto" pitchFamily="2" charset="0"/>
            </a:endParaRPr>
          </a:p>
        </p:txBody>
      </p:sp>
      <p:cxnSp>
        <p:nvCxnSpPr>
          <p:cNvPr id="14" name="13 Conector recto"/>
          <p:cNvCxnSpPr>
            <a:stCxn id="7" idx="3"/>
            <a:endCxn id="10" idx="1"/>
          </p:cNvCxnSpPr>
          <p:nvPr/>
        </p:nvCxnSpPr>
        <p:spPr>
          <a:xfrm>
            <a:off x="2354930" y="3964280"/>
            <a:ext cx="358436" cy="50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15 Conector recto"/>
          <p:cNvCxnSpPr>
            <a:stCxn id="46" idx="0"/>
            <a:endCxn id="8" idx="2"/>
          </p:cNvCxnSpPr>
          <p:nvPr/>
        </p:nvCxnSpPr>
        <p:spPr>
          <a:xfrm rot="16200000" flipV="1">
            <a:off x="4069868" y="2678084"/>
            <a:ext cx="358208" cy="62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7143768" y="3143252"/>
            <a:ext cx="285752" cy="369332"/>
          </a:xfrm>
          <a:prstGeom prst="rect">
            <a:avLst/>
          </a:prstGeom>
          <a:noFill/>
        </p:spPr>
        <p:txBody>
          <a:bodyPr wrap="square" rtlCol="0">
            <a:spAutoFit/>
          </a:bodyPr>
          <a:lstStyle/>
          <a:p>
            <a:r>
              <a:rPr lang="es-MX" b="1" dirty="0" smtClean="0">
                <a:latin typeface="Roboto" pitchFamily="2" charset="0"/>
                <a:ea typeface="Roboto" pitchFamily="2" charset="0"/>
              </a:rPr>
              <a:t>N</a:t>
            </a:r>
            <a:endParaRPr lang="es-ES" b="1" dirty="0">
              <a:latin typeface="Roboto" pitchFamily="2" charset="0"/>
              <a:ea typeface="Roboto" pitchFamily="2" charset="0"/>
            </a:endParaRPr>
          </a:p>
        </p:txBody>
      </p:sp>
      <p:sp>
        <p:nvSpPr>
          <p:cNvPr id="21" name="20 CuadroTexto"/>
          <p:cNvSpPr txBox="1"/>
          <p:nvPr/>
        </p:nvSpPr>
        <p:spPr>
          <a:xfrm>
            <a:off x="3284870" y="3429004"/>
            <a:ext cx="285752" cy="369332"/>
          </a:xfrm>
          <a:prstGeom prst="rect">
            <a:avLst/>
          </a:prstGeom>
          <a:noFill/>
        </p:spPr>
        <p:txBody>
          <a:bodyPr wrap="square" rtlCol="0">
            <a:spAutoFit/>
          </a:bodyPr>
          <a:lstStyle/>
          <a:p>
            <a:r>
              <a:rPr lang="es-MX" b="1" dirty="0" smtClean="0">
                <a:latin typeface="Roboto" pitchFamily="2" charset="0"/>
                <a:ea typeface="Roboto" pitchFamily="2" charset="0"/>
              </a:rPr>
              <a:t>N</a:t>
            </a:r>
            <a:endParaRPr lang="es-ES" b="1" dirty="0">
              <a:latin typeface="Roboto" pitchFamily="2" charset="0"/>
              <a:ea typeface="Roboto" pitchFamily="2" charset="0"/>
            </a:endParaRPr>
          </a:p>
        </p:txBody>
      </p:sp>
      <p:sp>
        <p:nvSpPr>
          <p:cNvPr id="22" name="21 CuadroTexto"/>
          <p:cNvSpPr txBox="1"/>
          <p:nvPr/>
        </p:nvSpPr>
        <p:spPr>
          <a:xfrm>
            <a:off x="4499316" y="3143252"/>
            <a:ext cx="285752" cy="369332"/>
          </a:xfrm>
          <a:prstGeom prst="rect">
            <a:avLst/>
          </a:prstGeom>
          <a:noFill/>
        </p:spPr>
        <p:txBody>
          <a:bodyPr wrap="square" rtlCol="0">
            <a:spAutoFit/>
          </a:bodyPr>
          <a:lstStyle/>
          <a:p>
            <a:r>
              <a:rPr lang="es-MX" b="1" dirty="0" smtClean="0">
                <a:latin typeface="Roboto" pitchFamily="2" charset="0"/>
                <a:ea typeface="Roboto" pitchFamily="2" charset="0"/>
              </a:rPr>
              <a:t>N</a:t>
            </a:r>
            <a:endParaRPr lang="es-ES" b="1" dirty="0">
              <a:latin typeface="Roboto" pitchFamily="2" charset="0"/>
              <a:ea typeface="Roboto" pitchFamily="2" charset="0"/>
            </a:endParaRPr>
          </a:p>
        </p:txBody>
      </p:sp>
      <p:sp>
        <p:nvSpPr>
          <p:cNvPr id="34" name="33 Rectángulo"/>
          <p:cNvSpPr/>
          <p:nvPr/>
        </p:nvSpPr>
        <p:spPr>
          <a:xfrm>
            <a:off x="3642060" y="3571880"/>
            <a:ext cx="1213200" cy="784800"/>
          </a:xfrm>
          <a:prstGeom prst="rect">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CURSOS</a:t>
            </a:r>
            <a:endParaRPr lang="es-ES" sz="1600" dirty="0">
              <a:latin typeface="Roboto" pitchFamily="2" charset="0"/>
              <a:ea typeface="Roboto" pitchFamily="2" charset="0"/>
            </a:endParaRPr>
          </a:p>
        </p:txBody>
      </p:sp>
      <p:sp>
        <p:nvSpPr>
          <p:cNvPr id="35" name="34 Rectángulo"/>
          <p:cNvSpPr/>
          <p:nvPr/>
        </p:nvSpPr>
        <p:spPr>
          <a:xfrm>
            <a:off x="6215074" y="3571880"/>
            <a:ext cx="1213200" cy="784800"/>
          </a:xfrm>
          <a:prstGeom prst="rect">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CALIFICACIONES</a:t>
            </a:r>
            <a:endParaRPr lang="es-ES" sz="1600" dirty="0">
              <a:latin typeface="Roboto" pitchFamily="2" charset="0"/>
              <a:ea typeface="Roboto" pitchFamily="2" charset="0"/>
            </a:endParaRPr>
          </a:p>
        </p:txBody>
      </p:sp>
      <p:sp>
        <p:nvSpPr>
          <p:cNvPr id="44" name="43 Rombo"/>
          <p:cNvSpPr/>
          <p:nvPr/>
        </p:nvSpPr>
        <p:spPr>
          <a:xfrm>
            <a:off x="6571018" y="2857500"/>
            <a:ext cx="500066" cy="357190"/>
          </a:xfrm>
          <a:prstGeom prst="diamond">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latin typeface="Roboto" pitchFamily="2" charset="0"/>
              <a:ea typeface="Roboto" pitchFamily="2" charset="0"/>
            </a:endParaRPr>
          </a:p>
        </p:txBody>
      </p:sp>
      <p:sp>
        <p:nvSpPr>
          <p:cNvPr id="45" name="44 Rombo"/>
          <p:cNvSpPr/>
          <p:nvPr/>
        </p:nvSpPr>
        <p:spPr>
          <a:xfrm>
            <a:off x="5285134" y="3786194"/>
            <a:ext cx="500066" cy="357190"/>
          </a:xfrm>
          <a:prstGeom prst="diamond">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latin typeface="Roboto" pitchFamily="2" charset="0"/>
              <a:ea typeface="Roboto" pitchFamily="2" charset="0"/>
            </a:endParaRPr>
          </a:p>
        </p:txBody>
      </p:sp>
      <p:sp>
        <p:nvSpPr>
          <p:cNvPr id="46" name="45 Rombo"/>
          <p:cNvSpPr/>
          <p:nvPr/>
        </p:nvSpPr>
        <p:spPr>
          <a:xfrm>
            <a:off x="3999250" y="2857500"/>
            <a:ext cx="500066" cy="357190"/>
          </a:xfrm>
          <a:prstGeom prst="diamond">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latin typeface="Roboto" pitchFamily="2" charset="0"/>
              <a:ea typeface="Roboto" pitchFamily="2" charset="0"/>
            </a:endParaRPr>
          </a:p>
        </p:txBody>
      </p:sp>
      <p:cxnSp>
        <p:nvCxnSpPr>
          <p:cNvPr id="49" name="48 Conector recto"/>
          <p:cNvCxnSpPr>
            <a:stCxn id="10" idx="3"/>
            <a:endCxn id="34" idx="1"/>
          </p:cNvCxnSpPr>
          <p:nvPr/>
        </p:nvCxnSpPr>
        <p:spPr>
          <a:xfrm flipV="1">
            <a:off x="3213432" y="3964280"/>
            <a:ext cx="428628" cy="50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53 Conector recto"/>
          <p:cNvCxnSpPr>
            <a:stCxn id="34" idx="3"/>
            <a:endCxn id="45" idx="1"/>
          </p:cNvCxnSpPr>
          <p:nvPr/>
        </p:nvCxnSpPr>
        <p:spPr>
          <a:xfrm>
            <a:off x="4855260" y="3964280"/>
            <a:ext cx="429874" cy="50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58 Conector recto"/>
          <p:cNvCxnSpPr>
            <a:stCxn id="45" idx="3"/>
            <a:endCxn id="35" idx="1"/>
          </p:cNvCxnSpPr>
          <p:nvPr/>
        </p:nvCxnSpPr>
        <p:spPr>
          <a:xfrm flipV="1">
            <a:off x="5785200" y="3964280"/>
            <a:ext cx="429874" cy="50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64 Conector recto"/>
          <p:cNvCxnSpPr>
            <a:stCxn id="34" idx="0"/>
            <a:endCxn id="46" idx="2"/>
          </p:cNvCxnSpPr>
          <p:nvPr/>
        </p:nvCxnSpPr>
        <p:spPr>
          <a:xfrm rot="5400000" flipH="1" flipV="1">
            <a:off x="4070376" y="3392974"/>
            <a:ext cx="357190" cy="62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8" name="67 Conector recto"/>
          <p:cNvCxnSpPr>
            <a:stCxn id="44" idx="2"/>
            <a:endCxn id="35" idx="0"/>
          </p:cNvCxnSpPr>
          <p:nvPr/>
        </p:nvCxnSpPr>
        <p:spPr>
          <a:xfrm rot="16200000" flipH="1">
            <a:off x="6642767" y="3392973"/>
            <a:ext cx="357190" cy="62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71 Conector recto"/>
          <p:cNvCxnSpPr>
            <a:stCxn id="44" idx="0"/>
            <a:endCxn id="6" idx="2"/>
          </p:cNvCxnSpPr>
          <p:nvPr/>
        </p:nvCxnSpPr>
        <p:spPr>
          <a:xfrm rot="5400000" flipH="1" flipV="1">
            <a:off x="6643079" y="2678282"/>
            <a:ext cx="357190" cy="124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75 CuadroTexto"/>
          <p:cNvSpPr txBox="1"/>
          <p:nvPr/>
        </p:nvSpPr>
        <p:spPr>
          <a:xfrm>
            <a:off x="7143768" y="2500310"/>
            <a:ext cx="285752" cy="369332"/>
          </a:xfrm>
          <a:prstGeom prst="rect">
            <a:avLst/>
          </a:prstGeom>
          <a:noFill/>
        </p:spPr>
        <p:txBody>
          <a:bodyPr wrap="square" rtlCol="0">
            <a:spAutoFit/>
          </a:bodyPr>
          <a:lstStyle/>
          <a:p>
            <a:r>
              <a:rPr lang="es-MX" b="1" dirty="0" smtClean="0">
                <a:latin typeface="Roboto" pitchFamily="2" charset="0"/>
                <a:ea typeface="Roboto" pitchFamily="2" charset="0"/>
              </a:rPr>
              <a:t>1</a:t>
            </a:r>
            <a:endParaRPr lang="es-ES" b="1" dirty="0">
              <a:latin typeface="Roboto" pitchFamily="2" charset="0"/>
              <a:ea typeface="Roboto" pitchFamily="2" charset="0"/>
            </a:endParaRPr>
          </a:p>
        </p:txBody>
      </p:sp>
      <p:sp>
        <p:nvSpPr>
          <p:cNvPr id="77" name="76 CuadroTexto"/>
          <p:cNvSpPr txBox="1"/>
          <p:nvPr/>
        </p:nvSpPr>
        <p:spPr>
          <a:xfrm>
            <a:off x="2427614" y="3429004"/>
            <a:ext cx="285752" cy="369332"/>
          </a:xfrm>
          <a:prstGeom prst="rect">
            <a:avLst/>
          </a:prstGeom>
          <a:noFill/>
        </p:spPr>
        <p:txBody>
          <a:bodyPr wrap="square" rtlCol="0">
            <a:spAutoFit/>
          </a:bodyPr>
          <a:lstStyle/>
          <a:p>
            <a:r>
              <a:rPr lang="es-MX" b="1" dirty="0" smtClean="0">
                <a:latin typeface="Roboto" pitchFamily="2" charset="0"/>
                <a:ea typeface="Roboto" pitchFamily="2" charset="0"/>
              </a:rPr>
              <a:t>1</a:t>
            </a:r>
            <a:endParaRPr lang="es-ES" b="1" dirty="0">
              <a:latin typeface="Roboto" pitchFamily="2" charset="0"/>
              <a:ea typeface="Roboto" pitchFamily="2" charset="0"/>
            </a:endParaRPr>
          </a:p>
        </p:txBody>
      </p:sp>
      <p:sp>
        <p:nvSpPr>
          <p:cNvPr id="81" name="80 CuadroTexto"/>
          <p:cNvSpPr txBox="1"/>
          <p:nvPr/>
        </p:nvSpPr>
        <p:spPr>
          <a:xfrm>
            <a:off x="5785200" y="3429004"/>
            <a:ext cx="285752" cy="369332"/>
          </a:xfrm>
          <a:prstGeom prst="rect">
            <a:avLst/>
          </a:prstGeom>
          <a:noFill/>
        </p:spPr>
        <p:txBody>
          <a:bodyPr wrap="square" rtlCol="0">
            <a:spAutoFit/>
          </a:bodyPr>
          <a:lstStyle/>
          <a:p>
            <a:r>
              <a:rPr lang="es-MX" b="1" dirty="0" smtClean="0">
                <a:latin typeface="Roboto" pitchFamily="2" charset="0"/>
                <a:ea typeface="Roboto" pitchFamily="2" charset="0"/>
              </a:rPr>
              <a:t>1</a:t>
            </a:r>
            <a:endParaRPr lang="es-ES" b="1" dirty="0">
              <a:latin typeface="Roboto" pitchFamily="2" charset="0"/>
              <a:ea typeface="Roboto" pitchFamily="2" charset="0"/>
            </a:endParaRPr>
          </a:p>
        </p:txBody>
      </p:sp>
      <p:sp>
        <p:nvSpPr>
          <p:cNvPr id="82" name="81 CuadroTexto"/>
          <p:cNvSpPr txBox="1"/>
          <p:nvPr/>
        </p:nvSpPr>
        <p:spPr>
          <a:xfrm>
            <a:off x="4927944" y="3429004"/>
            <a:ext cx="285752" cy="369332"/>
          </a:xfrm>
          <a:prstGeom prst="rect">
            <a:avLst/>
          </a:prstGeom>
          <a:noFill/>
        </p:spPr>
        <p:txBody>
          <a:bodyPr wrap="square" rtlCol="0">
            <a:spAutoFit/>
          </a:bodyPr>
          <a:lstStyle/>
          <a:p>
            <a:r>
              <a:rPr lang="es-MX" b="1" dirty="0" smtClean="0">
                <a:latin typeface="Roboto" pitchFamily="2" charset="0"/>
                <a:ea typeface="Roboto" pitchFamily="2" charset="0"/>
              </a:rPr>
              <a:t>1</a:t>
            </a:r>
            <a:endParaRPr lang="es-ES" b="1" dirty="0">
              <a:latin typeface="Roboto" pitchFamily="2" charset="0"/>
              <a:ea typeface="Roboto" pitchFamily="2" charset="0"/>
            </a:endParaRPr>
          </a:p>
        </p:txBody>
      </p:sp>
      <p:sp>
        <p:nvSpPr>
          <p:cNvPr id="104" name="103 CuadroTexto"/>
          <p:cNvSpPr txBox="1"/>
          <p:nvPr/>
        </p:nvSpPr>
        <p:spPr>
          <a:xfrm>
            <a:off x="4499316" y="2500310"/>
            <a:ext cx="285752" cy="369332"/>
          </a:xfrm>
          <a:prstGeom prst="rect">
            <a:avLst/>
          </a:prstGeom>
          <a:noFill/>
        </p:spPr>
        <p:txBody>
          <a:bodyPr wrap="square" rtlCol="0">
            <a:spAutoFit/>
          </a:bodyPr>
          <a:lstStyle/>
          <a:p>
            <a:r>
              <a:rPr lang="es-MX" b="1" dirty="0" smtClean="0">
                <a:latin typeface="Roboto" pitchFamily="2" charset="0"/>
                <a:ea typeface="Roboto" pitchFamily="2" charset="0"/>
              </a:rPr>
              <a:t>1</a:t>
            </a:r>
            <a:endParaRPr lang="es-ES"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865"/>
            <a:ext cx="8229600" cy="914124"/>
          </a:xfrm>
        </p:spPr>
        <p:txBody>
          <a:bodyPr>
            <a:normAutofit/>
          </a:bodyPr>
          <a:lstStyle/>
          <a:p>
            <a:r>
              <a:rPr lang="es-MX" b="1" dirty="0" smtClean="0">
                <a:latin typeface="Roboto" pitchFamily="2" charset="0"/>
                <a:ea typeface="Roboto" pitchFamily="2" charset="0"/>
              </a:rPr>
              <a:t>Crear periodo</a:t>
            </a:r>
            <a:endParaRPr lang="es-ES" b="1" dirty="0">
              <a:latin typeface="Roboto" pitchFamily="2" charset="0"/>
              <a:ea typeface="Roboto" pitchFamily="2" charset="0"/>
            </a:endParaRPr>
          </a:p>
        </p:txBody>
      </p:sp>
      <p:sp>
        <p:nvSpPr>
          <p:cNvPr id="32" name="2 Marcador de contenido"/>
          <p:cNvSpPr>
            <a:spLocks noGrp="1"/>
          </p:cNvSpPr>
          <p:nvPr>
            <p:ph idx="1"/>
          </p:nvPr>
        </p:nvSpPr>
        <p:spPr>
          <a:xfrm>
            <a:off x="214282" y="1785930"/>
            <a:ext cx="8715436" cy="2357454"/>
          </a:xfrm>
        </p:spPr>
        <p:txBody>
          <a:bodyPr>
            <a:normAutofit/>
          </a:bodyPr>
          <a:lstStyle/>
          <a:p>
            <a:r>
              <a:rPr lang="es-ES" sz="4000" b="1" dirty="0" smtClean="0">
                <a:latin typeface="Roboto" pitchFamily="2" charset="0"/>
                <a:ea typeface="Roboto" pitchFamily="2" charset="0"/>
              </a:rPr>
              <a:t>Crear el periodo</a:t>
            </a:r>
          </a:p>
          <a:p>
            <a:r>
              <a:rPr lang="es-ES" sz="4000" b="1" dirty="0" smtClean="0">
                <a:latin typeface="Roboto" pitchFamily="2" charset="0"/>
                <a:ea typeface="Roboto" pitchFamily="2" charset="0"/>
              </a:rPr>
              <a:t>Crear los cursos del periodo</a:t>
            </a:r>
          </a:p>
          <a:p>
            <a:r>
              <a:rPr lang="es-MX" sz="4000" b="1" dirty="0" smtClean="0">
                <a:latin typeface="Roboto" pitchFamily="2" charset="0"/>
                <a:ea typeface="Roboto" pitchFamily="2" charset="0"/>
              </a:rPr>
              <a:t>Crear las calificaciones</a:t>
            </a:r>
            <a:endParaRPr lang="es-ES" sz="4000"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33 Rectángulo"/>
          <p:cNvSpPr/>
          <p:nvPr/>
        </p:nvSpPr>
        <p:spPr>
          <a:xfrm>
            <a:off x="1714480" y="1285864"/>
            <a:ext cx="7143800" cy="37147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1 Título"/>
          <p:cNvSpPr>
            <a:spLocks noGrp="1"/>
          </p:cNvSpPr>
          <p:nvPr>
            <p:ph type="title"/>
          </p:nvPr>
        </p:nvSpPr>
        <p:spPr>
          <a:xfrm>
            <a:off x="457200" y="228865"/>
            <a:ext cx="8229600" cy="914124"/>
          </a:xfrm>
        </p:spPr>
        <p:txBody>
          <a:bodyPr>
            <a:normAutofit/>
          </a:bodyPr>
          <a:lstStyle/>
          <a:p>
            <a:r>
              <a:rPr lang="es-MX" b="1" dirty="0" smtClean="0">
                <a:latin typeface="Roboto" pitchFamily="2" charset="0"/>
                <a:ea typeface="Roboto" pitchFamily="2" charset="0"/>
              </a:rPr>
              <a:t>Crear periodo</a:t>
            </a:r>
            <a:endParaRPr lang="es-ES" b="1" dirty="0">
              <a:latin typeface="Roboto" pitchFamily="2" charset="0"/>
              <a:ea typeface="Roboto" pitchFamily="2" charset="0"/>
            </a:endParaRPr>
          </a:p>
        </p:txBody>
      </p:sp>
      <p:sp>
        <p:nvSpPr>
          <p:cNvPr id="5" name="4 Elipse"/>
          <p:cNvSpPr/>
          <p:nvPr/>
        </p:nvSpPr>
        <p:spPr>
          <a:xfrm>
            <a:off x="71438" y="1428740"/>
            <a:ext cx="1500198" cy="1500198"/>
          </a:xfrm>
          <a:prstGeom prst="ellipse">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Consultar Alumnos y materias</a:t>
            </a:r>
            <a:endParaRPr lang="es-ES" sz="1600" dirty="0" smtClean="0">
              <a:latin typeface="Roboto" pitchFamily="2" charset="0"/>
              <a:ea typeface="Roboto" pitchFamily="2" charset="0"/>
            </a:endParaRPr>
          </a:p>
        </p:txBody>
      </p:sp>
      <p:sp>
        <p:nvSpPr>
          <p:cNvPr id="6" name="5 Elipse"/>
          <p:cNvSpPr/>
          <p:nvPr/>
        </p:nvSpPr>
        <p:spPr>
          <a:xfrm>
            <a:off x="1785918" y="1428740"/>
            <a:ext cx="1500198" cy="1500198"/>
          </a:xfrm>
          <a:prstGeom prst="ellipse">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Crear el periodo</a:t>
            </a:r>
            <a:endParaRPr lang="es-ES" sz="1600" dirty="0" smtClean="0">
              <a:latin typeface="Roboto" pitchFamily="2" charset="0"/>
              <a:ea typeface="Roboto" pitchFamily="2" charset="0"/>
            </a:endParaRPr>
          </a:p>
        </p:txBody>
      </p:sp>
      <p:sp>
        <p:nvSpPr>
          <p:cNvPr id="8" name="7 Elipse"/>
          <p:cNvSpPr/>
          <p:nvPr/>
        </p:nvSpPr>
        <p:spPr>
          <a:xfrm>
            <a:off x="3714744" y="3143252"/>
            <a:ext cx="1500198" cy="1500198"/>
          </a:xfrm>
          <a:prstGeom prst="ellipse">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Crear el curso</a:t>
            </a:r>
            <a:endParaRPr lang="es-ES" sz="1600" dirty="0" smtClean="0">
              <a:latin typeface="Roboto" pitchFamily="2" charset="0"/>
              <a:ea typeface="Roboto" pitchFamily="2" charset="0"/>
            </a:endParaRPr>
          </a:p>
        </p:txBody>
      </p:sp>
      <p:sp>
        <p:nvSpPr>
          <p:cNvPr id="9" name="8 Hexágono"/>
          <p:cNvSpPr/>
          <p:nvPr/>
        </p:nvSpPr>
        <p:spPr>
          <a:xfrm>
            <a:off x="3500430" y="1643054"/>
            <a:ext cx="1928826" cy="1071570"/>
          </a:xfrm>
          <a:prstGeom prst="hexagon">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Recorrer los datos</a:t>
            </a:r>
            <a:endParaRPr lang="es-ES" sz="1600" dirty="0" smtClean="0">
              <a:latin typeface="Roboto" pitchFamily="2" charset="0"/>
              <a:ea typeface="Roboto" pitchFamily="2" charset="0"/>
            </a:endParaRPr>
          </a:p>
        </p:txBody>
      </p:sp>
      <p:sp>
        <p:nvSpPr>
          <p:cNvPr id="10" name="9 Elipse"/>
          <p:cNvSpPr/>
          <p:nvPr/>
        </p:nvSpPr>
        <p:spPr>
          <a:xfrm>
            <a:off x="5500694" y="3143252"/>
            <a:ext cx="1500198" cy="1500198"/>
          </a:xfrm>
          <a:prstGeom prst="ellipse">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Crear las calificaciones</a:t>
            </a:r>
            <a:endParaRPr lang="es-ES" sz="1600" dirty="0" smtClean="0">
              <a:latin typeface="Roboto" pitchFamily="2" charset="0"/>
              <a:ea typeface="Roboto" pitchFamily="2" charset="0"/>
            </a:endParaRPr>
          </a:p>
        </p:txBody>
      </p:sp>
      <p:sp>
        <p:nvSpPr>
          <p:cNvPr id="11" name="10 Elipse"/>
          <p:cNvSpPr/>
          <p:nvPr/>
        </p:nvSpPr>
        <p:spPr>
          <a:xfrm>
            <a:off x="7215206" y="3143252"/>
            <a:ext cx="1500198" cy="1500198"/>
          </a:xfrm>
          <a:prstGeom prst="ellipse">
            <a:avLst/>
          </a:prstGeom>
          <a:solidFill>
            <a:srgbClr val="5B5B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smtClean="0">
                <a:latin typeface="Roboto" pitchFamily="2" charset="0"/>
                <a:ea typeface="Roboto" pitchFamily="2" charset="0"/>
              </a:rPr>
              <a:t>Modificar el semestre del alumno</a:t>
            </a:r>
            <a:endParaRPr lang="es-ES" sz="1600" dirty="0" smtClean="0">
              <a:latin typeface="Roboto" pitchFamily="2" charset="0"/>
              <a:ea typeface="Roboto" pitchFamily="2" charset="0"/>
            </a:endParaRPr>
          </a:p>
        </p:txBody>
      </p:sp>
      <p:cxnSp>
        <p:nvCxnSpPr>
          <p:cNvPr id="13" name="12 Conector recto de flecha"/>
          <p:cNvCxnSpPr>
            <a:stCxn id="5" idx="6"/>
            <a:endCxn id="6" idx="2"/>
          </p:cNvCxnSpPr>
          <p:nvPr/>
        </p:nvCxnSpPr>
        <p:spPr>
          <a:xfrm>
            <a:off x="1571636" y="2178839"/>
            <a:ext cx="21428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6" idx="6"/>
            <a:endCxn id="9" idx="3"/>
          </p:cNvCxnSpPr>
          <p:nvPr/>
        </p:nvCxnSpPr>
        <p:spPr>
          <a:xfrm>
            <a:off x="3286116" y="2178839"/>
            <a:ext cx="21431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endCxn id="8" idx="0"/>
          </p:cNvCxnSpPr>
          <p:nvPr/>
        </p:nvCxnSpPr>
        <p:spPr>
          <a:xfrm rot="16200000" flipH="1">
            <a:off x="4232669" y="2911078"/>
            <a:ext cx="428628" cy="357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stCxn id="8" idx="6"/>
            <a:endCxn id="10" idx="2"/>
          </p:cNvCxnSpPr>
          <p:nvPr/>
        </p:nvCxnSpPr>
        <p:spPr>
          <a:xfrm>
            <a:off x="5214942" y="3893351"/>
            <a:ext cx="28575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a:stCxn id="10" idx="6"/>
            <a:endCxn id="11" idx="2"/>
          </p:cNvCxnSpPr>
          <p:nvPr/>
        </p:nvCxnSpPr>
        <p:spPr>
          <a:xfrm>
            <a:off x="7000892" y="3893351"/>
            <a:ext cx="21431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26 Forma"/>
          <p:cNvCxnSpPr>
            <a:stCxn id="11" idx="0"/>
            <a:endCxn id="9" idx="0"/>
          </p:cNvCxnSpPr>
          <p:nvPr/>
        </p:nvCxnSpPr>
        <p:spPr>
          <a:xfrm rot="16200000" flipV="1">
            <a:off x="6215075" y="1393021"/>
            <a:ext cx="964413" cy="253604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 name="34 CuadroTexto"/>
          <p:cNvSpPr txBox="1"/>
          <p:nvPr/>
        </p:nvSpPr>
        <p:spPr>
          <a:xfrm>
            <a:off x="1857356" y="4500574"/>
            <a:ext cx="2500330" cy="461665"/>
          </a:xfrm>
          <a:prstGeom prst="rect">
            <a:avLst/>
          </a:prstGeom>
          <a:noFill/>
        </p:spPr>
        <p:txBody>
          <a:bodyPr wrap="square" rtlCol="0">
            <a:spAutoFit/>
          </a:bodyPr>
          <a:lstStyle/>
          <a:p>
            <a:r>
              <a:rPr lang="es-MX" sz="2400" b="1" dirty="0" smtClean="0">
                <a:latin typeface="Roboto" pitchFamily="2" charset="0"/>
                <a:ea typeface="Roboto" pitchFamily="2" charset="0"/>
              </a:rPr>
              <a:t>Transacción</a:t>
            </a:r>
            <a:endParaRPr lang="es-ES" sz="2400"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865"/>
            <a:ext cx="8229600" cy="914124"/>
          </a:xfrm>
        </p:spPr>
        <p:txBody>
          <a:bodyPr>
            <a:normAutofit/>
          </a:bodyPr>
          <a:lstStyle/>
          <a:p>
            <a:r>
              <a:rPr lang="es-MX" b="1" dirty="0" smtClean="0">
                <a:latin typeface="Roboto" pitchFamily="2" charset="0"/>
                <a:ea typeface="Roboto" pitchFamily="2" charset="0"/>
              </a:rPr>
              <a:t>Resumen</a:t>
            </a:r>
            <a:endParaRPr lang="es-ES" b="1" dirty="0">
              <a:latin typeface="Roboto" pitchFamily="2" charset="0"/>
              <a:ea typeface="Roboto" pitchFamily="2" charset="0"/>
            </a:endParaRPr>
          </a:p>
        </p:txBody>
      </p:sp>
      <p:sp>
        <p:nvSpPr>
          <p:cNvPr id="17" name="16 CuadroTexto"/>
          <p:cNvSpPr txBox="1"/>
          <p:nvPr/>
        </p:nvSpPr>
        <p:spPr>
          <a:xfrm>
            <a:off x="500034" y="1357302"/>
            <a:ext cx="8215370" cy="3785652"/>
          </a:xfrm>
          <a:prstGeom prst="rect">
            <a:avLst/>
          </a:prstGeom>
          <a:noFill/>
        </p:spPr>
        <p:txBody>
          <a:bodyPr wrap="square" rtlCol="0">
            <a:spAutoFit/>
          </a:bodyPr>
          <a:lstStyle/>
          <a:p>
            <a:pPr>
              <a:lnSpc>
                <a:spcPct val="150000"/>
              </a:lnSpc>
              <a:buFont typeface="Arial" pitchFamily="34" charset="0"/>
              <a:buChar char="•"/>
            </a:pPr>
            <a:r>
              <a:rPr lang="es-MX" sz="3200" b="1" dirty="0" smtClean="0">
                <a:latin typeface="Roboto" pitchFamily="2" charset="0"/>
                <a:ea typeface="Roboto" pitchFamily="2" charset="0"/>
              </a:rPr>
              <a:t>Creas el modelo con las migraciones</a:t>
            </a:r>
          </a:p>
          <a:p>
            <a:pPr>
              <a:lnSpc>
                <a:spcPct val="150000"/>
              </a:lnSpc>
              <a:buFont typeface="Arial" pitchFamily="34" charset="0"/>
              <a:buChar char="•"/>
            </a:pPr>
            <a:r>
              <a:rPr lang="es-MX" sz="3200" b="1" dirty="0" smtClean="0">
                <a:latin typeface="Roboto" pitchFamily="2" charset="0"/>
                <a:ea typeface="Roboto" pitchFamily="2" charset="0"/>
              </a:rPr>
              <a:t>Agregas, modificas y eliminas con los métodos de la clase del </a:t>
            </a:r>
            <a:r>
              <a:rPr lang="es-MX" sz="3200" b="1" dirty="0" err="1" smtClean="0">
                <a:latin typeface="Roboto" pitchFamily="2" charset="0"/>
                <a:ea typeface="Roboto" pitchFamily="2" charset="0"/>
              </a:rPr>
              <a:t>DbContext</a:t>
            </a:r>
            <a:endParaRPr lang="es-MX" sz="3200" b="1" dirty="0" smtClean="0">
              <a:latin typeface="Roboto" pitchFamily="2" charset="0"/>
              <a:ea typeface="Roboto" pitchFamily="2" charset="0"/>
            </a:endParaRPr>
          </a:p>
          <a:p>
            <a:pPr>
              <a:lnSpc>
                <a:spcPct val="150000"/>
              </a:lnSpc>
              <a:buFont typeface="Arial" pitchFamily="34" charset="0"/>
              <a:buChar char="•"/>
            </a:pPr>
            <a:r>
              <a:rPr lang="es-MX" sz="3200" b="1" dirty="0" smtClean="0">
                <a:latin typeface="Roboto" pitchFamily="2" charset="0"/>
                <a:ea typeface="Roboto" pitchFamily="2" charset="0"/>
              </a:rPr>
              <a:t>Consultas con </a:t>
            </a:r>
            <a:r>
              <a:rPr lang="es-MX" sz="3200" b="1" dirty="0" err="1" smtClean="0">
                <a:latin typeface="Roboto" pitchFamily="2" charset="0"/>
                <a:ea typeface="Roboto" pitchFamily="2" charset="0"/>
              </a:rPr>
              <a:t>Linq</a:t>
            </a:r>
            <a:r>
              <a:rPr lang="es-MX" sz="3200" b="1" dirty="0" smtClean="0">
                <a:latin typeface="Roboto" pitchFamily="2" charset="0"/>
                <a:ea typeface="Roboto" pitchFamily="2" charset="0"/>
              </a:rPr>
              <a:t>. Evitando la carga de tipo </a:t>
            </a:r>
            <a:r>
              <a:rPr lang="es-MX" sz="3200" b="1" dirty="0" err="1" smtClean="0">
                <a:latin typeface="Roboto" pitchFamily="2" charset="0"/>
                <a:ea typeface="Roboto" pitchFamily="2" charset="0"/>
              </a:rPr>
              <a:t>Eager</a:t>
            </a:r>
            <a:r>
              <a:rPr lang="es-MX" sz="3200" b="1" dirty="0" smtClean="0">
                <a:latin typeface="Roboto" pitchFamily="2" charset="0"/>
                <a:ea typeface="Roboto" pitchFamily="2" charset="0"/>
              </a:rPr>
              <a:t> o </a:t>
            </a:r>
            <a:r>
              <a:rPr lang="es-MX" sz="3200" b="1" dirty="0" err="1" smtClean="0">
                <a:latin typeface="Roboto" pitchFamily="2" charset="0"/>
                <a:ea typeface="Roboto" pitchFamily="2" charset="0"/>
              </a:rPr>
              <a:t>Lazy</a:t>
            </a:r>
            <a:endParaRPr lang="es-ES" sz="3200"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865"/>
            <a:ext cx="8229600" cy="914124"/>
          </a:xfrm>
        </p:spPr>
        <p:txBody>
          <a:bodyPr>
            <a:normAutofit/>
          </a:bodyPr>
          <a:lstStyle/>
          <a:p>
            <a:r>
              <a:rPr lang="es-MX" b="1" dirty="0" smtClean="0">
                <a:latin typeface="Roboto" pitchFamily="2" charset="0"/>
                <a:ea typeface="Roboto" pitchFamily="2" charset="0"/>
              </a:rPr>
              <a:t>Consultas</a:t>
            </a:r>
            <a:endParaRPr lang="es-ES" b="1" dirty="0">
              <a:latin typeface="Roboto" pitchFamily="2" charset="0"/>
              <a:ea typeface="Roboto" pitchFamily="2" charset="0"/>
            </a:endParaRPr>
          </a:p>
        </p:txBody>
      </p:sp>
      <p:sp>
        <p:nvSpPr>
          <p:cNvPr id="17" name="16 CuadroTexto"/>
          <p:cNvSpPr txBox="1"/>
          <p:nvPr/>
        </p:nvSpPr>
        <p:spPr>
          <a:xfrm>
            <a:off x="500034" y="1357302"/>
            <a:ext cx="8215370" cy="2308324"/>
          </a:xfrm>
          <a:prstGeom prst="rect">
            <a:avLst/>
          </a:prstGeom>
          <a:noFill/>
        </p:spPr>
        <p:txBody>
          <a:bodyPr wrap="square" rtlCol="0">
            <a:spAutoFit/>
          </a:bodyPr>
          <a:lstStyle/>
          <a:p>
            <a:pPr>
              <a:lnSpc>
                <a:spcPct val="150000"/>
              </a:lnSpc>
              <a:buFont typeface="Arial" pitchFamily="34" charset="0"/>
              <a:buChar char="•"/>
            </a:pPr>
            <a:r>
              <a:rPr lang="es-MX" sz="3200" b="1" dirty="0" smtClean="0">
                <a:latin typeface="Roboto" pitchFamily="2" charset="0"/>
                <a:ea typeface="Roboto" pitchFamily="2" charset="0"/>
              </a:rPr>
              <a:t>@</a:t>
            </a:r>
            <a:r>
              <a:rPr lang="es-MX" sz="3200" b="1" dirty="0" err="1" smtClean="0">
                <a:latin typeface="Roboto" pitchFamily="2" charset="0"/>
                <a:ea typeface="Roboto" pitchFamily="2" charset="0"/>
              </a:rPr>
              <a:t>CodigoFacilito</a:t>
            </a:r>
            <a:endParaRPr lang="es-MX" sz="3200" b="1" dirty="0" smtClean="0">
              <a:latin typeface="Roboto" pitchFamily="2" charset="0"/>
              <a:ea typeface="Roboto" pitchFamily="2" charset="0"/>
            </a:endParaRPr>
          </a:p>
          <a:p>
            <a:pPr>
              <a:lnSpc>
                <a:spcPct val="150000"/>
              </a:lnSpc>
              <a:buFont typeface="Arial" pitchFamily="34" charset="0"/>
              <a:buChar char="•"/>
            </a:pPr>
            <a:r>
              <a:rPr lang="es-MX" sz="3200" b="1" dirty="0" smtClean="0">
                <a:latin typeface="Roboto" pitchFamily="2" charset="0"/>
                <a:ea typeface="Roboto" pitchFamily="2" charset="0"/>
              </a:rPr>
              <a:t>@</a:t>
            </a:r>
            <a:r>
              <a:rPr lang="es-MX" sz="3200" b="1" dirty="0" err="1" smtClean="0">
                <a:latin typeface="Roboto" pitchFamily="2" charset="0"/>
                <a:ea typeface="Roboto" pitchFamily="2" charset="0"/>
              </a:rPr>
              <a:t>marclinux</a:t>
            </a:r>
            <a:endParaRPr lang="es-MX" sz="3200" b="1" dirty="0" smtClean="0">
              <a:latin typeface="Roboto" pitchFamily="2" charset="0"/>
              <a:ea typeface="Roboto" pitchFamily="2" charset="0"/>
            </a:endParaRPr>
          </a:p>
          <a:p>
            <a:pPr>
              <a:lnSpc>
                <a:spcPct val="150000"/>
              </a:lnSpc>
              <a:buFont typeface="Arial" pitchFamily="34" charset="0"/>
              <a:buChar char="•"/>
            </a:pPr>
            <a:r>
              <a:rPr lang="es-MX" sz="3200" b="1" smtClean="0">
                <a:latin typeface="Roboto" pitchFamily="2" charset="0"/>
                <a:ea typeface="Roboto" pitchFamily="2" charset="0"/>
              </a:rPr>
              <a:t>marclinux@yahoo.com</a:t>
            </a:r>
            <a:endParaRPr lang="es-ES" sz="3200"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b="1" dirty="0" smtClean="0">
                <a:latin typeface="Roboto" pitchFamily="2" charset="0"/>
                <a:ea typeface="Roboto" pitchFamily="2" charset="0"/>
              </a:rPr>
              <a:t>¿Qué es </a:t>
            </a:r>
            <a:r>
              <a:rPr lang="es-MX" b="1" dirty="0" err="1" smtClean="0">
                <a:latin typeface="Roboto" pitchFamily="2" charset="0"/>
                <a:ea typeface="Roboto" pitchFamily="2" charset="0"/>
              </a:rPr>
              <a:t>Entity</a:t>
            </a:r>
            <a:r>
              <a:rPr lang="es-MX" b="1" dirty="0" smtClean="0">
                <a:latin typeface="Roboto" pitchFamily="2" charset="0"/>
                <a:ea typeface="Roboto" pitchFamily="2" charset="0"/>
              </a:rPr>
              <a:t> Framework?</a:t>
            </a:r>
            <a:endParaRPr lang="es-ES"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2910" y="1190614"/>
            <a:ext cx="7772400" cy="2976583"/>
          </a:xfrm>
        </p:spPr>
        <p:txBody>
          <a:bodyPr>
            <a:normAutofit/>
          </a:bodyPr>
          <a:lstStyle/>
          <a:p>
            <a:pPr algn="l"/>
            <a:r>
              <a:rPr lang="es-MX" b="1" dirty="0" smtClean="0">
                <a:latin typeface="Roboto" pitchFamily="2" charset="0"/>
                <a:ea typeface="Roboto" pitchFamily="2" charset="0"/>
              </a:rPr>
              <a:t>Flujos de trabajo</a:t>
            </a:r>
            <a:br>
              <a:rPr lang="es-MX" b="1" dirty="0" smtClean="0">
                <a:latin typeface="Roboto" pitchFamily="2" charset="0"/>
                <a:ea typeface="Roboto" pitchFamily="2" charset="0"/>
              </a:rPr>
            </a:br>
            <a:r>
              <a:rPr lang="es-MX" b="1" dirty="0" smtClean="0">
                <a:latin typeface="Roboto" pitchFamily="2" charset="0"/>
                <a:ea typeface="Roboto" pitchFamily="2" charset="0"/>
              </a:rPr>
              <a:t/>
            </a:r>
            <a:br>
              <a:rPr lang="es-MX" b="1" dirty="0" smtClean="0">
                <a:latin typeface="Roboto" pitchFamily="2" charset="0"/>
                <a:ea typeface="Roboto" pitchFamily="2" charset="0"/>
              </a:rPr>
            </a:br>
            <a:r>
              <a:rPr lang="es-MX" b="1" dirty="0" smtClean="0">
                <a:latin typeface="Webdings" pitchFamily="18" charset="2"/>
                <a:ea typeface="Roboto" pitchFamily="2" charset="0"/>
              </a:rPr>
              <a:t>a</a:t>
            </a:r>
            <a:r>
              <a:rPr lang="es-MX" b="1" dirty="0" smtClean="0">
                <a:latin typeface="Roboto" pitchFamily="2" charset="0"/>
                <a:ea typeface="Roboto" pitchFamily="2" charset="0"/>
              </a:rPr>
              <a:t> </a:t>
            </a:r>
            <a:r>
              <a:rPr lang="es-MX" b="1" dirty="0" err="1" smtClean="0">
                <a:latin typeface="Roboto" pitchFamily="2" charset="0"/>
                <a:ea typeface="Roboto" pitchFamily="2" charset="0"/>
              </a:rPr>
              <a:t>Code-First</a:t>
            </a:r>
            <a:r>
              <a:rPr lang="es-MX" b="1" dirty="0" smtClean="0">
                <a:latin typeface="Roboto" pitchFamily="2" charset="0"/>
                <a:ea typeface="Roboto" pitchFamily="2" charset="0"/>
              </a:rPr>
              <a:t/>
            </a:r>
            <a:br>
              <a:rPr lang="es-MX" b="1" dirty="0" smtClean="0">
                <a:latin typeface="Roboto" pitchFamily="2" charset="0"/>
                <a:ea typeface="Roboto" pitchFamily="2" charset="0"/>
              </a:rPr>
            </a:br>
            <a:r>
              <a:rPr lang="es-MX" b="1" dirty="0" smtClean="0">
                <a:latin typeface="Webdings" pitchFamily="18" charset="2"/>
                <a:ea typeface="Roboto" pitchFamily="2" charset="0"/>
              </a:rPr>
              <a:t>a</a:t>
            </a:r>
            <a:r>
              <a:rPr lang="es-MX" b="1" dirty="0" smtClean="0">
                <a:latin typeface="Roboto" pitchFamily="2" charset="0"/>
                <a:ea typeface="Roboto" pitchFamily="2" charset="0"/>
              </a:rPr>
              <a:t> </a:t>
            </a:r>
            <a:r>
              <a:rPr lang="es-MX" b="1" dirty="0" err="1" smtClean="0">
                <a:latin typeface="Roboto" pitchFamily="2" charset="0"/>
                <a:ea typeface="Roboto" pitchFamily="2" charset="0"/>
              </a:rPr>
              <a:t>Database-First</a:t>
            </a:r>
            <a:endParaRPr lang="es-ES"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2910" y="892955"/>
            <a:ext cx="7772400" cy="2976583"/>
          </a:xfrm>
        </p:spPr>
        <p:txBody>
          <a:bodyPr>
            <a:normAutofit fontScale="90000"/>
          </a:bodyPr>
          <a:lstStyle/>
          <a:p>
            <a:pPr algn="l"/>
            <a:r>
              <a:rPr lang="es-MX" b="1" dirty="0" smtClean="0">
                <a:latin typeface="Roboto" pitchFamily="2" charset="0"/>
                <a:ea typeface="Roboto" pitchFamily="2" charset="0"/>
              </a:rPr>
              <a:t>Clase </a:t>
            </a:r>
            <a:r>
              <a:rPr lang="es-MX" b="1" dirty="0" err="1" smtClean="0">
                <a:latin typeface="Roboto" pitchFamily="2" charset="0"/>
                <a:ea typeface="Roboto" pitchFamily="2" charset="0"/>
              </a:rPr>
              <a:t>DbContext</a:t>
            </a:r>
            <a:r>
              <a:rPr lang="es-MX" b="1" dirty="0" smtClean="0">
                <a:latin typeface="Roboto" pitchFamily="2" charset="0"/>
                <a:ea typeface="Roboto" pitchFamily="2" charset="0"/>
              </a:rPr>
              <a:t>:</a:t>
            </a:r>
            <a:br>
              <a:rPr lang="es-MX" b="1" dirty="0" smtClean="0">
                <a:latin typeface="Roboto" pitchFamily="2" charset="0"/>
                <a:ea typeface="Roboto" pitchFamily="2" charset="0"/>
              </a:rPr>
            </a:br>
            <a:r>
              <a:rPr lang="es-MX" b="1" dirty="0" smtClean="0">
                <a:latin typeface="Roboto" pitchFamily="2" charset="0"/>
                <a:ea typeface="Roboto" pitchFamily="2" charset="0"/>
              </a:rPr>
              <a:t/>
            </a:r>
            <a:br>
              <a:rPr lang="es-MX" b="1" dirty="0" smtClean="0">
                <a:latin typeface="Roboto" pitchFamily="2" charset="0"/>
                <a:ea typeface="Roboto" pitchFamily="2" charset="0"/>
              </a:rPr>
            </a:br>
            <a:r>
              <a:rPr lang="es-MX" b="1" dirty="0" smtClean="0">
                <a:latin typeface="Roboto" pitchFamily="2" charset="0"/>
                <a:ea typeface="Roboto" pitchFamily="2" charset="0"/>
              </a:rPr>
              <a:t/>
            </a:r>
            <a:br>
              <a:rPr lang="es-MX" b="1" dirty="0" smtClean="0">
                <a:latin typeface="Roboto" pitchFamily="2" charset="0"/>
                <a:ea typeface="Roboto" pitchFamily="2" charset="0"/>
              </a:rPr>
            </a:br>
            <a:r>
              <a:rPr lang="es-MX" sz="2700" b="1" dirty="0" err="1" smtClean="0">
                <a:latin typeface="Verdana" pitchFamily="34" charset="0"/>
                <a:ea typeface="Verdana" pitchFamily="34" charset="0"/>
              </a:rPr>
              <a:t>public</a:t>
            </a:r>
            <a:r>
              <a:rPr lang="es-MX" sz="2700" b="1" dirty="0" smtClean="0">
                <a:latin typeface="Verdana" pitchFamily="34" charset="0"/>
                <a:ea typeface="Verdana" pitchFamily="34" charset="0"/>
              </a:rPr>
              <a:t> </a:t>
            </a:r>
            <a:r>
              <a:rPr lang="es-MX" sz="2700" b="1" dirty="0" err="1" smtClean="0">
                <a:latin typeface="Verdana" pitchFamily="34" charset="0"/>
                <a:ea typeface="Verdana" pitchFamily="34" charset="0"/>
              </a:rPr>
              <a:t>class</a:t>
            </a:r>
            <a:r>
              <a:rPr lang="es-MX" sz="2700" b="1" dirty="0" smtClean="0">
                <a:latin typeface="Verdana" pitchFamily="34" charset="0"/>
                <a:ea typeface="Verdana" pitchFamily="34" charset="0"/>
              </a:rPr>
              <a:t> </a:t>
            </a:r>
            <a:r>
              <a:rPr lang="es-MX" sz="2700" b="1" dirty="0" err="1" smtClean="0">
                <a:latin typeface="Verdana" pitchFamily="34" charset="0"/>
                <a:ea typeface="Verdana" pitchFamily="34" charset="0"/>
              </a:rPr>
              <a:t>AplicacionContext</a:t>
            </a:r>
            <a:r>
              <a:rPr lang="es-MX" sz="2700" b="1" dirty="0" smtClean="0">
                <a:latin typeface="Verdana" pitchFamily="34" charset="0"/>
                <a:ea typeface="Verdana" pitchFamily="34" charset="0"/>
              </a:rPr>
              <a:t> :</a:t>
            </a:r>
            <a:r>
              <a:rPr lang="es-MX" sz="2700" b="1" dirty="0" err="1" smtClean="0">
                <a:latin typeface="Verdana" pitchFamily="34" charset="0"/>
                <a:ea typeface="Verdana" pitchFamily="34" charset="0"/>
              </a:rPr>
              <a:t>DbContext</a:t>
            </a:r>
            <a:r>
              <a:rPr lang="es-MX" sz="2700" b="1" dirty="0" smtClean="0">
                <a:latin typeface="Verdana" pitchFamily="34" charset="0"/>
                <a:ea typeface="Verdana" pitchFamily="34" charset="0"/>
              </a:rPr>
              <a:t/>
            </a:r>
            <a:br>
              <a:rPr lang="es-MX" sz="2700" b="1" dirty="0" smtClean="0">
                <a:latin typeface="Verdana" pitchFamily="34" charset="0"/>
                <a:ea typeface="Verdana" pitchFamily="34" charset="0"/>
              </a:rPr>
            </a:br>
            <a:r>
              <a:rPr lang="es-MX" sz="2700" b="1" dirty="0" smtClean="0">
                <a:latin typeface="Verdana" pitchFamily="34" charset="0"/>
                <a:ea typeface="Verdana" pitchFamily="34" charset="0"/>
              </a:rPr>
              <a:t>{</a:t>
            </a:r>
            <a:br>
              <a:rPr lang="es-MX" sz="2700" b="1" dirty="0" smtClean="0">
                <a:latin typeface="Verdana" pitchFamily="34" charset="0"/>
                <a:ea typeface="Verdana" pitchFamily="34" charset="0"/>
              </a:rPr>
            </a:br>
            <a:r>
              <a:rPr lang="es-MX" sz="2700" b="1" dirty="0" smtClean="0">
                <a:latin typeface="Verdana" pitchFamily="34" charset="0"/>
                <a:ea typeface="Verdana" pitchFamily="34" charset="0"/>
              </a:rPr>
              <a:t>	</a:t>
            </a:r>
            <a:r>
              <a:rPr lang="en-US" sz="2700" b="1" dirty="0" smtClean="0"/>
              <a:t>public </a:t>
            </a:r>
            <a:r>
              <a:rPr lang="en-US" sz="2700" b="1" dirty="0" err="1" smtClean="0"/>
              <a:t>DbSet</a:t>
            </a:r>
            <a:r>
              <a:rPr lang="en-US" sz="2700" b="1" dirty="0" smtClean="0"/>
              <a:t>&lt;</a:t>
            </a:r>
            <a:r>
              <a:rPr lang="en-US" sz="2700" b="1" dirty="0" err="1" smtClean="0"/>
              <a:t>Categoria</a:t>
            </a:r>
            <a:r>
              <a:rPr lang="en-US" sz="2700" b="1" dirty="0" smtClean="0"/>
              <a:t>&gt; </a:t>
            </a:r>
            <a:r>
              <a:rPr lang="en-US" sz="2700" b="1" dirty="0" err="1" smtClean="0"/>
              <a:t>Categorias</a:t>
            </a:r>
            <a:r>
              <a:rPr lang="en-US" sz="2700" b="1" dirty="0" smtClean="0"/>
              <a:t> { get; set; } </a:t>
            </a:r>
            <a:br>
              <a:rPr lang="en-US" sz="2700" b="1" dirty="0" smtClean="0"/>
            </a:br>
            <a:r>
              <a:rPr lang="en-US" sz="2700" b="1" dirty="0" smtClean="0"/>
              <a:t>	public </a:t>
            </a:r>
            <a:r>
              <a:rPr lang="en-US" sz="2700" b="1" dirty="0" err="1" smtClean="0"/>
              <a:t>DbSet</a:t>
            </a:r>
            <a:r>
              <a:rPr lang="en-US" sz="2700" b="1" dirty="0" smtClean="0"/>
              <a:t>&lt;</a:t>
            </a:r>
            <a:r>
              <a:rPr lang="en-US" sz="2700" b="1" dirty="0" err="1" smtClean="0"/>
              <a:t>Producto</a:t>
            </a:r>
            <a:r>
              <a:rPr lang="en-US" sz="2700" b="1" dirty="0" smtClean="0"/>
              <a:t>&gt; </a:t>
            </a:r>
            <a:r>
              <a:rPr lang="en-US" sz="2700" b="1" dirty="0" err="1" smtClean="0"/>
              <a:t>Productos</a:t>
            </a:r>
            <a:r>
              <a:rPr lang="en-US" sz="2700" b="1" dirty="0" smtClean="0"/>
              <a:t> { get; set; } </a:t>
            </a:r>
            <a:r>
              <a:rPr lang="es-MX" sz="2700" b="1" dirty="0" smtClean="0">
                <a:latin typeface="Verdana" pitchFamily="34" charset="0"/>
                <a:ea typeface="Verdana" pitchFamily="34" charset="0"/>
              </a:rPr>
              <a:t/>
            </a:r>
            <a:br>
              <a:rPr lang="es-MX" sz="2700" b="1" dirty="0" smtClean="0">
                <a:latin typeface="Verdana" pitchFamily="34" charset="0"/>
                <a:ea typeface="Verdana" pitchFamily="34" charset="0"/>
              </a:rPr>
            </a:br>
            <a:r>
              <a:rPr lang="es-MX" sz="2700" b="1" dirty="0" smtClean="0">
                <a:latin typeface="Verdana" pitchFamily="34" charset="0"/>
                <a:ea typeface="Verdana" pitchFamily="34" charset="0"/>
              </a:rPr>
              <a:t>}</a:t>
            </a:r>
            <a:endParaRPr lang="es-ES" sz="2700" b="1"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2910" y="357170"/>
            <a:ext cx="7772400" cy="4703002"/>
          </a:xfrm>
        </p:spPr>
        <p:txBody>
          <a:bodyPr>
            <a:noAutofit/>
          </a:bodyPr>
          <a:lstStyle/>
          <a:p>
            <a:pPr algn="l"/>
            <a:r>
              <a:rPr lang="es-MX" sz="3600" b="1" dirty="0" smtClean="0">
                <a:latin typeface="Roboto" pitchFamily="2" charset="0"/>
                <a:ea typeface="Roboto" pitchFamily="2" charset="0"/>
              </a:rPr>
              <a:t>Clase </a:t>
            </a:r>
            <a:r>
              <a:rPr lang="es-MX" sz="3600" b="1" dirty="0" err="1" smtClean="0">
                <a:latin typeface="Roboto" pitchFamily="2" charset="0"/>
                <a:ea typeface="Roboto" pitchFamily="2" charset="0"/>
              </a:rPr>
              <a:t>DbContext</a:t>
            </a:r>
            <a:r>
              <a:rPr lang="es-MX" sz="3600" b="1" dirty="0" smtClean="0">
                <a:latin typeface="Roboto" pitchFamily="2" charset="0"/>
                <a:ea typeface="Roboto" pitchFamily="2" charset="0"/>
              </a:rPr>
              <a:t>:</a:t>
            </a:r>
            <a:br>
              <a:rPr lang="es-MX" sz="3600" b="1" dirty="0" smtClean="0">
                <a:latin typeface="Roboto" pitchFamily="2" charset="0"/>
                <a:ea typeface="Roboto" pitchFamily="2" charset="0"/>
              </a:rPr>
            </a:b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r>
              <a:rPr lang="es-MX" sz="3600" b="1" dirty="0" smtClean="0">
                <a:latin typeface="Webdings" pitchFamily="18" charset="2"/>
                <a:ea typeface="Roboto" pitchFamily="2" charset="0"/>
              </a:rPr>
              <a:t>a</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Add</a:t>
            </a:r>
            <a:r>
              <a:rPr lang="es-MX" sz="3600" b="1" dirty="0" smtClean="0">
                <a:latin typeface="Roboto" pitchFamily="2" charset="0"/>
                <a:ea typeface="Roboto" pitchFamily="2" charset="0"/>
              </a:rPr>
              <a:t> o </a:t>
            </a:r>
            <a:r>
              <a:rPr lang="es-MX" sz="3600" b="1" dirty="0" err="1" smtClean="0">
                <a:latin typeface="Roboto" pitchFamily="2" charset="0"/>
                <a:ea typeface="Roboto" pitchFamily="2" charset="0"/>
              </a:rPr>
              <a:t>Atach</a:t>
            </a: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r>
              <a:rPr lang="es-MX" sz="3600" b="1" dirty="0" smtClean="0">
                <a:latin typeface="Webdings" pitchFamily="18" charset="2"/>
                <a:ea typeface="Roboto" pitchFamily="2" charset="0"/>
              </a:rPr>
              <a:t>a</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Remove</a:t>
            </a: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r>
              <a:rPr lang="es-MX" sz="3600" b="1" dirty="0" smtClean="0">
                <a:latin typeface="Webdings" pitchFamily="18" charset="2"/>
                <a:ea typeface="Roboto" pitchFamily="2" charset="0"/>
              </a:rPr>
              <a:t>a</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SaveChanges</a:t>
            </a: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r>
              <a:rPr lang="es-MX" sz="3600" b="1" dirty="0" smtClean="0">
                <a:latin typeface="Webdings" pitchFamily="18" charset="2"/>
                <a:ea typeface="Roboto" pitchFamily="2" charset="0"/>
              </a:rPr>
              <a:t>a</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ToList</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ToArray</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ToDictionary</a:t>
            </a: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r>
              <a:rPr lang="es-MX" sz="3600" b="1" dirty="0" smtClean="0">
                <a:latin typeface="Webdings" pitchFamily="18" charset="2"/>
                <a:ea typeface="Roboto" pitchFamily="2" charset="0"/>
              </a:rPr>
              <a:t>a</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First</a:t>
            </a: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r>
              <a:rPr lang="es-MX" sz="3600" b="1" dirty="0" smtClean="0">
                <a:latin typeface="Webdings" pitchFamily="18" charset="2"/>
                <a:ea typeface="Roboto" pitchFamily="2" charset="0"/>
              </a:rPr>
              <a:t>a</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Any</a:t>
            </a: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r>
              <a:rPr lang="es-MX" sz="3600" b="1" dirty="0" smtClean="0">
                <a:latin typeface="Webdings" pitchFamily="18" charset="2"/>
                <a:ea typeface="Roboto" pitchFamily="2" charset="0"/>
              </a:rPr>
              <a:t>a</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Find</a:t>
            </a:r>
            <a:endParaRPr lang="es-ES"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2910" y="357170"/>
            <a:ext cx="7772400" cy="4703002"/>
          </a:xfrm>
        </p:spPr>
        <p:txBody>
          <a:bodyPr>
            <a:noAutofit/>
          </a:bodyPr>
          <a:lstStyle/>
          <a:p>
            <a:pPr algn="l"/>
            <a:r>
              <a:rPr lang="es-MX" sz="3600" b="1" dirty="0" smtClean="0">
                <a:latin typeface="Roboto" pitchFamily="2" charset="0"/>
                <a:ea typeface="Roboto" pitchFamily="2" charset="0"/>
              </a:rPr>
              <a:t>Consideraciones en proyectos que usan </a:t>
            </a:r>
            <a:r>
              <a:rPr lang="es-MX" sz="3600" b="1" dirty="0" err="1" smtClean="0">
                <a:latin typeface="Roboto" pitchFamily="2" charset="0"/>
                <a:ea typeface="Roboto" pitchFamily="2" charset="0"/>
              </a:rPr>
              <a:t>Entity</a:t>
            </a:r>
            <a:r>
              <a:rPr lang="es-MX" sz="3600" b="1" dirty="0" smtClean="0">
                <a:latin typeface="Roboto" pitchFamily="2" charset="0"/>
                <a:ea typeface="Roboto" pitchFamily="2" charset="0"/>
              </a:rPr>
              <a:t> Framework:</a:t>
            </a:r>
            <a:br>
              <a:rPr lang="es-MX" sz="3600" b="1" dirty="0" smtClean="0">
                <a:latin typeface="Roboto" pitchFamily="2" charset="0"/>
                <a:ea typeface="Roboto" pitchFamily="2" charset="0"/>
              </a:rPr>
            </a:b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r>
              <a:rPr lang="es-MX" sz="3200" b="1" dirty="0" smtClean="0">
                <a:latin typeface="Webdings" pitchFamily="18" charset="2"/>
                <a:ea typeface="Roboto" pitchFamily="2" charset="0"/>
              </a:rPr>
              <a:t>a</a:t>
            </a:r>
            <a:r>
              <a:rPr lang="es-MX" sz="3200" b="1" dirty="0" smtClean="0">
                <a:latin typeface="Roboto" pitchFamily="2" charset="0"/>
                <a:ea typeface="Roboto" pitchFamily="2" charset="0"/>
              </a:rPr>
              <a:t> Proyecto Web (Cualquier tipo)</a:t>
            </a:r>
            <a:br>
              <a:rPr lang="es-MX" sz="3200" b="1" dirty="0" smtClean="0">
                <a:latin typeface="Roboto" pitchFamily="2" charset="0"/>
                <a:ea typeface="Roboto" pitchFamily="2" charset="0"/>
              </a:rPr>
            </a:br>
            <a:r>
              <a:rPr lang="es-MX" sz="3200" b="1" dirty="0" smtClean="0">
                <a:latin typeface="Webdings" pitchFamily="18" charset="2"/>
                <a:ea typeface="Roboto" pitchFamily="2" charset="0"/>
              </a:rPr>
              <a:t>a</a:t>
            </a:r>
            <a:r>
              <a:rPr lang="es-MX" sz="3200" b="1" dirty="0" smtClean="0">
                <a:latin typeface="Roboto" pitchFamily="2" charset="0"/>
                <a:ea typeface="Roboto" pitchFamily="2" charset="0"/>
              </a:rPr>
              <a:t> Proyecto Windows (Cualquier tipo) </a:t>
            </a:r>
            <a:br>
              <a:rPr lang="es-MX" sz="3200" b="1" dirty="0" smtClean="0">
                <a:latin typeface="Roboto" pitchFamily="2" charset="0"/>
                <a:ea typeface="Roboto" pitchFamily="2" charset="0"/>
              </a:rPr>
            </a:br>
            <a:r>
              <a:rPr lang="es-MX" sz="3200" b="1" dirty="0" smtClean="0">
                <a:latin typeface="Webdings" pitchFamily="18" charset="2"/>
                <a:ea typeface="Roboto" pitchFamily="2" charset="0"/>
              </a:rPr>
              <a:t>a</a:t>
            </a:r>
            <a:r>
              <a:rPr lang="es-MX" sz="3200" b="1" dirty="0" smtClean="0">
                <a:latin typeface="Roboto" pitchFamily="2" charset="0"/>
                <a:ea typeface="Roboto" pitchFamily="2" charset="0"/>
              </a:rPr>
              <a:t> Manejo de cuentas de usuario (</a:t>
            </a:r>
            <a:r>
              <a:rPr lang="es-MX" sz="3200" b="1" dirty="0" err="1" smtClean="0">
                <a:latin typeface="Roboto" pitchFamily="2" charset="0"/>
                <a:ea typeface="Roboto" pitchFamily="2" charset="0"/>
              </a:rPr>
              <a:t>Identity</a:t>
            </a:r>
            <a:r>
              <a:rPr lang="es-MX" sz="3200" b="1" dirty="0" smtClean="0">
                <a:latin typeface="Roboto" pitchFamily="2" charset="0"/>
                <a:ea typeface="Roboto" pitchFamily="2" charset="0"/>
              </a:rPr>
              <a:t>)</a:t>
            </a:r>
            <a:br>
              <a:rPr lang="es-MX" sz="3200" b="1" dirty="0" smtClean="0">
                <a:latin typeface="Roboto" pitchFamily="2" charset="0"/>
                <a:ea typeface="Roboto" pitchFamily="2" charset="0"/>
              </a:rPr>
            </a:br>
            <a:r>
              <a:rPr lang="es-MX" sz="3200" b="1" dirty="0" smtClean="0">
                <a:latin typeface="Webdings" pitchFamily="18" charset="2"/>
                <a:ea typeface="Roboto" pitchFamily="2" charset="0"/>
              </a:rPr>
              <a:t>a</a:t>
            </a:r>
            <a:r>
              <a:rPr lang="es-MX" sz="3200" b="1" dirty="0" smtClean="0">
                <a:latin typeface="Roboto" pitchFamily="2" charset="0"/>
                <a:ea typeface="Roboto" pitchFamily="2" charset="0"/>
              </a:rPr>
              <a:t> Proyecto de librería de clases</a:t>
            </a: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endParaRPr lang="es-ES"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2910" y="357170"/>
            <a:ext cx="7772400" cy="4703002"/>
          </a:xfrm>
        </p:spPr>
        <p:txBody>
          <a:bodyPr>
            <a:noAutofit/>
          </a:bodyPr>
          <a:lstStyle/>
          <a:p>
            <a:pPr algn="l"/>
            <a:r>
              <a:rPr lang="es-MX" sz="3600" b="1" dirty="0" smtClean="0">
                <a:latin typeface="Roboto" pitchFamily="2" charset="0"/>
                <a:ea typeface="Roboto" pitchFamily="2" charset="0"/>
              </a:rPr>
              <a:t>Práctica de </a:t>
            </a:r>
            <a:r>
              <a:rPr lang="es-MX" sz="3600" b="1" dirty="0" err="1" smtClean="0">
                <a:latin typeface="Roboto" pitchFamily="2" charset="0"/>
                <a:ea typeface="Roboto" pitchFamily="2" charset="0"/>
              </a:rPr>
              <a:t>Database</a:t>
            </a:r>
            <a:r>
              <a:rPr lang="es-MX" sz="3600" b="1" dirty="0" smtClean="0">
                <a:latin typeface="Roboto" pitchFamily="2" charset="0"/>
                <a:ea typeface="Roboto" pitchFamily="2" charset="0"/>
              </a:rPr>
              <a:t> </a:t>
            </a:r>
            <a:r>
              <a:rPr lang="es-MX" sz="3600" b="1" dirty="0" err="1" smtClean="0">
                <a:latin typeface="Roboto" pitchFamily="2" charset="0"/>
                <a:ea typeface="Roboto" pitchFamily="2" charset="0"/>
              </a:rPr>
              <a:t>First</a:t>
            </a: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r>
              <a:rPr lang="es-MX" sz="3000" b="1" dirty="0" smtClean="0">
                <a:latin typeface="Roboto" pitchFamily="2" charset="0"/>
                <a:ea typeface="Roboto" pitchFamily="2" charset="0"/>
              </a:rPr>
              <a:t>https://github.com/marclinux/CursoEF6.git</a:t>
            </a:r>
            <a:r>
              <a:rPr lang="es-MX" sz="3600" b="1" dirty="0" smtClean="0">
                <a:latin typeface="Roboto" pitchFamily="2" charset="0"/>
                <a:ea typeface="Roboto" pitchFamily="2" charset="0"/>
              </a:rPr>
              <a:t/>
            </a:r>
            <a:br>
              <a:rPr lang="es-MX" sz="3600" b="1" dirty="0" smtClean="0">
                <a:latin typeface="Roboto" pitchFamily="2" charset="0"/>
                <a:ea typeface="Roboto" pitchFamily="2" charset="0"/>
              </a:rPr>
            </a:br>
            <a:endParaRPr lang="es-ES" sz="2000" dirty="0">
              <a:latin typeface="Roboto" pitchFamily="2" charset="0"/>
              <a:ea typeface="Roboto" pitchFamily="2"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smtClean="0">
                <a:latin typeface="Roboto" pitchFamily="2" charset="0"/>
                <a:ea typeface="Roboto" pitchFamily="2" charset="0"/>
              </a:rPr>
              <a:t>Enlace de EF </a:t>
            </a:r>
            <a:r>
              <a:rPr lang="es-MX" b="1" dirty="0" err="1" smtClean="0">
                <a:latin typeface="Roboto" pitchFamily="2" charset="0"/>
                <a:ea typeface="Roboto" pitchFamily="2" charset="0"/>
              </a:rPr>
              <a:t>framework</a:t>
            </a:r>
            <a:r>
              <a:rPr lang="es-MX" b="1" dirty="0" smtClean="0">
                <a:latin typeface="Roboto" pitchFamily="2" charset="0"/>
                <a:ea typeface="Roboto" pitchFamily="2" charset="0"/>
              </a:rPr>
              <a:t> vs EF </a:t>
            </a:r>
            <a:r>
              <a:rPr lang="es-MX" b="1" dirty="0" err="1" smtClean="0">
                <a:latin typeface="Roboto" pitchFamily="2" charset="0"/>
                <a:ea typeface="Roboto" pitchFamily="2" charset="0"/>
              </a:rPr>
              <a:t>core</a:t>
            </a:r>
            <a:endParaRPr lang="es-ES" b="1" dirty="0">
              <a:latin typeface="Roboto" pitchFamily="2" charset="0"/>
              <a:ea typeface="Roboto" pitchFamily="2" charset="0"/>
            </a:endParaRPr>
          </a:p>
        </p:txBody>
      </p:sp>
      <p:sp>
        <p:nvSpPr>
          <p:cNvPr id="3" name="2 Marcador de contenido"/>
          <p:cNvSpPr>
            <a:spLocks noGrp="1"/>
          </p:cNvSpPr>
          <p:nvPr>
            <p:ph idx="1"/>
          </p:nvPr>
        </p:nvSpPr>
        <p:spPr>
          <a:xfrm>
            <a:off x="214282" y="1333500"/>
            <a:ext cx="8715436" cy="3771636"/>
          </a:xfrm>
        </p:spPr>
        <p:txBody>
          <a:bodyPr>
            <a:normAutofit/>
          </a:bodyPr>
          <a:lstStyle/>
          <a:p>
            <a:pPr>
              <a:buNone/>
            </a:pPr>
            <a:endParaRPr lang="es-MX" sz="3000" b="1" dirty="0" smtClean="0">
              <a:latin typeface="Roboto" pitchFamily="2" charset="0"/>
              <a:ea typeface="Roboto" pitchFamily="2" charset="0"/>
            </a:endParaRPr>
          </a:p>
          <a:p>
            <a:pPr>
              <a:buNone/>
            </a:pPr>
            <a:endParaRPr lang="es-MX" sz="3000" b="1" dirty="0" smtClean="0">
              <a:latin typeface="Roboto" pitchFamily="2" charset="0"/>
              <a:ea typeface="Roboto" pitchFamily="2" charset="0"/>
            </a:endParaRPr>
          </a:p>
          <a:p>
            <a:pPr>
              <a:buNone/>
            </a:pPr>
            <a:endParaRPr lang="es-MX" sz="3000" b="1" dirty="0" smtClean="0">
              <a:latin typeface="Roboto" pitchFamily="2" charset="0"/>
              <a:ea typeface="Roboto" pitchFamily="2" charset="0"/>
            </a:endParaRPr>
          </a:p>
          <a:p>
            <a:pPr>
              <a:buNone/>
            </a:pPr>
            <a:r>
              <a:rPr lang="es-ES" sz="3000" b="1" dirty="0" smtClean="0">
                <a:latin typeface="Roboto" pitchFamily="2" charset="0"/>
                <a:ea typeface="Roboto" pitchFamily="2" charset="0"/>
              </a:rPr>
              <a:t>https://docs.microsoft.com/es-mx/ef/efcore-and-ef6/</a:t>
            </a:r>
            <a:endParaRPr lang="es-ES" sz="3000" b="1" dirty="0">
              <a:latin typeface="Roboto" pitchFamily="2" charset="0"/>
              <a:ea typeface="Roboto" pitchFamily="2" charset="0"/>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806</TotalTime>
  <Words>3905</Words>
  <Application>Microsoft Office PowerPoint</Application>
  <PresentationFormat>Presentación en pantalla (16:10)</PresentationFormat>
  <Paragraphs>227</Paragraphs>
  <Slides>28</Slides>
  <Notes>27</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Tema de Office</vt:lpstr>
      <vt:lpstr>Curso Entity Framework 6</vt:lpstr>
      <vt:lpstr>¿Qué es un ORM (Object- Relational Mapping)?  Active Record Ruby on Rails Active Record YII PHP Eloquent Laravel PHP Entity Framework .NET Hibernate Java</vt:lpstr>
      <vt:lpstr>¿Qué es Entity Framework?</vt:lpstr>
      <vt:lpstr>Flujos de trabajo  a Code-First a Database-First</vt:lpstr>
      <vt:lpstr>Clase DbContext:   public class AplicacionContext :DbContext {  public DbSet&lt;Categoria&gt; Categorias { get; set; }   public DbSet&lt;Producto&gt; Productos { get; set; }  }</vt:lpstr>
      <vt:lpstr>Clase DbContext:  a Add o Atach a Remove a SaveChanges a ToList, ToArray, ToDictionary a First a Any a Find</vt:lpstr>
      <vt:lpstr>Consideraciones en proyectos que usan Entity Framework:  a Proyecto Web (Cualquier tipo) a Proyecto Windows (Cualquier tipo)  a Manejo de cuentas de usuario (Identity) a Proyecto de librería de clases </vt:lpstr>
      <vt:lpstr>Práctica de Database First    https://github.com/marclinux/CursoEF6.git </vt:lpstr>
      <vt:lpstr>Enlace de EF framework vs EF core</vt:lpstr>
      <vt:lpstr>Opciones para generar la base de datos en Code-First</vt:lpstr>
      <vt:lpstr>Convenciones</vt:lpstr>
      <vt:lpstr>Anotaciones de datos</vt:lpstr>
      <vt:lpstr>Fluent API</vt:lpstr>
      <vt:lpstr>Relaciones</vt:lpstr>
      <vt:lpstr>Relaciones</vt:lpstr>
      <vt:lpstr>Relaciones</vt:lpstr>
      <vt:lpstr>Proyecto de Escuela</vt:lpstr>
      <vt:lpstr>Enlace para la ejecución del DbContext en tiempo de diseño</vt:lpstr>
      <vt:lpstr>LINQ</vt:lpstr>
      <vt:lpstr>LINQ</vt:lpstr>
      <vt:lpstr>LINQ</vt:lpstr>
      <vt:lpstr>LINQ (referencias)</vt:lpstr>
      <vt:lpstr>Proyecto Escuela</vt:lpstr>
      <vt:lpstr>Proyecto Escuela</vt:lpstr>
      <vt:lpstr>Crear periodo</vt:lpstr>
      <vt:lpstr>Crear periodo</vt:lpstr>
      <vt:lpstr>Resumen</vt:lpstr>
      <vt:lpstr>Consultas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Usuario</dc:creator>
  <cp:lastModifiedBy>Usuario</cp:lastModifiedBy>
  <cp:revision>140</cp:revision>
  <dcterms:created xsi:type="dcterms:W3CDTF">2022-06-27T18:58:56Z</dcterms:created>
  <dcterms:modified xsi:type="dcterms:W3CDTF">2022-08-25T23:28:38Z</dcterms:modified>
</cp:coreProperties>
</file>