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6" r:id="rId20"/>
    <p:sldId id="275" r:id="rId21"/>
    <p:sldId id="277" r:id="rId22"/>
    <p:sldId id="278" r:id="rId23"/>
    <p:sldId id="279" r:id="rId24"/>
    <p:sldId id="281" r:id="rId25"/>
    <p:sldId id="280" r:id="rId26"/>
    <p:sldId id="282" r:id="rId27"/>
    <p:sldId id="283" r:id="rId28"/>
    <p:sldId id="284" r:id="rId29"/>
    <p:sldId id="285" r:id="rId30"/>
  </p:sldIdLst>
  <p:sldSz cx="9144000" cy="5143500" type="screen16x9"/>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1609" autoAdjust="0"/>
  </p:normalViewPr>
  <p:slideViewPr>
    <p:cSldViewPr>
      <p:cViewPr varScale="1">
        <p:scale>
          <a:sx n="110" d="100"/>
          <a:sy n="110" d="100"/>
        </p:scale>
        <p:origin x="-1644" y="-7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8C137B-FB38-4746-81DF-CE332874162E}" type="datetimeFigureOut">
              <a:rPr lang="es-ES" smtClean="0"/>
              <a:pPr/>
              <a:t>30/04/2022</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1C7CAB-02BC-45D0-AF7E-CD25FE6D150A}"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MX" dirty="0" smtClean="0"/>
              <a:t>Una de las cosas que nos interesa cuando el código</a:t>
            </a:r>
            <a:r>
              <a:rPr lang="es-MX" baseline="0" dirty="0" smtClean="0"/>
              <a:t> del programa comienza a crecer es como organizarlo. Para ello existe la propiedad de modularidad de la aplicación que consiste en subdividir el código en partes mas pequeñas llamadas módulos. </a:t>
            </a:r>
            <a:endParaRPr lang="es-ES" dirty="0"/>
          </a:p>
        </p:txBody>
      </p:sp>
      <p:sp>
        <p:nvSpPr>
          <p:cNvPr id="4" name="3 Marcador de número de diapositiva"/>
          <p:cNvSpPr>
            <a:spLocks noGrp="1"/>
          </p:cNvSpPr>
          <p:nvPr>
            <p:ph type="sldNum" sz="quarter" idx="10"/>
          </p:nvPr>
        </p:nvSpPr>
        <p:spPr/>
        <p:txBody>
          <a:bodyPr/>
          <a:lstStyle/>
          <a:p>
            <a:fld id="{7F1C7CAB-02BC-45D0-AF7E-CD25FE6D150A}" type="slidenum">
              <a:rPr lang="es-ES" smtClean="0"/>
              <a:pPr/>
              <a:t>2</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MX" dirty="0" smtClean="0"/>
              <a:t>En las propiedades implementadas automáticamente no se declaran los </a:t>
            </a:r>
            <a:r>
              <a:rPr lang="es-MX" smtClean="0"/>
              <a:t>campos privados </a:t>
            </a:r>
            <a:r>
              <a:rPr lang="es-MX" dirty="0" smtClean="0"/>
              <a:t>y se usan directamente los</a:t>
            </a:r>
            <a:r>
              <a:rPr lang="es-MX" baseline="0" dirty="0" smtClean="0"/>
              <a:t> nombres de los </a:t>
            </a:r>
            <a:r>
              <a:rPr lang="es-MX" baseline="0" dirty="0" err="1" smtClean="0"/>
              <a:t>accesores</a:t>
            </a:r>
            <a:r>
              <a:rPr lang="es-MX" baseline="0" dirty="0" smtClean="0"/>
              <a:t>, tanto dentro de la clase como fuera de ella</a:t>
            </a:r>
            <a:endParaRPr lang="es-ES" dirty="0"/>
          </a:p>
        </p:txBody>
      </p:sp>
      <p:sp>
        <p:nvSpPr>
          <p:cNvPr id="4" name="3 Marcador de número de diapositiva"/>
          <p:cNvSpPr>
            <a:spLocks noGrp="1"/>
          </p:cNvSpPr>
          <p:nvPr>
            <p:ph type="sldNum" sz="quarter" idx="10"/>
          </p:nvPr>
        </p:nvSpPr>
        <p:spPr/>
        <p:txBody>
          <a:bodyPr/>
          <a:lstStyle/>
          <a:p>
            <a:fld id="{7F1C7CAB-02BC-45D0-AF7E-CD25FE6D150A}" type="slidenum">
              <a:rPr lang="es-ES" smtClean="0"/>
              <a:pPr/>
              <a:t>11</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MX" dirty="0" smtClean="0"/>
              <a:t>A partir de la versión</a:t>
            </a:r>
            <a:r>
              <a:rPr lang="es-MX" baseline="0" dirty="0" smtClean="0"/>
              <a:t> 9 del lenguaje se agregó un nuevo </a:t>
            </a:r>
            <a:r>
              <a:rPr lang="es-MX" baseline="0" dirty="0" err="1" smtClean="0"/>
              <a:t>accesor</a:t>
            </a:r>
            <a:r>
              <a:rPr lang="es-MX" baseline="0" dirty="0" smtClean="0"/>
              <a:t> llamado </a:t>
            </a:r>
            <a:r>
              <a:rPr lang="es-MX" baseline="0" dirty="0" err="1" smtClean="0"/>
              <a:t>init</a:t>
            </a:r>
            <a:r>
              <a:rPr lang="es-MX" baseline="0" dirty="0" smtClean="0"/>
              <a:t> que </a:t>
            </a:r>
            <a:r>
              <a:rPr lang="es-MX" baseline="0" smtClean="0"/>
              <a:t>puede sustituir </a:t>
            </a:r>
            <a:r>
              <a:rPr lang="es-MX" baseline="0" dirty="0" smtClean="0"/>
              <a:t>a set y que solo permite asignar un valor a la propiedad cuando se está construyendo el objeto</a:t>
            </a:r>
            <a:endParaRPr lang="es-ES" dirty="0"/>
          </a:p>
        </p:txBody>
      </p:sp>
      <p:sp>
        <p:nvSpPr>
          <p:cNvPr id="4" name="3 Marcador de número de diapositiva"/>
          <p:cNvSpPr>
            <a:spLocks noGrp="1"/>
          </p:cNvSpPr>
          <p:nvPr>
            <p:ph type="sldNum" sz="quarter" idx="10"/>
          </p:nvPr>
        </p:nvSpPr>
        <p:spPr/>
        <p:txBody>
          <a:bodyPr/>
          <a:lstStyle/>
          <a:p>
            <a:fld id="{7F1C7CAB-02BC-45D0-AF7E-CD25FE6D150A}" type="slidenum">
              <a:rPr lang="es-ES" smtClean="0"/>
              <a:pPr/>
              <a:t>12</a:t>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MX" dirty="0" smtClean="0"/>
              <a:t>Las</a:t>
            </a:r>
            <a:r>
              <a:rPr lang="es-MX" baseline="0" dirty="0" smtClean="0"/>
              <a:t> clases de una aplicación regularmente aparecen del análisis de la problemática a resolver. Este es un ejemplo de requerimientos de un sistema. </a:t>
            </a:r>
          </a:p>
          <a:p>
            <a:r>
              <a:rPr lang="es-MX" baseline="0" dirty="0" smtClean="0"/>
              <a:t>Leer el texto</a:t>
            </a:r>
          </a:p>
          <a:p>
            <a:r>
              <a:rPr lang="es-MX" baseline="0" dirty="0" smtClean="0"/>
              <a:t>Como podemos ver, en este texto encontramos sujetos que pueden fungir como nuestras clases como lo es cliente, producto y pedidos, subrayados en </a:t>
            </a:r>
            <a:r>
              <a:rPr lang="es-MX" baseline="0" smtClean="0"/>
              <a:t>el texto. </a:t>
            </a:r>
            <a:r>
              <a:rPr lang="es-MX" baseline="0" dirty="0" smtClean="0"/>
              <a:t>De esta forma vamos creando código organizado en base a abstracciones encontradas en los requerimientos.</a:t>
            </a:r>
          </a:p>
          <a:p>
            <a:r>
              <a:rPr lang="es-MX" baseline="0" dirty="0" smtClean="0"/>
              <a:t>En base a este texto ejemplificaremos los temas vistos, aunque no podamos resolver todo el requerimiento, o salgan clases que no se encuentran en este texto.</a:t>
            </a:r>
            <a:endParaRPr lang="es-ES" dirty="0"/>
          </a:p>
        </p:txBody>
      </p:sp>
      <p:sp>
        <p:nvSpPr>
          <p:cNvPr id="4" name="3 Marcador de número de diapositiva"/>
          <p:cNvSpPr>
            <a:spLocks noGrp="1"/>
          </p:cNvSpPr>
          <p:nvPr>
            <p:ph type="sldNum" sz="quarter" idx="10"/>
          </p:nvPr>
        </p:nvSpPr>
        <p:spPr/>
        <p:txBody>
          <a:bodyPr/>
          <a:lstStyle/>
          <a:p>
            <a:fld id="{7F1C7CAB-02BC-45D0-AF7E-CD25FE6D150A}" type="slidenum">
              <a:rPr lang="es-ES" smtClean="0"/>
              <a:pPr/>
              <a:t>13</a:t>
            </a:fld>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dirty="0" smtClean="0">
                <a:latin typeface="Roboto" pitchFamily="2" charset="0"/>
                <a:ea typeface="Roboto" pitchFamily="2" charset="0"/>
              </a:rPr>
              <a:t>Es un tipo valor que encapsula datos y funcionalidad relacionada. A partir de la versión 7.2 del lenguaje al agregar el modificador </a:t>
            </a:r>
            <a:r>
              <a:rPr lang="es-MX" sz="1200" dirty="0" err="1" smtClean="0">
                <a:latin typeface="Roboto" pitchFamily="2" charset="0"/>
                <a:ea typeface="Roboto" pitchFamily="2" charset="0"/>
              </a:rPr>
              <a:t>readonly</a:t>
            </a:r>
            <a:r>
              <a:rPr lang="es-MX" sz="1200" dirty="0" smtClean="0">
                <a:latin typeface="Roboto" pitchFamily="2" charset="0"/>
                <a:ea typeface="Roboto" pitchFamily="2" charset="0"/>
              </a:rPr>
              <a:t> el </a:t>
            </a:r>
            <a:r>
              <a:rPr lang="es-MX" sz="1200" dirty="0" err="1" smtClean="0">
                <a:latin typeface="Roboto" pitchFamily="2" charset="0"/>
                <a:ea typeface="Roboto" pitchFamily="2" charset="0"/>
              </a:rPr>
              <a:t>struct</a:t>
            </a:r>
            <a:r>
              <a:rPr lang="es-MX" sz="1200" dirty="0" smtClean="0">
                <a:latin typeface="Roboto" pitchFamily="2" charset="0"/>
                <a:ea typeface="Roboto" pitchFamily="2" charset="0"/>
              </a:rPr>
              <a:t> se hace inmutable, o sea no se puede</a:t>
            </a:r>
            <a:r>
              <a:rPr lang="es-MX" sz="1200" baseline="0" dirty="0" smtClean="0">
                <a:latin typeface="Roboto" pitchFamily="2" charset="0"/>
                <a:ea typeface="Roboto" pitchFamily="2" charset="0"/>
              </a:rPr>
              <a:t> modificar una vez creado</a:t>
            </a:r>
            <a:r>
              <a:rPr lang="es-MX" sz="1200" dirty="0" smtClean="0">
                <a:latin typeface="Roboto" pitchFamily="2" charset="0"/>
                <a:ea typeface="Roboto" pitchFamily="2" charset="0"/>
              </a:rPr>
              <a:t> y a partir de la versión 9 se puede colocar el descriptor  de acceso </a:t>
            </a:r>
            <a:r>
              <a:rPr lang="es-MX" sz="1200" dirty="0" err="1" smtClean="0">
                <a:latin typeface="Roboto" pitchFamily="2" charset="0"/>
                <a:ea typeface="Roboto" pitchFamily="2" charset="0"/>
              </a:rPr>
              <a:t>init</a:t>
            </a:r>
            <a:r>
              <a:rPr lang="es-MX" sz="1200" dirty="0" smtClean="0">
                <a:latin typeface="Roboto" pitchFamily="2" charset="0"/>
                <a:ea typeface="Roboto" pitchFamily="2" charset="0"/>
              </a:rPr>
              <a:t>. A partir de la versión 8, si se coloca </a:t>
            </a:r>
            <a:r>
              <a:rPr lang="es-MX" sz="1200" dirty="0" err="1" smtClean="0">
                <a:latin typeface="Roboto" pitchFamily="2" charset="0"/>
                <a:ea typeface="Roboto" pitchFamily="2" charset="0"/>
              </a:rPr>
              <a:t>readonly</a:t>
            </a:r>
            <a:r>
              <a:rPr lang="es-MX" sz="1200" dirty="0" smtClean="0">
                <a:latin typeface="Roboto" pitchFamily="2" charset="0"/>
                <a:ea typeface="Roboto" pitchFamily="2" charset="0"/>
              </a:rPr>
              <a:t> todos los elementos excepto el constructor son de</a:t>
            </a:r>
            <a:r>
              <a:rPr lang="es-MX" sz="1200" baseline="0" dirty="0" smtClean="0">
                <a:latin typeface="Roboto" pitchFamily="2" charset="0"/>
                <a:ea typeface="Roboto" pitchFamily="2" charset="0"/>
              </a:rPr>
              <a:t> solo lectura</a:t>
            </a:r>
            <a:r>
              <a:rPr lang="es-MX" sz="1200" dirty="0" smtClean="0">
                <a:latin typeface="Roboto" pitchFamily="2" charset="0"/>
                <a:ea typeface="Roboto" pitchFamily="2" charset="0"/>
              </a:rPr>
              <a:t>. A partir de la versión 10 se puede usar la expresión </a:t>
            </a:r>
            <a:r>
              <a:rPr lang="es-MX" sz="1200" dirty="0" err="1" smtClean="0">
                <a:latin typeface="Roboto" pitchFamily="2" charset="0"/>
                <a:ea typeface="Roboto" pitchFamily="2" charset="0"/>
              </a:rPr>
              <a:t>with</a:t>
            </a:r>
            <a:r>
              <a:rPr lang="es-MX" sz="1200" dirty="0" smtClean="0">
                <a:latin typeface="Roboto" pitchFamily="2" charset="0"/>
                <a:ea typeface="Roboto" pitchFamily="2" charset="0"/>
              </a:rPr>
              <a:t> para copiar la estructura con algunos elementos modificados y se puede definir un constructor sin </a:t>
            </a:r>
            <a:r>
              <a:rPr lang="es-MX" sz="1200" dirty="0" err="1" smtClean="0">
                <a:latin typeface="Roboto" pitchFamily="2" charset="0"/>
                <a:ea typeface="Roboto" pitchFamily="2" charset="0"/>
              </a:rPr>
              <a:t>parametros</a:t>
            </a:r>
            <a:r>
              <a:rPr lang="es-MX" sz="1200" dirty="0" smtClean="0">
                <a:latin typeface="Roboto" pitchFamily="2" charset="0"/>
                <a:ea typeface="Roboto" pitchFamily="2" charset="0"/>
              </a:rPr>
              <a:t>. Para definir una variable de tipo </a:t>
            </a:r>
            <a:r>
              <a:rPr lang="es-MX" sz="1200" dirty="0" err="1" smtClean="0">
                <a:latin typeface="Roboto" pitchFamily="2" charset="0"/>
                <a:ea typeface="Roboto" pitchFamily="2" charset="0"/>
              </a:rPr>
              <a:t>struct</a:t>
            </a:r>
            <a:r>
              <a:rPr lang="es-MX" sz="1200" dirty="0" smtClean="0">
                <a:latin typeface="Roboto" pitchFamily="2" charset="0"/>
                <a:ea typeface="Roboto" pitchFamily="2" charset="0"/>
              </a:rPr>
              <a:t> se puede usar el operador new o directamente poniendo los</a:t>
            </a:r>
            <a:r>
              <a:rPr lang="es-MX" sz="1200" baseline="0" dirty="0" smtClean="0">
                <a:latin typeface="Roboto" pitchFamily="2" charset="0"/>
                <a:ea typeface="Roboto" pitchFamily="2" charset="0"/>
              </a:rPr>
              <a:t> valores. El tipo </a:t>
            </a:r>
            <a:r>
              <a:rPr lang="es-MX" sz="1200" baseline="0" dirty="0" err="1" smtClean="0">
                <a:latin typeface="Roboto" pitchFamily="2" charset="0"/>
                <a:ea typeface="Roboto" pitchFamily="2" charset="0"/>
              </a:rPr>
              <a:t>struct</a:t>
            </a:r>
            <a:r>
              <a:rPr lang="es-MX" sz="1200" baseline="0" dirty="0" smtClean="0">
                <a:latin typeface="Roboto" pitchFamily="2" charset="0"/>
                <a:ea typeface="Roboto" pitchFamily="2" charset="0"/>
              </a:rPr>
              <a:t> no permite la herencia. Es un tipo que se debe usar para datos dentro de clases, con pocas propiedades y poca funcionalidad</a:t>
            </a:r>
            <a:endParaRPr lang="es-ES" sz="1200" dirty="0" smtClean="0">
              <a:latin typeface="Roboto" pitchFamily="2" charset="0"/>
              <a:ea typeface="Roboto" pitchFamily="2" charset="0"/>
            </a:endParaRPr>
          </a:p>
          <a:p>
            <a:endParaRPr lang="es-ES" dirty="0"/>
          </a:p>
        </p:txBody>
      </p:sp>
      <p:sp>
        <p:nvSpPr>
          <p:cNvPr id="4" name="3 Marcador de número de diapositiva"/>
          <p:cNvSpPr>
            <a:spLocks noGrp="1"/>
          </p:cNvSpPr>
          <p:nvPr>
            <p:ph type="sldNum" sz="quarter" idx="10"/>
          </p:nvPr>
        </p:nvSpPr>
        <p:spPr/>
        <p:txBody>
          <a:bodyPr/>
          <a:lstStyle/>
          <a:p>
            <a:fld id="{7F1C7CAB-02BC-45D0-AF7E-CD25FE6D150A}" type="slidenum">
              <a:rPr lang="es-ES" smtClean="0"/>
              <a:pPr/>
              <a:t>14</a:t>
            </a:fld>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dirty="0" smtClean="0">
                <a:latin typeface="Roboto" pitchFamily="2" charset="0"/>
                <a:ea typeface="Roboto" pitchFamily="2" charset="0"/>
              </a:rPr>
              <a:t>A partir de la </a:t>
            </a:r>
            <a:r>
              <a:rPr lang="es-MX" sz="1200" dirty="0" err="1" smtClean="0">
                <a:latin typeface="Roboto" pitchFamily="2" charset="0"/>
                <a:ea typeface="Roboto" pitchFamily="2" charset="0"/>
              </a:rPr>
              <a:t>version</a:t>
            </a:r>
            <a:r>
              <a:rPr lang="es-MX" sz="1200" dirty="0" smtClean="0">
                <a:latin typeface="Roboto" pitchFamily="2" charset="0"/>
                <a:ea typeface="Roboto" pitchFamily="2" charset="0"/>
              </a:rPr>
              <a:t> 9</a:t>
            </a:r>
            <a:r>
              <a:rPr lang="es-MX" sz="1200" baseline="0" dirty="0" smtClean="0">
                <a:latin typeface="Roboto" pitchFamily="2" charset="0"/>
                <a:ea typeface="Roboto" pitchFamily="2" charset="0"/>
              </a:rPr>
              <a:t> se creó un nuevo tipo llamado registro (record) que originalmente se creó para definir un tipo que fuera útil para elementos pequeños, pero de tipo referencia. A partir de la versión 10 se definió un registro de tipo referencia con record </a:t>
            </a:r>
            <a:r>
              <a:rPr lang="es-MX" sz="1200" baseline="0" dirty="0" err="1" smtClean="0">
                <a:latin typeface="Roboto" pitchFamily="2" charset="0"/>
                <a:ea typeface="Roboto" pitchFamily="2" charset="0"/>
              </a:rPr>
              <a:t>class</a:t>
            </a:r>
            <a:r>
              <a:rPr lang="es-MX" sz="1200" baseline="0" dirty="0" smtClean="0">
                <a:latin typeface="Roboto" pitchFamily="2" charset="0"/>
                <a:ea typeface="Roboto" pitchFamily="2" charset="0"/>
              </a:rPr>
              <a:t> y uno de tipo valor con record </a:t>
            </a:r>
            <a:r>
              <a:rPr lang="es-MX" sz="1200" baseline="0" dirty="0" err="1" smtClean="0">
                <a:latin typeface="Roboto" pitchFamily="2" charset="0"/>
                <a:ea typeface="Roboto" pitchFamily="2" charset="0"/>
              </a:rPr>
              <a:t>struct</a:t>
            </a:r>
            <a:r>
              <a:rPr lang="es-MX" sz="1200" baseline="0" dirty="0" smtClean="0">
                <a:latin typeface="Roboto" pitchFamily="2" charset="0"/>
                <a:ea typeface="Roboto" pitchFamily="2" charset="0"/>
              </a:rPr>
              <a:t>. Un record permite la herencia, por lo que la idea de este nuevo tipo es ser simple como un </a:t>
            </a:r>
            <a:r>
              <a:rPr lang="es-MX" sz="1200" baseline="0" dirty="0" err="1" smtClean="0">
                <a:latin typeface="Roboto" pitchFamily="2" charset="0"/>
                <a:ea typeface="Roboto" pitchFamily="2" charset="0"/>
              </a:rPr>
              <a:t>struct</a:t>
            </a:r>
            <a:r>
              <a:rPr lang="es-MX" sz="1200" baseline="0" dirty="0" smtClean="0">
                <a:latin typeface="Roboto" pitchFamily="2" charset="0"/>
                <a:ea typeface="Roboto" pitchFamily="2" charset="0"/>
              </a:rPr>
              <a:t>, pero con algunos beneficios de las clases como la herencia. Otra de las ventajas es implementar el </a:t>
            </a:r>
            <a:r>
              <a:rPr lang="es-MX" sz="1200" baseline="0" dirty="0" err="1" smtClean="0">
                <a:latin typeface="Roboto" pitchFamily="2" charset="0"/>
                <a:ea typeface="Roboto" pitchFamily="2" charset="0"/>
              </a:rPr>
              <a:t>metodo</a:t>
            </a:r>
            <a:r>
              <a:rPr lang="es-MX" sz="1200" baseline="0" dirty="0" smtClean="0">
                <a:latin typeface="Roboto" pitchFamily="2" charset="0"/>
                <a:ea typeface="Roboto" pitchFamily="2" charset="0"/>
              </a:rPr>
              <a:t> </a:t>
            </a:r>
            <a:r>
              <a:rPr lang="es-MX" sz="1200" baseline="0" dirty="0" err="1" smtClean="0">
                <a:latin typeface="Roboto" pitchFamily="2" charset="0"/>
                <a:ea typeface="Roboto" pitchFamily="2" charset="0"/>
              </a:rPr>
              <a:t>Equals</a:t>
            </a:r>
            <a:r>
              <a:rPr lang="es-MX" sz="1200" baseline="0" dirty="0" smtClean="0">
                <a:latin typeface="Roboto" pitchFamily="2" charset="0"/>
                <a:ea typeface="Roboto" pitchFamily="2" charset="0"/>
              </a:rPr>
              <a:t>, para saber si dos variables son iguales y la comparación se hace por propiedades, siempre y cuando </a:t>
            </a:r>
            <a:r>
              <a:rPr lang="es-MX" sz="1200" baseline="0" dirty="0" err="1" smtClean="0">
                <a:latin typeface="Roboto" pitchFamily="2" charset="0"/>
                <a:ea typeface="Roboto" pitchFamily="2" charset="0"/>
              </a:rPr>
              <a:t>estan</a:t>
            </a:r>
            <a:r>
              <a:rPr lang="es-MX" sz="1200" baseline="0" dirty="0" smtClean="0">
                <a:latin typeface="Roboto" pitchFamily="2" charset="0"/>
                <a:ea typeface="Roboto" pitchFamily="2" charset="0"/>
              </a:rPr>
              <a:t> sean simples, o sea si el record contiene un arreglo, este no puede evaluarse. De igual manera, el método </a:t>
            </a:r>
            <a:r>
              <a:rPr lang="es-MX" sz="1200" baseline="0" dirty="0" err="1" smtClean="0">
                <a:latin typeface="Roboto" pitchFamily="2" charset="0"/>
                <a:ea typeface="Roboto" pitchFamily="2" charset="0"/>
              </a:rPr>
              <a:t>ToString</a:t>
            </a:r>
            <a:r>
              <a:rPr lang="es-MX" sz="1200" baseline="0" dirty="0" smtClean="0">
                <a:latin typeface="Roboto" pitchFamily="2" charset="0"/>
                <a:ea typeface="Roboto" pitchFamily="2" charset="0"/>
              </a:rPr>
              <a:t> si puede mostrar las propiedades, nuevamente si estas no son complejas como un arreglo. Se puede usar los modificadores </a:t>
            </a:r>
            <a:r>
              <a:rPr lang="es-MX" sz="1200" baseline="0" dirty="0" err="1" smtClean="0">
                <a:latin typeface="Roboto" pitchFamily="2" charset="0"/>
                <a:ea typeface="Roboto" pitchFamily="2" charset="0"/>
              </a:rPr>
              <a:t>readonly</a:t>
            </a:r>
            <a:r>
              <a:rPr lang="es-MX" sz="1200" baseline="0" dirty="0" smtClean="0">
                <a:latin typeface="Roboto" pitchFamily="2" charset="0"/>
                <a:ea typeface="Roboto" pitchFamily="2" charset="0"/>
              </a:rPr>
              <a:t> para hacer las variables inmutables, es decir que no se pueden modificar. Se usa en datos pequeños, definidos dentro de clases, que se usan para comparar y en operaciones que requieren de mejora del desempeño. Para el </a:t>
            </a:r>
            <a:r>
              <a:rPr lang="es-MX" sz="1200" baseline="0" dirty="0" err="1" smtClean="0">
                <a:latin typeface="Roboto" pitchFamily="2" charset="0"/>
                <a:ea typeface="Roboto" pitchFamily="2" charset="0"/>
              </a:rPr>
              <a:t>entity</a:t>
            </a:r>
            <a:r>
              <a:rPr lang="es-MX" sz="1200" baseline="0" dirty="0" smtClean="0">
                <a:latin typeface="Roboto" pitchFamily="2" charset="0"/>
                <a:ea typeface="Roboto" pitchFamily="2" charset="0"/>
              </a:rPr>
              <a:t> </a:t>
            </a:r>
            <a:r>
              <a:rPr lang="es-MX" sz="1200" baseline="0" dirty="0" err="1" smtClean="0">
                <a:latin typeface="Roboto" pitchFamily="2" charset="0"/>
                <a:ea typeface="Roboto" pitchFamily="2" charset="0"/>
              </a:rPr>
              <a:t>framework</a:t>
            </a:r>
            <a:r>
              <a:rPr lang="es-MX" sz="1200" baseline="0" dirty="0" smtClean="0">
                <a:latin typeface="Roboto" pitchFamily="2" charset="0"/>
                <a:ea typeface="Roboto" pitchFamily="2" charset="0"/>
              </a:rPr>
              <a:t> que es el </a:t>
            </a:r>
            <a:r>
              <a:rPr lang="es-MX" sz="1200" baseline="0" dirty="0" err="1" smtClean="0">
                <a:latin typeface="Roboto" pitchFamily="2" charset="0"/>
                <a:ea typeface="Roboto" pitchFamily="2" charset="0"/>
              </a:rPr>
              <a:t>framework</a:t>
            </a:r>
            <a:r>
              <a:rPr lang="es-MX" sz="1200" baseline="0" dirty="0" smtClean="0">
                <a:latin typeface="Roboto" pitchFamily="2" charset="0"/>
                <a:ea typeface="Roboto" pitchFamily="2" charset="0"/>
              </a:rPr>
              <a:t> de punto net para acceso a datos se requiere que las entidades se definan como clases, por lo que el tipo record no se puede usar para ello</a:t>
            </a:r>
            <a:endParaRPr lang="es-ES" dirty="0"/>
          </a:p>
        </p:txBody>
      </p:sp>
      <p:sp>
        <p:nvSpPr>
          <p:cNvPr id="4" name="3 Marcador de número de diapositiva"/>
          <p:cNvSpPr>
            <a:spLocks noGrp="1"/>
          </p:cNvSpPr>
          <p:nvPr>
            <p:ph type="sldNum" sz="quarter" idx="10"/>
          </p:nvPr>
        </p:nvSpPr>
        <p:spPr/>
        <p:txBody>
          <a:bodyPr/>
          <a:lstStyle/>
          <a:p>
            <a:fld id="{7F1C7CAB-02BC-45D0-AF7E-CD25FE6D150A}" type="slidenum">
              <a:rPr lang="es-ES" smtClean="0"/>
              <a:pPr/>
              <a:t>15</a:t>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Hablemos un poco</a:t>
            </a:r>
            <a:r>
              <a:rPr lang="es-MX" baseline="0" dirty="0" smtClean="0"/>
              <a:t> de los métodos, que para los que vienen de otro paradigma de programación son las funciones, procedimientos o subrutinas que van dentro de una clase, registro o estructura. La forma de escribirlos es definir el alcance, el tipo que regresa, el nombre y entre paréntesis los parámetros que se le envían. Aun cuando no tenga </a:t>
            </a:r>
            <a:r>
              <a:rPr lang="es-MX" baseline="0" dirty="0" err="1" smtClean="0"/>
              <a:t>parametros</a:t>
            </a:r>
            <a:r>
              <a:rPr lang="es-MX" baseline="0" dirty="0" smtClean="0"/>
              <a:t>, se deben colocar los paréntesis. Después se ponen las llaves para delimitar el cuerpo del método. Si regresa un valor, al final se debe utilizar la palabra reservada </a:t>
            </a:r>
            <a:r>
              <a:rPr lang="es-MX" baseline="0" dirty="0" err="1" smtClean="0"/>
              <a:t>return</a:t>
            </a:r>
            <a:r>
              <a:rPr lang="es-MX" baseline="0" dirty="0" smtClean="0"/>
              <a:t>.</a:t>
            </a:r>
            <a:endParaRPr lang="es-ES" dirty="0"/>
          </a:p>
        </p:txBody>
      </p:sp>
      <p:sp>
        <p:nvSpPr>
          <p:cNvPr id="4" name="3 Marcador de número de diapositiva"/>
          <p:cNvSpPr>
            <a:spLocks noGrp="1"/>
          </p:cNvSpPr>
          <p:nvPr>
            <p:ph type="sldNum" sz="quarter" idx="10"/>
          </p:nvPr>
        </p:nvSpPr>
        <p:spPr/>
        <p:txBody>
          <a:bodyPr/>
          <a:lstStyle/>
          <a:p>
            <a:fld id="{7F1C7CAB-02BC-45D0-AF7E-CD25FE6D150A}" type="slidenum">
              <a:rPr lang="es-ES" smtClean="0"/>
              <a:pPr/>
              <a:t>16</a:t>
            </a:fld>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Los parámetros de los métodos son las variables que se colocan dentro del paréntesis y deben definir</a:t>
            </a:r>
            <a:r>
              <a:rPr lang="es-MX" baseline="0" dirty="0" smtClean="0"/>
              <a:t> su tipo y nombre, separadas por comas. Además existen algunas palabras claves para indicar si son una lista, y de que forma se pasan. Por defecto, si no se indica, el dato se pasa por valor. </a:t>
            </a:r>
          </a:p>
          <a:p>
            <a:pPr marL="0" marR="0" indent="0" algn="l" defTabSz="914400" rtl="0" eaLnBrk="1" fontAlgn="auto" latinLnBrk="0" hangingPunct="1">
              <a:lnSpc>
                <a:spcPct val="100000"/>
              </a:lnSpc>
              <a:spcBef>
                <a:spcPts val="0"/>
              </a:spcBef>
              <a:spcAft>
                <a:spcPts val="0"/>
              </a:spcAft>
              <a:buClrTx/>
              <a:buSzTx/>
              <a:buFontTx/>
              <a:buNone/>
              <a:tabLst/>
              <a:defRPr/>
            </a:pPr>
            <a:endParaRPr lang="es-MX"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MX" dirty="0" err="1" smtClean="0"/>
              <a:t>Ref</a:t>
            </a:r>
            <a:r>
              <a:rPr lang="es-MX" dirty="0" smtClean="0"/>
              <a:t> se usa para mandar variables</a:t>
            </a:r>
            <a:r>
              <a:rPr lang="es-MX" baseline="0" dirty="0" smtClean="0"/>
              <a:t> que se pueden leer y a lo mejor sea necesario modificarla. </a:t>
            </a:r>
            <a:r>
              <a:rPr lang="es-MX" baseline="0" dirty="0" err="1" smtClean="0"/>
              <a:t>Out</a:t>
            </a:r>
            <a:r>
              <a:rPr lang="es-MX" baseline="0" dirty="0" smtClean="0"/>
              <a:t> es específico para valores que se generan dentro del método y que </a:t>
            </a:r>
            <a:r>
              <a:rPr lang="es-MX" baseline="0" dirty="0" err="1" smtClean="0"/>
              <a:t>forzozamente</a:t>
            </a:r>
            <a:r>
              <a:rPr lang="es-MX" baseline="0" dirty="0" smtClean="0"/>
              <a:t> se tienen que regresar al programa que lo llamó, por ejemplo </a:t>
            </a:r>
            <a:r>
              <a:rPr lang="es-MX" baseline="0" smtClean="0"/>
              <a:t>cuando se requiere </a:t>
            </a:r>
            <a:r>
              <a:rPr lang="es-MX" baseline="0" dirty="0" smtClean="0"/>
              <a:t>regresar mas de un valor.</a:t>
            </a:r>
            <a:endParaRPr lang="es-ES" dirty="0"/>
          </a:p>
        </p:txBody>
      </p:sp>
      <p:sp>
        <p:nvSpPr>
          <p:cNvPr id="4" name="3 Marcador de número de diapositiva"/>
          <p:cNvSpPr>
            <a:spLocks noGrp="1"/>
          </p:cNvSpPr>
          <p:nvPr>
            <p:ph type="sldNum" sz="quarter" idx="10"/>
          </p:nvPr>
        </p:nvSpPr>
        <p:spPr/>
        <p:txBody>
          <a:bodyPr/>
          <a:lstStyle/>
          <a:p>
            <a:fld id="{7F1C7CAB-02BC-45D0-AF7E-CD25FE6D150A}" type="slidenum">
              <a:rPr lang="es-ES" smtClean="0"/>
              <a:pPr/>
              <a:t>17</a:t>
            </a:fld>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Consideraciones de desempeño. En el paso de parámetros de</a:t>
            </a:r>
            <a:r>
              <a:rPr lang="es-MX" baseline="0" dirty="0" smtClean="0"/>
              <a:t> tipos valor se hace una copia de la variable para poder ser manipulada dentro del método que tiene el parámetro. Esto provoca que por cada parámetro que se pasa por valor se tenga que hacer una copia, incrementando el uso de memoria</a:t>
            </a:r>
            <a:endParaRPr lang="es-ES" dirty="0"/>
          </a:p>
        </p:txBody>
      </p:sp>
      <p:sp>
        <p:nvSpPr>
          <p:cNvPr id="4" name="3 Marcador de número de diapositiva"/>
          <p:cNvSpPr>
            <a:spLocks noGrp="1"/>
          </p:cNvSpPr>
          <p:nvPr>
            <p:ph type="sldNum" sz="quarter" idx="10"/>
          </p:nvPr>
        </p:nvSpPr>
        <p:spPr/>
        <p:txBody>
          <a:bodyPr/>
          <a:lstStyle/>
          <a:p>
            <a:fld id="{7F1C7CAB-02BC-45D0-AF7E-CD25FE6D150A}" type="slidenum">
              <a:rPr lang="es-ES" smtClean="0"/>
              <a:pPr/>
              <a:t>18</a:t>
            </a:fld>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En el paso de parámetros de</a:t>
            </a:r>
            <a:r>
              <a:rPr lang="es-MX" baseline="0" dirty="0" smtClean="0"/>
              <a:t> tipos referencia, se crea una copia de la referencia que apunta, lo que provoca que no se use tanta memoria, pero si es necesario por parte del recolector de basura (</a:t>
            </a:r>
            <a:r>
              <a:rPr lang="es-MX" baseline="0" dirty="0" err="1" smtClean="0"/>
              <a:t>garbage</a:t>
            </a:r>
            <a:r>
              <a:rPr lang="es-MX" baseline="0" dirty="0" smtClean="0"/>
              <a:t> </a:t>
            </a:r>
            <a:r>
              <a:rPr lang="es-MX" baseline="0" dirty="0" err="1" smtClean="0"/>
              <a:t>collector</a:t>
            </a:r>
            <a:r>
              <a:rPr lang="es-MX" baseline="0" dirty="0" smtClean="0"/>
              <a:t>) estar verificando cuántas referencias hay a un espacio de memoria, para poder reclamarlo y </a:t>
            </a:r>
            <a:r>
              <a:rPr lang="es-MX" baseline="0" dirty="0" err="1" smtClean="0"/>
              <a:t>reusarlo</a:t>
            </a:r>
            <a:endParaRPr lang="es-ES" dirty="0"/>
          </a:p>
        </p:txBody>
      </p:sp>
      <p:sp>
        <p:nvSpPr>
          <p:cNvPr id="4" name="3 Marcador de número de diapositiva"/>
          <p:cNvSpPr>
            <a:spLocks noGrp="1"/>
          </p:cNvSpPr>
          <p:nvPr>
            <p:ph type="sldNum" sz="quarter" idx="10"/>
          </p:nvPr>
        </p:nvSpPr>
        <p:spPr/>
        <p:txBody>
          <a:bodyPr/>
          <a:lstStyle/>
          <a:p>
            <a:fld id="{7F1C7CAB-02BC-45D0-AF7E-CD25FE6D150A}" type="slidenum">
              <a:rPr lang="es-ES" smtClean="0"/>
              <a:pPr/>
              <a:t>19</a:t>
            </a:fld>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Porque generar tantas opciones de tipo referencia</a:t>
            </a:r>
            <a:r>
              <a:rPr lang="es-MX" baseline="0" dirty="0" smtClean="0"/>
              <a:t> y tipo valor y porque usar opciones de solo lectura?. </a:t>
            </a:r>
            <a:r>
              <a:rPr lang="es-MX" dirty="0" smtClean="0"/>
              <a:t>C Sharp es un lenguaje que,</a:t>
            </a:r>
            <a:r>
              <a:rPr lang="es-MX" baseline="0" dirty="0" smtClean="0"/>
              <a:t> a pesar de su edad, pues fue creado en el año 2000,</a:t>
            </a:r>
            <a:r>
              <a:rPr lang="es-MX" dirty="0" smtClean="0"/>
              <a:t> ha</a:t>
            </a:r>
            <a:r>
              <a:rPr lang="es-MX" baseline="0" dirty="0" smtClean="0"/>
              <a:t> ido incrementando características propias de los lenguajes modernos. Esto se debe a la idea principal de punto Net de ser una herramienta para generar aplicaciones para diferentes plataformas, aprovechando de manera correcta los recursos de procesador y memoria. Una de las cosas a considerar es el desempeño y es por ello que se han agregado características como el nuevo tipo record y las propiedades de solo lectura.</a:t>
            </a:r>
          </a:p>
          <a:p>
            <a:pPr marL="0" marR="0" indent="0" algn="l" defTabSz="914400" rtl="0" eaLnBrk="1" fontAlgn="auto" latinLnBrk="0" hangingPunct="1">
              <a:lnSpc>
                <a:spcPct val="100000"/>
              </a:lnSpc>
              <a:spcBef>
                <a:spcPts val="0"/>
              </a:spcBef>
              <a:spcAft>
                <a:spcPts val="0"/>
              </a:spcAft>
              <a:buClrTx/>
              <a:buSzTx/>
              <a:buFontTx/>
              <a:buNone/>
              <a:tabLst/>
              <a:defRPr/>
            </a:pPr>
            <a:r>
              <a:rPr lang="es-MX" baseline="0" dirty="0" smtClean="0"/>
              <a:t>Por eso…</a:t>
            </a:r>
          </a:p>
          <a:p>
            <a:pPr marL="0" marR="0" indent="0" algn="l" defTabSz="914400" rtl="0" eaLnBrk="1" fontAlgn="auto" latinLnBrk="0" hangingPunct="1">
              <a:lnSpc>
                <a:spcPct val="100000"/>
              </a:lnSpc>
              <a:spcBef>
                <a:spcPts val="0"/>
              </a:spcBef>
              <a:spcAft>
                <a:spcPts val="0"/>
              </a:spcAft>
              <a:buClrTx/>
              <a:buSzTx/>
              <a:buFontTx/>
              <a:buNone/>
              <a:tabLst/>
              <a:defRPr/>
            </a:pPr>
            <a:r>
              <a:rPr lang="es-MX" baseline="0" dirty="0" smtClean="0"/>
              <a:t>Mediante estas reglas podemos colocar información que sirva al compilador para tomar mejores decisiones al momento de generar código, que permita un mejor desempeño en la ejecución</a:t>
            </a:r>
          </a:p>
          <a:p>
            <a:pPr marL="0" marR="0" indent="0" algn="l" defTabSz="914400" rtl="0" eaLnBrk="1" fontAlgn="auto" latinLnBrk="0" hangingPunct="1">
              <a:lnSpc>
                <a:spcPct val="100000"/>
              </a:lnSpc>
              <a:spcBef>
                <a:spcPts val="0"/>
              </a:spcBef>
              <a:spcAft>
                <a:spcPts val="0"/>
              </a:spcAft>
              <a:buClrTx/>
              <a:buSzTx/>
              <a:buFontTx/>
              <a:buNone/>
              <a:tabLst/>
              <a:defRPr/>
            </a:pPr>
            <a:r>
              <a:rPr lang="es-MX" baseline="0" dirty="0" smtClean="0"/>
              <a:t>De hecho se están considerando nuevas opciones en la versión 7 de punto net, para por ejemplo mejorar la carga inicial de las aplicaciones. Esto hace a C </a:t>
            </a:r>
            <a:r>
              <a:rPr lang="es-MX" baseline="0" dirty="0" err="1" smtClean="0"/>
              <a:t>sharp</a:t>
            </a:r>
            <a:r>
              <a:rPr lang="es-MX" baseline="0" dirty="0" smtClean="0"/>
              <a:t> un lenguaje competitivo ante lenguajes modernos como </a:t>
            </a:r>
            <a:r>
              <a:rPr lang="es-MX" baseline="0" dirty="0" err="1" smtClean="0"/>
              <a:t>Go</a:t>
            </a:r>
            <a:r>
              <a:rPr lang="es-MX" baseline="0" dirty="0" smtClean="0"/>
              <a:t> o como </a:t>
            </a:r>
            <a:r>
              <a:rPr lang="es-MX" baseline="0" dirty="0" err="1" smtClean="0"/>
              <a:t>Rust</a:t>
            </a:r>
            <a:endParaRPr lang="es-ES" dirty="0"/>
          </a:p>
        </p:txBody>
      </p:sp>
      <p:sp>
        <p:nvSpPr>
          <p:cNvPr id="4" name="3 Marcador de número de diapositiva"/>
          <p:cNvSpPr>
            <a:spLocks noGrp="1"/>
          </p:cNvSpPr>
          <p:nvPr>
            <p:ph type="sldNum" sz="quarter" idx="10"/>
          </p:nvPr>
        </p:nvSpPr>
        <p:spPr/>
        <p:txBody>
          <a:bodyPr/>
          <a:lstStyle/>
          <a:p>
            <a:fld id="{7F1C7CAB-02BC-45D0-AF7E-CD25FE6D150A}" type="slidenum">
              <a:rPr lang="es-ES" smtClean="0"/>
              <a:pPr/>
              <a:t>20</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MX" baseline="0" dirty="0" smtClean="0"/>
              <a:t>Pero no se trata de dividir por dividir, primero es necesario definir los tipos de módulos en que se van a dividir y en la programación orientada a objetos estos módulos son los objetos. Después es necesario tomar tiempo para definir una buena abstracción que es la característica de aislar las propiedades de los objetos para establecer una frontera que limite la responsabilidad del objeto sobre sus propiedades, acciones y eventos. Definir una buena abstracción requiere de práctica y algunas técnicas como las que se mencionan en uno de los videos de este curso. Lo que se debe identificar en los objetos son sus propiedades, acciones mediante funciones y procedimientos llamados métodos y sus eventos.</a:t>
            </a:r>
            <a:endParaRPr lang="es-ES" dirty="0"/>
          </a:p>
        </p:txBody>
      </p:sp>
      <p:sp>
        <p:nvSpPr>
          <p:cNvPr id="4" name="3 Marcador de número de diapositiva"/>
          <p:cNvSpPr>
            <a:spLocks noGrp="1"/>
          </p:cNvSpPr>
          <p:nvPr>
            <p:ph type="sldNum" sz="quarter" idx="10"/>
          </p:nvPr>
        </p:nvSpPr>
        <p:spPr/>
        <p:txBody>
          <a:bodyPr/>
          <a:lstStyle/>
          <a:p>
            <a:fld id="{7F1C7CAB-02BC-45D0-AF7E-CD25FE6D150A}" type="slidenum">
              <a:rPr lang="es-ES" smtClean="0"/>
              <a:pPr/>
              <a:t>3</a:t>
            </a:fld>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rtl="0"/>
            <a:r>
              <a:rPr lang="es-ES" sz="1200" b="0" i="0" u="none" strike="noStrike" kern="1200" dirty="0" smtClean="0">
                <a:solidFill>
                  <a:schemeClr val="tx1"/>
                </a:solidFill>
                <a:latin typeface="+mn-lt"/>
                <a:ea typeface="+mn-ea"/>
                <a:cs typeface="+mn-cs"/>
              </a:rPr>
              <a:t>Las colecciones son grupos de objetos que, a diferencia de los </a:t>
            </a:r>
            <a:r>
              <a:rPr lang="es-ES" sz="1200" b="0" i="0" u="none" strike="noStrike" kern="1200" dirty="0" err="1" smtClean="0">
                <a:solidFill>
                  <a:schemeClr val="tx1"/>
                </a:solidFill>
                <a:latin typeface="+mn-lt"/>
                <a:ea typeface="+mn-ea"/>
                <a:cs typeface="+mn-cs"/>
              </a:rPr>
              <a:t>Arrays</a:t>
            </a:r>
            <a:r>
              <a:rPr lang="es-ES" sz="1200" b="0" i="0" u="none" strike="noStrike" kern="1200" dirty="0" smtClean="0">
                <a:solidFill>
                  <a:schemeClr val="tx1"/>
                </a:solidFill>
                <a:latin typeface="+mn-lt"/>
                <a:ea typeface="+mn-ea"/>
                <a:cs typeface="+mn-cs"/>
              </a:rPr>
              <a:t>, pueden crecer de manera dinámica. Tienen la funcionalidad integrada para agregar, remover y referenciar un objeto dentro de él. Además pueden ser recorridos al implementar la interface </a:t>
            </a:r>
            <a:r>
              <a:rPr lang="es-ES" sz="1200" b="0" i="0" u="none" strike="noStrike" kern="1200" dirty="0" err="1" smtClean="0">
                <a:solidFill>
                  <a:schemeClr val="tx1"/>
                </a:solidFill>
                <a:latin typeface="+mn-lt"/>
                <a:ea typeface="+mn-ea"/>
                <a:cs typeface="+mn-cs"/>
              </a:rPr>
              <a:t>IEnumerable</a:t>
            </a:r>
            <a:r>
              <a:rPr lang="es-ES" sz="1200" b="0" i="0" u="none" strike="noStrike" kern="1200" dirty="0" smtClean="0">
                <a:solidFill>
                  <a:schemeClr val="tx1"/>
                </a:solidFill>
                <a:latin typeface="+mn-lt"/>
                <a:ea typeface="+mn-ea"/>
                <a:cs typeface="+mn-cs"/>
              </a:rPr>
              <a:t>. </a:t>
            </a:r>
            <a:endParaRPr lang="es-ES" dirty="0" smtClean="0"/>
          </a:p>
          <a:p>
            <a:pPr rtl="0"/>
            <a:r>
              <a:rPr lang="es-ES" sz="1200" b="0" i="0" u="none" strike="noStrike" kern="1200" dirty="0" smtClean="0">
                <a:solidFill>
                  <a:schemeClr val="tx1"/>
                </a:solidFill>
                <a:latin typeface="+mn-lt"/>
                <a:ea typeface="+mn-ea"/>
                <a:cs typeface="+mn-cs"/>
              </a:rPr>
              <a:t>Las colecciones se utilizan en conjunto con los tipos genéricos. Los tipos genéricos, introducidos en la versión 2 de C Sharp, son una forma de especificar el tipo de los objetos de una colección hasta que esta se declare e </a:t>
            </a:r>
            <a:r>
              <a:rPr lang="es-ES" sz="1200" b="0" i="0" u="none" strike="noStrike" kern="1200" dirty="0" err="1" smtClean="0">
                <a:solidFill>
                  <a:schemeClr val="tx1"/>
                </a:solidFill>
                <a:latin typeface="+mn-lt"/>
                <a:ea typeface="+mn-ea"/>
                <a:cs typeface="+mn-cs"/>
              </a:rPr>
              <a:t>instancíe</a:t>
            </a:r>
            <a:r>
              <a:rPr lang="es-ES" sz="1200" b="0" i="0" u="none" strike="noStrike" kern="1200" dirty="0" smtClean="0">
                <a:solidFill>
                  <a:schemeClr val="tx1"/>
                </a:solidFill>
                <a:latin typeface="+mn-lt"/>
                <a:ea typeface="+mn-ea"/>
                <a:cs typeface="+mn-cs"/>
              </a:rPr>
              <a:t>. Cuando deseamos crear una clase que contenga genéricos, se coloca una letra T en mayúsculas, entre signos de mayor que y menor que después del nombre de la clase, que es como se hace en las colecciones. Al momento de usar la clase que tiene genérico, como las colecciones, se declara el tipo contenedor y después, entre signos de menor que y mayor que la clase interna.</a:t>
            </a:r>
            <a:endParaRPr lang="es-E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ES" dirty="0"/>
          </a:p>
        </p:txBody>
      </p:sp>
      <p:sp>
        <p:nvSpPr>
          <p:cNvPr id="4" name="3 Marcador de número de diapositiva"/>
          <p:cNvSpPr>
            <a:spLocks noGrp="1"/>
          </p:cNvSpPr>
          <p:nvPr>
            <p:ph type="sldNum" sz="quarter" idx="10"/>
          </p:nvPr>
        </p:nvSpPr>
        <p:spPr/>
        <p:txBody>
          <a:bodyPr/>
          <a:lstStyle/>
          <a:p>
            <a:fld id="{7F1C7CAB-02BC-45D0-AF7E-CD25FE6D150A}" type="slidenum">
              <a:rPr lang="es-ES" smtClean="0"/>
              <a:pPr/>
              <a:t>21</a:t>
            </a:fld>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rtl="0"/>
            <a:r>
              <a:rPr lang="es-ES" sz="1200" b="0" i="0" u="none" strike="noStrike" kern="1200" dirty="0" smtClean="0">
                <a:solidFill>
                  <a:schemeClr val="tx1"/>
                </a:solidFill>
                <a:latin typeface="+mn-lt"/>
                <a:ea typeface="+mn-ea"/>
                <a:cs typeface="+mn-cs"/>
              </a:rPr>
              <a:t>Las colecciones que se encuentran en el </a:t>
            </a:r>
            <a:r>
              <a:rPr lang="es-ES" sz="1200" b="0" i="0" u="none" strike="noStrike" kern="1200" dirty="0" err="1" smtClean="0">
                <a:solidFill>
                  <a:schemeClr val="tx1"/>
                </a:solidFill>
                <a:latin typeface="+mn-lt"/>
                <a:ea typeface="+mn-ea"/>
                <a:cs typeface="+mn-cs"/>
              </a:rPr>
              <a:t>namespace</a:t>
            </a:r>
            <a:r>
              <a:rPr lang="es-ES" sz="1200" b="0" i="0" u="none" strike="noStrike" kern="1200" dirty="0" smtClean="0">
                <a:solidFill>
                  <a:schemeClr val="tx1"/>
                </a:solidFill>
                <a:latin typeface="+mn-lt"/>
                <a:ea typeface="+mn-ea"/>
                <a:cs typeface="+mn-cs"/>
              </a:rPr>
              <a:t> de </a:t>
            </a:r>
            <a:r>
              <a:rPr lang="es-ES" sz="1200" b="0" i="0" u="none" strike="noStrike" kern="1200" dirty="0" err="1" smtClean="0">
                <a:solidFill>
                  <a:schemeClr val="tx1"/>
                </a:solidFill>
                <a:latin typeface="+mn-lt"/>
                <a:ea typeface="+mn-ea"/>
                <a:cs typeface="+mn-cs"/>
              </a:rPr>
              <a:t>Sytem.Collection.Generic</a:t>
            </a:r>
            <a:r>
              <a:rPr lang="es-ES" sz="1200" b="0" i="0" u="none" strike="noStrike" kern="1200" dirty="0" smtClean="0">
                <a:solidFill>
                  <a:schemeClr val="tx1"/>
                </a:solidFill>
                <a:latin typeface="+mn-lt"/>
                <a:ea typeface="+mn-ea"/>
                <a:cs typeface="+mn-cs"/>
              </a:rPr>
              <a:t> son:</a:t>
            </a:r>
            <a:endParaRPr lang="es-ES" dirty="0" smtClean="0"/>
          </a:p>
          <a:p>
            <a:pPr rtl="0"/>
            <a:r>
              <a:rPr lang="es-ES" sz="1200" b="0" i="0" u="none" strike="noStrike" kern="1200" dirty="0" err="1" smtClean="0">
                <a:solidFill>
                  <a:schemeClr val="tx1"/>
                </a:solidFill>
                <a:latin typeface="+mn-lt"/>
                <a:ea typeface="+mn-ea"/>
                <a:cs typeface="+mn-cs"/>
              </a:rPr>
              <a:t>Dictionary</a:t>
            </a:r>
            <a:r>
              <a:rPr lang="es-ES" sz="1200" b="0" i="0" u="none" strike="noStrike" kern="1200" dirty="0" smtClean="0">
                <a:solidFill>
                  <a:schemeClr val="tx1"/>
                </a:solidFill>
                <a:latin typeface="+mn-lt"/>
                <a:ea typeface="+mn-ea"/>
                <a:cs typeface="+mn-cs"/>
              </a:rPr>
              <a:t>&lt;</a:t>
            </a:r>
            <a:r>
              <a:rPr lang="es-ES" sz="1200" b="0" i="0" u="none" strike="noStrike" kern="1200" dirty="0" err="1" smtClean="0">
                <a:solidFill>
                  <a:schemeClr val="tx1"/>
                </a:solidFill>
                <a:latin typeface="+mn-lt"/>
                <a:ea typeface="+mn-ea"/>
                <a:cs typeface="+mn-cs"/>
              </a:rPr>
              <a:t>Tkey</a:t>
            </a:r>
            <a:r>
              <a:rPr lang="es-ES" sz="1200" b="0" i="0" u="none" strike="noStrike" kern="1200" dirty="0" smtClean="0">
                <a:solidFill>
                  <a:schemeClr val="tx1"/>
                </a:solidFill>
                <a:latin typeface="+mn-lt"/>
                <a:ea typeface="+mn-ea"/>
                <a:cs typeface="+mn-cs"/>
              </a:rPr>
              <a:t>, </a:t>
            </a:r>
            <a:r>
              <a:rPr lang="es-ES" sz="1200" b="0" i="0" u="none" strike="noStrike" kern="1200" dirty="0" err="1" smtClean="0">
                <a:solidFill>
                  <a:schemeClr val="tx1"/>
                </a:solidFill>
                <a:latin typeface="+mn-lt"/>
                <a:ea typeface="+mn-ea"/>
                <a:cs typeface="+mn-cs"/>
              </a:rPr>
              <a:t>TValue</a:t>
            </a:r>
            <a:r>
              <a:rPr lang="es-ES" sz="1200" b="0" i="0" u="none" strike="noStrike" kern="1200" dirty="0" smtClean="0">
                <a:solidFill>
                  <a:schemeClr val="tx1"/>
                </a:solidFill>
                <a:latin typeface="+mn-lt"/>
                <a:ea typeface="+mn-ea"/>
                <a:cs typeface="+mn-cs"/>
              </a:rPr>
              <a:t>&gt;Representa una colección de par de clave, valor, organizada en base a la clave.</a:t>
            </a:r>
            <a:endParaRPr lang="es-ES" dirty="0" smtClean="0"/>
          </a:p>
          <a:p>
            <a:pPr rtl="0"/>
            <a:r>
              <a:rPr lang="es-ES" sz="1200" b="0" i="0" u="none" strike="noStrike" kern="1200" dirty="0" err="1" smtClean="0">
                <a:solidFill>
                  <a:schemeClr val="tx1"/>
                </a:solidFill>
                <a:latin typeface="+mn-lt"/>
                <a:ea typeface="+mn-ea"/>
                <a:cs typeface="+mn-cs"/>
              </a:rPr>
              <a:t>List</a:t>
            </a:r>
            <a:r>
              <a:rPr lang="es-ES" sz="1200" b="0" i="0" u="none" strike="noStrike" kern="1200" dirty="0" smtClean="0">
                <a:solidFill>
                  <a:schemeClr val="tx1"/>
                </a:solidFill>
                <a:latin typeface="+mn-lt"/>
                <a:ea typeface="+mn-ea"/>
                <a:cs typeface="+mn-cs"/>
              </a:rPr>
              <a:t>&lt;T&gt; Representa una lista de elementos que pueden ser accedidos mediante un índice. Proporciona métodos para buscar, ordenar, entre otros.</a:t>
            </a:r>
            <a:endParaRPr lang="es-ES" dirty="0" smtClean="0"/>
          </a:p>
          <a:p>
            <a:pPr rtl="0"/>
            <a:r>
              <a:rPr lang="es-ES" sz="1200" b="0" i="0" u="none" strike="noStrike" kern="1200" dirty="0" err="1" smtClean="0">
                <a:solidFill>
                  <a:schemeClr val="tx1"/>
                </a:solidFill>
                <a:latin typeface="+mn-lt"/>
                <a:ea typeface="+mn-ea"/>
                <a:cs typeface="+mn-cs"/>
              </a:rPr>
              <a:t>Queue</a:t>
            </a:r>
            <a:r>
              <a:rPr lang="es-ES" sz="1200" b="0" i="0" u="none" strike="noStrike" kern="1200" dirty="0" smtClean="0">
                <a:solidFill>
                  <a:schemeClr val="tx1"/>
                </a:solidFill>
                <a:latin typeface="+mn-lt"/>
                <a:ea typeface="+mn-ea"/>
                <a:cs typeface="+mn-cs"/>
              </a:rPr>
              <a:t>&lt;T&gt; Representa una colección de objetos administrados por el método El primero que entra es el primero que sale o FIFO por sus siglas </a:t>
            </a:r>
            <a:r>
              <a:rPr lang="es-ES" sz="1200" b="0" i="0" u="none" strike="noStrike" kern="1200" dirty="0" err="1" smtClean="0">
                <a:solidFill>
                  <a:schemeClr val="tx1"/>
                </a:solidFill>
                <a:latin typeface="+mn-lt"/>
                <a:ea typeface="+mn-ea"/>
                <a:cs typeface="+mn-cs"/>
              </a:rPr>
              <a:t>First</a:t>
            </a:r>
            <a:r>
              <a:rPr lang="es-ES" sz="1200" b="0" i="0" u="none" strike="noStrike" kern="1200" dirty="0" smtClean="0">
                <a:solidFill>
                  <a:schemeClr val="tx1"/>
                </a:solidFill>
                <a:latin typeface="+mn-lt"/>
                <a:ea typeface="+mn-ea"/>
                <a:cs typeface="+mn-cs"/>
              </a:rPr>
              <a:t> In </a:t>
            </a:r>
            <a:r>
              <a:rPr lang="es-ES" sz="1200" b="0" i="0" u="none" strike="noStrike" kern="1200" dirty="0" err="1" smtClean="0">
                <a:solidFill>
                  <a:schemeClr val="tx1"/>
                </a:solidFill>
                <a:latin typeface="+mn-lt"/>
                <a:ea typeface="+mn-ea"/>
                <a:cs typeface="+mn-cs"/>
              </a:rPr>
              <a:t>First</a:t>
            </a:r>
            <a:r>
              <a:rPr lang="es-ES" sz="1200" b="0" i="0" u="none" strike="noStrike" kern="1200" dirty="0" smtClean="0">
                <a:solidFill>
                  <a:schemeClr val="tx1"/>
                </a:solidFill>
                <a:latin typeface="+mn-lt"/>
                <a:ea typeface="+mn-ea"/>
                <a:cs typeface="+mn-cs"/>
              </a:rPr>
              <a:t> </a:t>
            </a:r>
            <a:r>
              <a:rPr lang="es-ES" sz="1200" b="0" i="0" u="none" strike="noStrike" kern="1200" dirty="0" err="1" smtClean="0">
                <a:solidFill>
                  <a:schemeClr val="tx1"/>
                </a:solidFill>
                <a:latin typeface="+mn-lt"/>
                <a:ea typeface="+mn-ea"/>
                <a:cs typeface="+mn-cs"/>
              </a:rPr>
              <a:t>Out</a:t>
            </a:r>
            <a:r>
              <a:rPr lang="es-ES" sz="1200" b="0" i="0" u="none" strike="noStrike" kern="1200" dirty="0" smtClean="0">
                <a:solidFill>
                  <a:schemeClr val="tx1"/>
                </a:solidFill>
                <a:latin typeface="+mn-lt"/>
                <a:ea typeface="+mn-ea"/>
                <a:cs typeface="+mn-cs"/>
              </a:rPr>
              <a:t>.</a:t>
            </a:r>
            <a:endParaRPr lang="es-ES" dirty="0" smtClean="0"/>
          </a:p>
          <a:p>
            <a:pPr rtl="0"/>
            <a:r>
              <a:rPr lang="es-ES" sz="1200" b="0" i="0" u="none" strike="noStrike" kern="1200" dirty="0" err="1" smtClean="0">
                <a:solidFill>
                  <a:schemeClr val="tx1"/>
                </a:solidFill>
                <a:latin typeface="+mn-lt"/>
                <a:ea typeface="+mn-ea"/>
                <a:cs typeface="+mn-cs"/>
              </a:rPr>
              <a:t>SortedList</a:t>
            </a:r>
            <a:r>
              <a:rPr lang="es-ES" sz="1200" b="0" i="0" u="none" strike="noStrike" kern="1200" dirty="0" smtClean="0">
                <a:solidFill>
                  <a:schemeClr val="tx1"/>
                </a:solidFill>
                <a:latin typeface="+mn-lt"/>
                <a:ea typeface="+mn-ea"/>
                <a:cs typeface="+mn-cs"/>
              </a:rPr>
              <a:t>&lt;</a:t>
            </a:r>
            <a:r>
              <a:rPr lang="es-ES" sz="1200" b="0" i="0" u="none" strike="noStrike" kern="1200" dirty="0" err="1" smtClean="0">
                <a:solidFill>
                  <a:schemeClr val="tx1"/>
                </a:solidFill>
                <a:latin typeface="+mn-lt"/>
                <a:ea typeface="+mn-ea"/>
                <a:cs typeface="+mn-cs"/>
              </a:rPr>
              <a:t>TKey</a:t>
            </a:r>
            <a:r>
              <a:rPr lang="es-ES" sz="1200" b="0" i="0" u="none" strike="noStrike" kern="1200" dirty="0" smtClean="0">
                <a:solidFill>
                  <a:schemeClr val="tx1"/>
                </a:solidFill>
                <a:latin typeface="+mn-lt"/>
                <a:ea typeface="+mn-ea"/>
                <a:cs typeface="+mn-cs"/>
              </a:rPr>
              <a:t>, </a:t>
            </a:r>
            <a:r>
              <a:rPr lang="es-ES" sz="1200" b="0" i="0" u="none" strike="noStrike" kern="1200" dirty="0" err="1" smtClean="0">
                <a:solidFill>
                  <a:schemeClr val="tx1"/>
                </a:solidFill>
                <a:latin typeface="+mn-lt"/>
                <a:ea typeface="+mn-ea"/>
                <a:cs typeface="+mn-cs"/>
              </a:rPr>
              <a:t>TValue</a:t>
            </a:r>
            <a:r>
              <a:rPr lang="es-ES" sz="1200" b="0" i="0" u="none" strike="noStrike" kern="1200" dirty="0" smtClean="0">
                <a:solidFill>
                  <a:schemeClr val="tx1"/>
                </a:solidFill>
                <a:latin typeface="+mn-lt"/>
                <a:ea typeface="+mn-ea"/>
                <a:cs typeface="+mn-cs"/>
              </a:rPr>
              <a:t>&gt; Representa una colección de par de valores clave, valor, ordenados por clave.</a:t>
            </a:r>
            <a:endParaRPr lang="es-ES" dirty="0" smtClean="0"/>
          </a:p>
          <a:p>
            <a:pPr rtl="0"/>
            <a:r>
              <a:rPr lang="es-ES" sz="1200" b="0" i="0" u="none" strike="noStrike" kern="1200" dirty="0" err="1" smtClean="0">
                <a:solidFill>
                  <a:schemeClr val="tx1"/>
                </a:solidFill>
                <a:latin typeface="+mn-lt"/>
                <a:ea typeface="+mn-ea"/>
                <a:cs typeface="+mn-cs"/>
              </a:rPr>
              <a:t>Stack</a:t>
            </a:r>
            <a:r>
              <a:rPr lang="es-ES" sz="1200" b="0" i="0" u="none" strike="noStrike" kern="1200" dirty="0" smtClean="0">
                <a:solidFill>
                  <a:schemeClr val="tx1"/>
                </a:solidFill>
                <a:latin typeface="+mn-lt"/>
                <a:ea typeface="+mn-ea"/>
                <a:cs typeface="+mn-cs"/>
              </a:rPr>
              <a:t>&lt;T&gt; Representa una colección de objetos administrados por el método El último que entra es el primero que sale o LIFO por sus siglas </a:t>
            </a:r>
            <a:r>
              <a:rPr lang="es-ES" sz="1200" b="0" i="0" u="none" strike="noStrike" kern="1200" dirty="0" err="1" smtClean="0">
                <a:solidFill>
                  <a:schemeClr val="tx1"/>
                </a:solidFill>
                <a:latin typeface="+mn-lt"/>
                <a:ea typeface="+mn-ea"/>
                <a:cs typeface="+mn-cs"/>
              </a:rPr>
              <a:t>Last</a:t>
            </a:r>
            <a:r>
              <a:rPr lang="es-ES" sz="1200" b="0" i="0" u="none" strike="noStrike" kern="1200" dirty="0" smtClean="0">
                <a:solidFill>
                  <a:schemeClr val="tx1"/>
                </a:solidFill>
                <a:latin typeface="+mn-lt"/>
                <a:ea typeface="+mn-ea"/>
                <a:cs typeface="+mn-cs"/>
              </a:rPr>
              <a:t> In </a:t>
            </a:r>
            <a:r>
              <a:rPr lang="es-ES" sz="1200" b="0" i="0" u="none" strike="noStrike" kern="1200" dirty="0" err="1" smtClean="0">
                <a:solidFill>
                  <a:schemeClr val="tx1"/>
                </a:solidFill>
                <a:latin typeface="+mn-lt"/>
                <a:ea typeface="+mn-ea"/>
                <a:cs typeface="+mn-cs"/>
              </a:rPr>
              <a:t>First</a:t>
            </a:r>
            <a:r>
              <a:rPr lang="es-ES" sz="1200" b="0" i="0" u="none" strike="noStrike" kern="1200" dirty="0" smtClean="0">
                <a:solidFill>
                  <a:schemeClr val="tx1"/>
                </a:solidFill>
                <a:latin typeface="+mn-lt"/>
                <a:ea typeface="+mn-ea"/>
                <a:cs typeface="+mn-cs"/>
              </a:rPr>
              <a:t> </a:t>
            </a:r>
            <a:r>
              <a:rPr lang="es-ES" sz="1200" b="0" i="0" u="none" strike="noStrike" kern="1200" dirty="0" err="1" smtClean="0">
                <a:solidFill>
                  <a:schemeClr val="tx1"/>
                </a:solidFill>
                <a:latin typeface="+mn-lt"/>
                <a:ea typeface="+mn-ea"/>
                <a:cs typeface="+mn-cs"/>
              </a:rPr>
              <a:t>Out</a:t>
            </a:r>
            <a:r>
              <a:rPr lang="es-ES" sz="1200" b="0" i="0" u="none" strike="noStrike" kern="1200" dirty="0" smtClean="0">
                <a:solidFill>
                  <a:schemeClr val="tx1"/>
                </a:solidFill>
                <a:latin typeface="+mn-lt"/>
                <a:ea typeface="+mn-ea"/>
                <a:cs typeface="+mn-cs"/>
              </a:rPr>
              <a:t>.</a:t>
            </a:r>
            <a:endParaRPr lang="es-ES" dirty="0" smtClean="0"/>
          </a:p>
          <a:p>
            <a:pPr rtl="0"/>
            <a:r>
              <a:rPr lang="es-ES" sz="1200" b="0" i="0" u="none" strike="noStrike" kern="1200" dirty="0" smtClean="0">
                <a:solidFill>
                  <a:schemeClr val="tx1"/>
                </a:solidFill>
                <a:latin typeface="+mn-lt"/>
                <a:ea typeface="+mn-ea"/>
                <a:cs typeface="+mn-cs"/>
              </a:rPr>
              <a:t>Adicional a estas colecciones, a partir del </a:t>
            </a:r>
            <a:r>
              <a:rPr lang="es-ES" sz="1200" b="0" i="0" u="none" strike="noStrike" kern="1200" dirty="0" err="1" smtClean="0">
                <a:solidFill>
                  <a:schemeClr val="tx1"/>
                </a:solidFill>
                <a:latin typeface="+mn-lt"/>
                <a:ea typeface="+mn-ea"/>
                <a:cs typeface="+mn-cs"/>
              </a:rPr>
              <a:t>framework</a:t>
            </a:r>
            <a:r>
              <a:rPr lang="es-ES" sz="1200" b="0" i="0" u="none" strike="noStrike" kern="1200" dirty="0" smtClean="0">
                <a:solidFill>
                  <a:schemeClr val="tx1"/>
                </a:solidFill>
                <a:latin typeface="+mn-lt"/>
                <a:ea typeface="+mn-ea"/>
                <a:cs typeface="+mn-cs"/>
              </a:rPr>
              <a:t> 4 se agregó el nombre de espacio </a:t>
            </a:r>
            <a:r>
              <a:rPr lang="es-ES" sz="1200" b="0" i="0" u="none" strike="noStrike" kern="1200" dirty="0" err="1" smtClean="0">
                <a:solidFill>
                  <a:schemeClr val="tx1"/>
                </a:solidFill>
                <a:latin typeface="+mn-lt"/>
                <a:ea typeface="+mn-ea"/>
                <a:cs typeface="+mn-cs"/>
              </a:rPr>
              <a:t>SYstem.Collection.Concurrent</a:t>
            </a:r>
            <a:r>
              <a:rPr lang="es-ES" sz="1200" b="0" i="0" u="none" strike="noStrike" kern="1200" dirty="0" smtClean="0">
                <a:solidFill>
                  <a:schemeClr val="tx1"/>
                </a:solidFill>
                <a:latin typeface="+mn-lt"/>
                <a:ea typeface="+mn-ea"/>
                <a:cs typeface="+mn-cs"/>
              </a:rPr>
              <a:t>, que permite crear las mismas colecciones, pero por medio de hilos de ejecución, lo que permite que las colecciones grandes no interrumpan el hilo principal del programa, pues se ejecutan en otros hilos.</a:t>
            </a:r>
            <a:endParaRPr lang="es-ES" dirty="0"/>
          </a:p>
        </p:txBody>
      </p:sp>
      <p:sp>
        <p:nvSpPr>
          <p:cNvPr id="4" name="3 Marcador de número de diapositiva"/>
          <p:cNvSpPr>
            <a:spLocks noGrp="1"/>
          </p:cNvSpPr>
          <p:nvPr>
            <p:ph type="sldNum" sz="quarter" idx="10"/>
          </p:nvPr>
        </p:nvSpPr>
        <p:spPr/>
        <p:txBody>
          <a:bodyPr/>
          <a:lstStyle/>
          <a:p>
            <a:fld id="{7F1C7CAB-02BC-45D0-AF7E-CD25FE6D150A}" type="slidenum">
              <a:rPr lang="es-ES" smtClean="0"/>
              <a:pPr/>
              <a:t>22</a:t>
            </a:fld>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rtl="0"/>
            <a:r>
              <a:rPr lang="es-ES" sz="1200" b="0" i="0" u="none" strike="noStrike" kern="1200" dirty="0" smtClean="0">
                <a:solidFill>
                  <a:schemeClr val="tx1"/>
                </a:solidFill>
                <a:latin typeface="+mn-lt"/>
                <a:ea typeface="+mn-ea"/>
                <a:cs typeface="+mn-cs"/>
              </a:rPr>
              <a:t>Una interface contiene un grupo de funcionalidad que tiene que ser implementada por una clase. Definen</a:t>
            </a:r>
            <a:r>
              <a:rPr lang="es-ES" sz="1200" b="0" i="0" u="none" strike="noStrike" kern="1200" baseline="0" dirty="0" smtClean="0">
                <a:solidFill>
                  <a:schemeClr val="tx1"/>
                </a:solidFill>
                <a:latin typeface="+mn-lt"/>
                <a:ea typeface="+mn-ea"/>
                <a:cs typeface="+mn-cs"/>
              </a:rPr>
              <a:t> los elementos a implementar, como la declaración de un contrato que tiene que cumplir la clase para poder ser contemplada como el tipo interface y no se puede instanciar. </a:t>
            </a:r>
            <a:r>
              <a:rPr lang="es-ES" sz="1200" b="0" i="0" u="none" strike="noStrike" kern="1200" dirty="0" smtClean="0">
                <a:solidFill>
                  <a:schemeClr val="tx1"/>
                </a:solidFill>
                <a:latin typeface="+mn-lt"/>
                <a:ea typeface="+mn-ea"/>
                <a:cs typeface="+mn-cs"/>
              </a:rPr>
              <a:t>Las interfaces antes de la versión 8 de C </a:t>
            </a:r>
            <a:r>
              <a:rPr lang="es-ES" sz="1200" b="0" i="0" u="none" strike="noStrike" kern="1200" dirty="0" err="1" smtClean="0">
                <a:solidFill>
                  <a:schemeClr val="tx1"/>
                </a:solidFill>
                <a:latin typeface="+mn-lt"/>
                <a:ea typeface="+mn-ea"/>
                <a:cs typeface="+mn-cs"/>
              </a:rPr>
              <a:t>sharp</a:t>
            </a:r>
            <a:r>
              <a:rPr lang="es-ES" sz="1200" b="0" i="0" u="none" strike="noStrike" kern="1200" dirty="0" smtClean="0">
                <a:solidFill>
                  <a:schemeClr val="tx1"/>
                </a:solidFill>
                <a:latin typeface="+mn-lt"/>
                <a:ea typeface="+mn-ea"/>
                <a:cs typeface="+mn-cs"/>
              </a:rPr>
              <a:t> solo especificaban los miembros. A partir de la versión 8 se puede especificar una implementación por defecto de los miembros. </a:t>
            </a:r>
            <a:r>
              <a:rPr lang="es-ES" sz="1200" b="0" i="0" u="none" strike="noStrike" kern="1200" dirty="0" err="1" smtClean="0">
                <a:solidFill>
                  <a:schemeClr val="tx1"/>
                </a:solidFill>
                <a:latin typeface="+mn-lt"/>
                <a:ea typeface="+mn-ea"/>
                <a:cs typeface="+mn-cs"/>
              </a:rPr>
              <a:t>Ademas</a:t>
            </a:r>
            <a:r>
              <a:rPr lang="es-ES" sz="1200" b="0" i="0" u="none" strike="noStrike" kern="1200" dirty="0" smtClean="0">
                <a:solidFill>
                  <a:schemeClr val="tx1"/>
                </a:solidFill>
                <a:latin typeface="+mn-lt"/>
                <a:ea typeface="+mn-ea"/>
                <a:cs typeface="+mn-cs"/>
              </a:rPr>
              <a:t>,</a:t>
            </a:r>
            <a:r>
              <a:rPr lang="es-ES" sz="1200" b="0" i="0" u="none" strike="noStrike" kern="1200" baseline="0" dirty="0" smtClean="0">
                <a:solidFill>
                  <a:schemeClr val="tx1"/>
                </a:solidFill>
                <a:latin typeface="+mn-lt"/>
                <a:ea typeface="+mn-ea"/>
                <a:cs typeface="+mn-cs"/>
              </a:rPr>
              <a:t> también a partir de esta versión, se pueden definir miembros de tipo </a:t>
            </a:r>
            <a:r>
              <a:rPr lang="es-ES" sz="1200" b="0" i="0" u="none" strike="noStrike" kern="1200" baseline="0" dirty="0" err="1" smtClean="0">
                <a:solidFill>
                  <a:schemeClr val="tx1"/>
                </a:solidFill>
                <a:latin typeface="+mn-lt"/>
                <a:ea typeface="+mn-ea"/>
                <a:cs typeface="+mn-cs"/>
              </a:rPr>
              <a:t>static</a:t>
            </a:r>
            <a:r>
              <a:rPr lang="es-ES" sz="1200" b="0" i="0" u="none" strike="noStrike" kern="1200" baseline="0" dirty="0" smtClean="0">
                <a:solidFill>
                  <a:schemeClr val="tx1"/>
                </a:solidFill>
                <a:latin typeface="+mn-lt"/>
                <a:ea typeface="+mn-ea"/>
                <a:cs typeface="+mn-cs"/>
              </a:rPr>
              <a:t> para proporcionar una implementación única para la funcionalidad común</a:t>
            </a:r>
            <a:r>
              <a:rPr lang="es-ES" sz="1200" b="0" i="0" u="none" strike="noStrike" kern="1200" dirty="0" smtClean="0">
                <a:solidFill>
                  <a:schemeClr val="tx1"/>
                </a:solidFill>
                <a:latin typeface="+mn-lt"/>
                <a:ea typeface="+mn-ea"/>
                <a:cs typeface="+mn-cs"/>
              </a:rPr>
              <a:t>. Las interfaces permiten</a:t>
            </a:r>
            <a:r>
              <a:rPr lang="es-ES" sz="1200" b="0" i="0" u="none" strike="noStrike" kern="1200" baseline="0" dirty="0" smtClean="0">
                <a:solidFill>
                  <a:schemeClr val="tx1"/>
                </a:solidFill>
                <a:latin typeface="+mn-lt"/>
                <a:ea typeface="+mn-ea"/>
                <a:cs typeface="+mn-cs"/>
              </a:rPr>
              <a:t> la herencia de otras interfaces. En las clases</a:t>
            </a:r>
            <a:r>
              <a:rPr lang="es-ES" sz="1200" b="0" i="0" u="none" strike="noStrike" kern="1200" dirty="0" smtClean="0">
                <a:solidFill>
                  <a:schemeClr val="tx1"/>
                </a:solidFill>
                <a:latin typeface="+mn-lt"/>
                <a:ea typeface="+mn-ea"/>
                <a:cs typeface="+mn-cs"/>
              </a:rPr>
              <a:t> solo se puede heredar de una</a:t>
            </a:r>
            <a:r>
              <a:rPr lang="es-ES" sz="1200" b="0" i="0" u="none" strike="noStrike" kern="1200" baseline="0" dirty="0" smtClean="0">
                <a:solidFill>
                  <a:schemeClr val="tx1"/>
                </a:solidFill>
                <a:latin typeface="+mn-lt"/>
                <a:ea typeface="+mn-ea"/>
                <a:cs typeface="+mn-cs"/>
              </a:rPr>
              <a:t> clase</a:t>
            </a:r>
            <a:r>
              <a:rPr lang="es-ES" sz="1200" b="0" i="0" u="none" strike="noStrike" kern="1200" dirty="0" smtClean="0">
                <a:solidFill>
                  <a:schemeClr val="tx1"/>
                </a:solidFill>
                <a:latin typeface="+mn-lt"/>
                <a:ea typeface="+mn-ea"/>
                <a:cs typeface="+mn-cs"/>
              </a:rPr>
              <a:t>, pero se pueden implementar varias interfaces. Para implementar una interface en una clase, se usa de igual forma que la herencia los dos puntos y si son varias, se separan por comas. Las interfaces son el mecanismo para la inyección de dependencias o DI por sus siglas en ingles </a:t>
            </a:r>
            <a:r>
              <a:rPr lang="es-ES" sz="1200" b="0" i="0" u="none" strike="noStrike" kern="1200" dirty="0" err="1" smtClean="0">
                <a:solidFill>
                  <a:schemeClr val="tx1"/>
                </a:solidFill>
                <a:latin typeface="+mn-lt"/>
                <a:ea typeface="+mn-ea"/>
                <a:cs typeface="+mn-cs"/>
              </a:rPr>
              <a:t>Dependency</a:t>
            </a:r>
            <a:r>
              <a:rPr lang="es-ES" sz="1200" b="0" i="0" u="none" strike="noStrike" kern="1200" dirty="0" smtClean="0">
                <a:solidFill>
                  <a:schemeClr val="tx1"/>
                </a:solidFill>
                <a:latin typeface="+mn-lt"/>
                <a:ea typeface="+mn-ea"/>
                <a:cs typeface="+mn-cs"/>
              </a:rPr>
              <a:t> </a:t>
            </a:r>
            <a:r>
              <a:rPr lang="es-ES" sz="1200" b="0" i="0" u="none" strike="noStrike" kern="1200" dirty="0" err="1" smtClean="0">
                <a:solidFill>
                  <a:schemeClr val="tx1"/>
                </a:solidFill>
                <a:latin typeface="+mn-lt"/>
                <a:ea typeface="+mn-ea"/>
                <a:cs typeface="+mn-cs"/>
              </a:rPr>
              <a:t>Injection</a:t>
            </a:r>
            <a:r>
              <a:rPr lang="es-ES" sz="1200" b="0" i="0" u="none" strike="noStrike" kern="1200" dirty="0" smtClean="0">
                <a:solidFill>
                  <a:schemeClr val="tx1"/>
                </a:solidFill>
                <a:latin typeface="+mn-lt"/>
                <a:ea typeface="+mn-ea"/>
                <a:cs typeface="+mn-cs"/>
              </a:rPr>
              <a:t> que es un</a:t>
            </a:r>
            <a:r>
              <a:rPr lang="es-ES" sz="1200" b="0" i="0" u="none" strike="noStrike" kern="1200" baseline="0" dirty="0" smtClean="0">
                <a:solidFill>
                  <a:schemeClr val="tx1"/>
                </a:solidFill>
                <a:latin typeface="+mn-lt"/>
                <a:ea typeface="+mn-ea"/>
                <a:cs typeface="+mn-cs"/>
              </a:rPr>
              <a:t> patrón de diseño usado en varios lenguajes orientados a objetos, donde las clases no crean los objetos que necesitan, la suministra una clase contenedora que elegirá la implementación deseada para </a:t>
            </a:r>
            <a:r>
              <a:rPr lang="es-ES" sz="1200" b="0" i="0" u="none" strike="noStrike" kern="1200" baseline="0" dirty="0" err="1" smtClean="0">
                <a:solidFill>
                  <a:schemeClr val="tx1"/>
                </a:solidFill>
                <a:latin typeface="+mn-lt"/>
                <a:ea typeface="+mn-ea"/>
                <a:cs typeface="+mn-cs"/>
              </a:rPr>
              <a:t>pasarsela</a:t>
            </a:r>
            <a:r>
              <a:rPr lang="es-ES" sz="1200" b="0" i="0" u="none" strike="noStrike" kern="1200" baseline="0" dirty="0" smtClean="0">
                <a:solidFill>
                  <a:schemeClr val="tx1"/>
                </a:solidFill>
                <a:latin typeface="+mn-lt"/>
                <a:ea typeface="+mn-ea"/>
                <a:cs typeface="+mn-cs"/>
              </a:rPr>
              <a:t> a nuestra clase, principalmente mediante el </a:t>
            </a:r>
            <a:r>
              <a:rPr lang="es-ES" sz="1200" b="0" i="0" u="none" strike="noStrike" kern="1200" baseline="0" dirty="0" err="1" smtClean="0">
                <a:solidFill>
                  <a:schemeClr val="tx1"/>
                </a:solidFill>
                <a:latin typeface="+mn-lt"/>
                <a:ea typeface="+mn-ea"/>
                <a:cs typeface="+mn-cs"/>
              </a:rPr>
              <a:t>costructor</a:t>
            </a:r>
            <a:r>
              <a:rPr lang="es-ES" sz="1200" b="0" i="0" u="none" strike="noStrike" kern="1200" baseline="0" dirty="0" smtClean="0">
                <a:solidFill>
                  <a:schemeClr val="tx1"/>
                </a:solidFill>
                <a:latin typeface="+mn-lt"/>
                <a:ea typeface="+mn-ea"/>
                <a:cs typeface="+mn-cs"/>
              </a:rPr>
              <a:t>, por medio de un contrato definido por la interface. Esto provoca lo que se conoce como el principio de la inversión de dependencias, pues mediante la interface la clase </a:t>
            </a:r>
            <a:r>
              <a:rPr lang="es-ES" sz="1200" b="0" i="0" u="none" strike="noStrike" kern="1200" baseline="0" dirty="0" smtClean="0">
                <a:solidFill>
                  <a:schemeClr val="tx1"/>
                </a:solidFill>
                <a:latin typeface="+mn-lt"/>
                <a:ea typeface="+mn-ea"/>
                <a:cs typeface="+mn-cs"/>
              </a:rPr>
              <a:t>que usa a la clase que implementa la interface no depende mas </a:t>
            </a:r>
            <a:r>
              <a:rPr lang="es-ES" sz="1200" b="0" i="0" u="none" strike="noStrike" kern="1200" baseline="0" smtClean="0">
                <a:solidFill>
                  <a:schemeClr val="tx1"/>
                </a:solidFill>
                <a:latin typeface="+mn-lt"/>
                <a:ea typeface="+mn-ea"/>
                <a:cs typeface="+mn-cs"/>
              </a:rPr>
              <a:t>de ella</a:t>
            </a:r>
            <a:endParaRPr lang="es-ES" dirty="0"/>
          </a:p>
        </p:txBody>
      </p:sp>
      <p:sp>
        <p:nvSpPr>
          <p:cNvPr id="4" name="3 Marcador de número de diapositiva"/>
          <p:cNvSpPr>
            <a:spLocks noGrp="1"/>
          </p:cNvSpPr>
          <p:nvPr>
            <p:ph type="sldNum" sz="quarter" idx="10"/>
          </p:nvPr>
        </p:nvSpPr>
        <p:spPr/>
        <p:txBody>
          <a:bodyPr/>
          <a:lstStyle/>
          <a:p>
            <a:fld id="{7F1C7CAB-02BC-45D0-AF7E-CD25FE6D150A}" type="slidenum">
              <a:rPr lang="es-ES" smtClean="0"/>
              <a:pPr/>
              <a:t>23</a:t>
            </a:fld>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rtl="0"/>
            <a:r>
              <a:rPr lang="es-ES" sz="1200" b="0" i="0" u="none" strike="noStrike" kern="1200" dirty="0" smtClean="0">
                <a:solidFill>
                  <a:schemeClr val="tx1"/>
                </a:solidFill>
                <a:latin typeface="+mn-lt"/>
                <a:ea typeface="+mn-ea"/>
                <a:cs typeface="+mn-cs"/>
              </a:rPr>
              <a:t>Una excepción es el mecanismo de propagación de los errores en C Sharp y en muchos de los lenguajes modernos. La idea de este mecanismo es agrupar el código mediante un bloque try y luego definir un bloque catch para poner el código de las instrucciones que se ejecutarán cuando sucede el error. Lo más sencillo es utilizar la instrucción </a:t>
            </a:r>
            <a:r>
              <a:rPr lang="es-ES" sz="1200" b="0" i="0" u="none" strike="noStrike" kern="1200" dirty="0" err="1" smtClean="0">
                <a:solidFill>
                  <a:schemeClr val="tx1"/>
                </a:solidFill>
                <a:latin typeface="+mn-lt"/>
                <a:ea typeface="+mn-ea"/>
                <a:cs typeface="+mn-cs"/>
              </a:rPr>
              <a:t>throw</a:t>
            </a:r>
            <a:r>
              <a:rPr lang="es-ES" sz="1200" b="0" i="0" u="none" strike="noStrike" kern="1200" dirty="0" smtClean="0">
                <a:solidFill>
                  <a:schemeClr val="tx1"/>
                </a:solidFill>
                <a:latin typeface="+mn-lt"/>
                <a:ea typeface="+mn-ea"/>
                <a:cs typeface="+mn-cs"/>
              </a:rPr>
              <a:t> para transmitir el error al código que llama al método donde sucede el error. Además existe un bloque con la instrucción </a:t>
            </a:r>
            <a:r>
              <a:rPr lang="es-ES" sz="1200" b="0" i="0" u="none" strike="noStrike" kern="1200" dirty="0" err="1" smtClean="0">
                <a:solidFill>
                  <a:schemeClr val="tx1"/>
                </a:solidFill>
                <a:latin typeface="+mn-lt"/>
                <a:ea typeface="+mn-ea"/>
                <a:cs typeface="+mn-cs"/>
              </a:rPr>
              <a:t>finally</a:t>
            </a:r>
            <a:r>
              <a:rPr lang="es-ES" sz="1200" b="0" i="0" u="none" strike="noStrike" kern="1200" dirty="0" smtClean="0">
                <a:solidFill>
                  <a:schemeClr val="tx1"/>
                </a:solidFill>
                <a:latin typeface="+mn-lt"/>
                <a:ea typeface="+mn-ea"/>
                <a:cs typeface="+mn-cs"/>
              </a:rPr>
              <a:t> para colocar las instrucciones que se ejecutan antes de regresar al código que llamó el método donde sucede el error, como pueden ser instrucciones de cerrar un archivo o cerrar una base de datos, por ejemplo. Al transmitir una excepción, se pasa un objeto de la clase </a:t>
            </a:r>
            <a:r>
              <a:rPr lang="es-ES" sz="1200" b="0" i="0" u="none" strike="noStrike" kern="1200" dirty="0" err="1" smtClean="0">
                <a:solidFill>
                  <a:schemeClr val="tx1"/>
                </a:solidFill>
                <a:latin typeface="+mn-lt"/>
                <a:ea typeface="+mn-ea"/>
                <a:cs typeface="+mn-cs"/>
              </a:rPr>
              <a:t>Exception</a:t>
            </a:r>
            <a:r>
              <a:rPr lang="es-ES" sz="1200" b="0" i="0" u="none" strike="noStrike" kern="1200" dirty="0" smtClean="0">
                <a:solidFill>
                  <a:schemeClr val="tx1"/>
                </a:solidFill>
                <a:latin typeface="+mn-lt"/>
                <a:ea typeface="+mn-ea"/>
                <a:cs typeface="+mn-cs"/>
              </a:rPr>
              <a:t> o de una de sus clase derivada. Esta clase por lo regular tiene datos del error y una propiedad de tipo </a:t>
            </a:r>
            <a:r>
              <a:rPr lang="es-ES" sz="1200" b="0" i="0" u="none" strike="noStrike" kern="1200" dirty="0" err="1" smtClean="0">
                <a:solidFill>
                  <a:schemeClr val="tx1"/>
                </a:solidFill>
                <a:latin typeface="+mn-lt"/>
                <a:ea typeface="+mn-ea"/>
                <a:cs typeface="+mn-cs"/>
              </a:rPr>
              <a:t>string</a:t>
            </a:r>
            <a:r>
              <a:rPr lang="es-ES" sz="1200" b="0" i="0" u="none" strike="noStrike" kern="1200" dirty="0" smtClean="0">
                <a:solidFill>
                  <a:schemeClr val="tx1"/>
                </a:solidFill>
                <a:latin typeface="+mn-lt"/>
                <a:ea typeface="+mn-ea"/>
                <a:cs typeface="+mn-cs"/>
              </a:rPr>
              <a:t> llamada </a:t>
            </a:r>
            <a:r>
              <a:rPr lang="es-ES" sz="1200" b="0" i="0" u="none" strike="noStrike" kern="1200" dirty="0" err="1" smtClean="0">
                <a:solidFill>
                  <a:schemeClr val="tx1"/>
                </a:solidFill>
                <a:latin typeface="+mn-lt"/>
                <a:ea typeface="+mn-ea"/>
                <a:cs typeface="+mn-cs"/>
              </a:rPr>
              <a:t>message</a:t>
            </a:r>
            <a:r>
              <a:rPr lang="es-ES" sz="1200" b="0" i="0" u="none" strike="noStrike" kern="1200" dirty="0" smtClean="0">
                <a:solidFill>
                  <a:schemeClr val="tx1"/>
                </a:solidFill>
                <a:latin typeface="+mn-lt"/>
                <a:ea typeface="+mn-ea"/>
                <a:cs typeface="+mn-cs"/>
              </a:rPr>
              <a:t> que contiene el mensaje de error.</a:t>
            </a:r>
            <a:endParaRPr lang="es-ES" dirty="0" smtClean="0"/>
          </a:p>
          <a:p>
            <a:pPr rtl="0"/>
            <a:r>
              <a:rPr lang="es-ES" sz="1200" b="0" i="0" u="none" strike="noStrike" kern="1200" dirty="0" smtClean="0">
                <a:solidFill>
                  <a:schemeClr val="tx1"/>
                </a:solidFill>
                <a:latin typeface="+mn-lt"/>
                <a:ea typeface="+mn-ea"/>
                <a:cs typeface="+mn-cs"/>
              </a:rPr>
              <a:t>Aunque este mecanismo nos permite ahorrarnos variables que se pasan entre métodos, no se debe abusar de ello. A veces me he encontrado con código que en lugar de validar ponen un manejo de la excepción. Por ejemplo puedo validar un </a:t>
            </a:r>
            <a:r>
              <a:rPr lang="es-ES" sz="1200" b="0" i="0" u="none" strike="noStrike" kern="1200" dirty="0" err="1" smtClean="0">
                <a:solidFill>
                  <a:schemeClr val="tx1"/>
                </a:solidFill>
                <a:latin typeface="+mn-lt"/>
                <a:ea typeface="+mn-ea"/>
                <a:cs typeface="+mn-cs"/>
              </a:rPr>
              <a:t>string</a:t>
            </a:r>
            <a:r>
              <a:rPr lang="es-ES" sz="1200" b="0" i="0" u="none" strike="noStrike" kern="1200" dirty="0" smtClean="0">
                <a:solidFill>
                  <a:schemeClr val="tx1"/>
                </a:solidFill>
                <a:latin typeface="+mn-lt"/>
                <a:ea typeface="+mn-ea"/>
                <a:cs typeface="+mn-cs"/>
              </a:rPr>
              <a:t> o un objeto si tiene un valor válido antes de convertirlo y así evitar que el error se genere. Una división entre cero es un ejemplo muy común de la muestra del levantamiento de una excepción, pero si yo pongo una condición antes para revisar si el divisor es igual a cero, puedo evitar que el error se genere. O si voy a abrir un archivo, primero verificar si el archivo existe antes de abrirlo. Sobre todo porque al suceder una excepción</a:t>
            </a:r>
            <a:r>
              <a:rPr lang="es-ES" sz="1200" b="0" i="0" u="none" strike="noStrike" kern="1200" baseline="0" dirty="0" smtClean="0">
                <a:solidFill>
                  <a:schemeClr val="tx1"/>
                </a:solidFill>
                <a:latin typeface="+mn-lt"/>
                <a:ea typeface="+mn-ea"/>
                <a:cs typeface="+mn-cs"/>
              </a:rPr>
              <a:t> es complicado regresar al flujo normal </a:t>
            </a:r>
            <a:r>
              <a:rPr lang="es-ES" sz="1200" b="0" i="0" u="none" strike="noStrike" kern="1200" baseline="0" smtClean="0">
                <a:solidFill>
                  <a:schemeClr val="tx1"/>
                </a:solidFill>
                <a:latin typeface="+mn-lt"/>
                <a:ea typeface="+mn-ea"/>
                <a:cs typeface="+mn-cs"/>
              </a:rPr>
              <a:t>del programa.</a:t>
            </a:r>
            <a:endParaRPr lang="es-ES" dirty="0"/>
          </a:p>
        </p:txBody>
      </p:sp>
      <p:sp>
        <p:nvSpPr>
          <p:cNvPr id="4" name="3 Marcador de número de diapositiva"/>
          <p:cNvSpPr>
            <a:spLocks noGrp="1"/>
          </p:cNvSpPr>
          <p:nvPr>
            <p:ph type="sldNum" sz="quarter" idx="10"/>
          </p:nvPr>
        </p:nvSpPr>
        <p:spPr/>
        <p:txBody>
          <a:bodyPr/>
          <a:lstStyle/>
          <a:p>
            <a:fld id="{7F1C7CAB-02BC-45D0-AF7E-CD25FE6D150A}" type="slidenum">
              <a:rPr lang="es-ES" smtClean="0"/>
              <a:pPr/>
              <a:t>24</a:t>
            </a:fld>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rtl="0"/>
            <a:r>
              <a:rPr lang="es-ES" sz="1200" b="0" i="0" u="none" strike="noStrike" kern="1200" dirty="0" smtClean="0">
                <a:solidFill>
                  <a:schemeClr val="tx1"/>
                </a:solidFill>
                <a:latin typeface="+mn-lt"/>
                <a:ea typeface="+mn-ea"/>
                <a:cs typeface="+mn-cs"/>
              </a:rPr>
              <a:t>El lenguaje C Sharp tiene un conjunto de clases para el manejo de archivos en el nombre de espacio System.IO. La clase </a:t>
            </a:r>
            <a:r>
              <a:rPr lang="es-ES" sz="1200" b="0" i="0" u="none" strike="noStrike" kern="1200" dirty="0" err="1" smtClean="0">
                <a:solidFill>
                  <a:schemeClr val="tx1"/>
                </a:solidFill>
                <a:latin typeface="+mn-lt"/>
                <a:ea typeface="+mn-ea"/>
                <a:cs typeface="+mn-cs"/>
              </a:rPr>
              <a:t>Directory</a:t>
            </a:r>
            <a:r>
              <a:rPr lang="es-ES" sz="1200" b="0" i="0" u="none" strike="noStrike" kern="1200" dirty="0" smtClean="0">
                <a:solidFill>
                  <a:schemeClr val="tx1"/>
                </a:solidFill>
                <a:latin typeface="+mn-lt"/>
                <a:ea typeface="+mn-ea"/>
                <a:cs typeface="+mn-cs"/>
              </a:rPr>
              <a:t> proporciona métodos estáticos para el manejo de las carpetas o directorios del sistema de archivos. Cuenta con métodos como </a:t>
            </a:r>
            <a:r>
              <a:rPr lang="es-ES" sz="1200" b="0" i="0" u="none" strike="noStrike" kern="1200" dirty="0" err="1" smtClean="0">
                <a:solidFill>
                  <a:schemeClr val="tx1"/>
                </a:solidFill>
                <a:latin typeface="+mn-lt"/>
                <a:ea typeface="+mn-ea"/>
                <a:cs typeface="+mn-cs"/>
              </a:rPr>
              <a:t>CreateDirectory</a:t>
            </a:r>
            <a:r>
              <a:rPr lang="es-ES" sz="1200" b="0" i="0" u="none" strike="noStrike" kern="1200" dirty="0" smtClean="0">
                <a:solidFill>
                  <a:schemeClr val="tx1"/>
                </a:solidFill>
                <a:latin typeface="+mn-lt"/>
                <a:ea typeface="+mn-ea"/>
                <a:cs typeface="+mn-cs"/>
              </a:rPr>
              <a:t> para crear un directorio, </a:t>
            </a:r>
            <a:r>
              <a:rPr lang="es-ES" sz="1200" b="0" i="0" u="none" strike="noStrike" kern="1200" dirty="0" err="1" smtClean="0">
                <a:solidFill>
                  <a:schemeClr val="tx1"/>
                </a:solidFill>
                <a:latin typeface="+mn-lt"/>
                <a:ea typeface="+mn-ea"/>
                <a:cs typeface="+mn-cs"/>
              </a:rPr>
              <a:t>Delete</a:t>
            </a:r>
            <a:r>
              <a:rPr lang="es-ES" sz="1200" b="0" i="0" u="none" strike="noStrike" kern="1200" dirty="0" smtClean="0">
                <a:solidFill>
                  <a:schemeClr val="tx1"/>
                </a:solidFill>
                <a:latin typeface="+mn-lt"/>
                <a:ea typeface="+mn-ea"/>
                <a:cs typeface="+mn-cs"/>
              </a:rPr>
              <a:t> para eliminar un directorio vacío o </a:t>
            </a:r>
            <a:r>
              <a:rPr lang="es-ES" sz="1200" b="0" i="0" u="none" strike="noStrike" kern="1200" dirty="0" err="1" smtClean="0">
                <a:solidFill>
                  <a:schemeClr val="tx1"/>
                </a:solidFill>
                <a:latin typeface="+mn-lt"/>
                <a:ea typeface="+mn-ea"/>
                <a:cs typeface="+mn-cs"/>
              </a:rPr>
              <a:t>EnumerateFiles</a:t>
            </a:r>
            <a:r>
              <a:rPr lang="es-ES" sz="1200" b="0" i="0" u="none" strike="noStrike" kern="1200" dirty="0" smtClean="0">
                <a:solidFill>
                  <a:schemeClr val="tx1"/>
                </a:solidFill>
                <a:latin typeface="+mn-lt"/>
                <a:ea typeface="+mn-ea"/>
                <a:cs typeface="+mn-cs"/>
              </a:rPr>
              <a:t> para recuperar los nombres de los archivos de un directorio, entre otros.</a:t>
            </a:r>
            <a:endParaRPr lang="es-ES" dirty="0" smtClean="0"/>
          </a:p>
          <a:p>
            <a:pPr rtl="0"/>
            <a:r>
              <a:rPr lang="es-ES" sz="1200" b="0" i="0" u="none" strike="noStrike" kern="1200" dirty="0" smtClean="0">
                <a:solidFill>
                  <a:schemeClr val="tx1"/>
                </a:solidFill>
                <a:latin typeface="+mn-lt"/>
                <a:ea typeface="+mn-ea"/>
                <a:cs typeface="+mn-cs"/>
              </a:rPr>
              <a:t>La clase </a:t>
            </a:r>
            <a:r>
              <a:rPr lang="es-ES" sz="1200" b="0" i="0" u="none" strike="noStrike" kern="1200" dirty="0" err="1" smtClean="0">
                <a:solidFill>
                  <a:schemeClr val="tx1"/>
                </a:solidFill>
                <a:latin typeface="+mn-lt"/>
                <a:ea typeface="+mn-ea"/>
                <a:cs typeface="+mn-cs"/>
              </a:rPr>
              <a:t>File</a:t>
            </a:r>
            <a:r>
              <a:rPr lang="es-ES" sz="1200" b="0" i="0" u="none" strike="noStrike" kern="1200" dirty="0" smtClean="0">
                <a:solidFill>
                  <a:schemeClr val="tx1"/>
                </a:solidFill>
                <a:latin typeface="+mn-lt"/>
                <a:ea typeface="+mn-ea"/>
                <a:cs typeface="+mn-cs"/>
              </a:rPr>
              <a:t> proporciona métodos estáticos para el manejo de archivos. Tiene métodos como </a:t>
            </a:r>
            <a:r>
              <a:rPr lang="es-ES" sz="1200" b="0" i="0" u="none" strike="noStrike" kern="1200" dirty="0" err="1" smtClean="0">
                <a:solidFill>
                  <a:schemeClr val="tx1"/>
                </a:solidFill>
                <a:latin typeface="+mn-lt"/>
                <a:ea typeface="+mn-ea"/>
                <a:cs typeface="+mn-cs"/>
              </a:rPr>
              <a:t>Create</a:t>
            </a:r>
            <a:r>
              <a:rPr lang="es-ES" sz="1200" b="0" i="0" u="none" strike="noStrike" kern="1200" dirty="0" smtClean="0">
                <a:solidFill>
                  <a:schemeClr val="tx1"/>
                </a:solidFill>
                <a:latin typeface="+mn-lt"/>
                <a:ea typeface="+mn-ea"/>
                <a:cs typeface="+mn-cs"/>
              </a:rPr>
              <a:t> para crear, </a:t>
            </a:r>
            <a:r>
              <a:rPr lang="es-ES" sz="1200" b="0" i="0" u="none" strike="noStrike" kern="1200" dirty="0" err="1" smtClean="0">
                <a:solidFill>
                  <a:schemeClr val="tx1"/>
                </a:solidFill>
                <a:latin typeface="+mn-lt"/>
                <a:ea typeface="+mn-ea"/>
                <a:cs typeface="+mn-cs"/>
              </a:rPr>
              <a:t>Copy</a:t>
            </a:r>
            <a:r>
              <a:rPr lang="es-ES" sz="1200" b="0" i="0" u="none" strike="noStrike" kern="1200" dirty="0" smtClean="0">
                <a:solidFill>
                  <a:schemeClr val="tx1"/>
                </a:solidFill>
                <a:latin typeface="+mn-lt"/>
                <a:ea typeface="+mn-ea"/>
                <a:cs typeface="+mn-cs"/>
              </a:rPr>
              <a:t> para copiar un archivo a otro directorio, </a:t>
            </a:r>
            <a:r>
              <a:rPr lang="es-ES" sz="1200" b="0" i="0" u="none" strike="noStrike" kern="1200" dirty="0" err="1" smtClean="0">
                <a:solidFill>
                  <a:schemeClr val="tx1"/>
                </a:solidFill>
                <a:latin typeface="+mn-lt"/>
                <a:ea typeface="+mn-ea"/>
                <a:cs typeface="+mn-cs"/>
              </a:rPr>
              <a:t>Delete</a:t>
            </a:r>
            <a:r>
              <a:rPr lang="es-ES" sz="1200" b="0" i="0" u="none" strike="noStrike" kern="1200" dirty="0" smtClean="0">
                <a:solidFill>
                  <a:schemeClr val="tx1"/>
                </a:solidFill>
                <a:latin typeface="+mn-lt"/>
                <a:ea typeface="+mn-ea"/>
                <a:cs typeface="+mn-cs"/>
              </a:rPr>
              <a:t> para eliminar un archivo o </a:t>
            </a:r>
            <a:r>
              <a:rPr lang="es-ES" sz="1200" b="0" i="0" u="none" strike="noStrike" kern="1200" dirty="0" err="1" smtClean="0">
                <a:solidFill>
                  <a:schemeClr val="tx1"/>
                </a:solidFill>
                <a:latin typeface="+mn-lt"/>
                <a:ea typeface="+mn-ea"/>
                <a:cs typeface="+mn-cs"/>
              </a:rPr>
              <a:t>Exists</a:t>
            </a:r>
            <a:r>
              <a:rPr lang="es-ES" sz="1200" b="0" i="0" u="none" strike="noStrike" kern="1200" dirty="0" smtClean="0">
                <a:solidFill>
                  <a:schemeClr val="tx1"/>
                </a:solidFill>
                <a:latin typeface="+mn-lt"/>
                <a:ea typeface="+mn-ea"/>
                <a:cs typeface="+mn-cs"/>
              </a:rPr>
              <a:t> para determinar si el archivo existe.</a:t>
            </a:r>
            <a:endParaRPr lang="es-ES" dirty="0" smtClean="0"/>
          </a:p>
          <a:p>
            <a:pPr rtl="0"/>
            <a:r>
              <a:rPr lang="es-ES" sz="1200" b="0" i="0" u="none" strike="noStrike" kern="1200" dirty="0" smtClean="0">
                <a:solidFill>
                  <a:schemeClr val="tx1"/>
                </a:solidFill>
                <a:latin typeface="+mn-lt"/>
                <a:ea typeface="+mn-ea"/>
                <a:cs typeface="+mn-cs"/>
              </a:rPr>
              <a:t>Para crear y agregar información a un archivo existen las clases </a:t>
            </a:r>
            <a:r>
              <a:rPr lang="es-ES" sz="1200" b="0" i="0" u="none" strike="noStrike" kern="1200" dirty="0" err="1" smtClean="0">
                <a:solidFill>
                  <a:schemeClr val="tx1"/>
                </a:solidFill>
                <a:latin typeface="+mn-lt"/>
                <a:ea typeface="+mn-ea"/>
                <a:cs typeface="+mn-cs"/>
              </a:rPr>
              <a:t>TextReader</a:t>
            </a:r>
            <a:r>
              <a:rPr lang="es-ES" sz="1200" b="0" i="0" u="none" strike="noStrike" kern="1200" dirty="0" smtClean="0">
                <a:solidFill>
                  <a:schemeClr val="tx1"/>
                </a:solidFill>
                <a:latin typeface="+mn-lt"/>
                <a:ea typeface="+mn-ea"/>
                <a:cs typeface="+mn-cs"/>
              </a:rPr>
              <a:t> para leer el contenido de un archivo de texto, </a:t>
            </a:r>
            <a:r>
              <a:rPr lang="es-ES" sz="1200" b="0" i="0" u="none" strike="noStrike" kern="1200" dirty="0" err="1" smtClean="0">
                <a:solidFill>
                  <a:schemeClr val="tx1"/>
                </a:solidFill>
                <a:latin typeface="+mn-lt"/>
                <a:ea typeface="+mn-ea"/>
                <a:cs typeface="+mn-cs"/>
              </a:rPr>
              <a:t>TextWriter</a:t>
            </a:r>
            <a:r>
              <a:rPr lang="es-ES" sz="1200" b="0" i="0" u="none" strike="noStrike" kern="1200" dirty="0" smtClean="0">
                <a:solidFill>
                  <a:schemeClr val="tx1"/>
                </a:solidFill>
                <a:latin typeface="+mn-lt"/>
                <a:ea typeface="+mn-ea"/>
                <a:cs typeface="+mn-cs"/>
              </a:rPr>
              <a:t> para guardar en un archivo de texto, </a:t>
            </a:r>
            <a:r>
              <a:rPr lang="es-ES" sz="1200" b="0" i="0" u="none" strike="noStrike" kern="1200" dirty="0" err="1" smtClean="0">
                <a:solidFill>
                  <a:schemeClr val="tx1"/>
                </a:solidFill>
                <a:latin typeface="+mn-lt"/>
                <a:ea typeface="+mn-ea"/>
                <a:cs typeface="+mn-cs"/>
              </a:rPr>
              <a:t>BinaryReader</a:t>
            </a:r>
            <a:r>
              <a:rPr lang="es-ES" sz="1200" b="0" i="0" u="none" strike="noStrike" kern="1200" dirty="0" smtClean="0">
                <a:solidFill>
                  <a:schemeClr val="tx1"/>
                </a:solidFill>
                <a:latin typeface="+mn-lt"/>
                <a:ea typeface="+mn-ea"/>
                <a:cs typeface="+mn-cs"/>
              </a:rPr>
              <a:t> para leer el contenido de un archivo binario y </a:t>
            </a:r>
            <a:r>
              <a:rPr lang="es-ES" sz="1200" b="0" i="0" u="none" strike="noStrike" kern="1200" dirty="0" err="1" smtClean="0">
                <a:solidFill>
                  <a:schemeClr val="tx1"/>
                </a:solidFill>
                <a:latin typeface="+mn-lt"/>
                <a:ea typeface="+mn-ea"/>
                <a:cs typeface="+mn-cs"/>
              </a:rPr>
              <a:t>BinaryWriter</a:t>
            </a:r>
            <a:r>
              <a:rPr lang="es-ES" sz="1200" b="0" i="0" u="none" strike="noStrike" kern="1200" dirty="0" smtClean="0">
                <a:solidFill>
                  <a:schemeClr val="tx1"/>
                </a:solidFill>
                <a:latin typeface="+mn-lt"/>
                <a:ea typeface="+mn-ea"/>
                <a:cs typeface="+mn-cs"/>
              </a:rPr>
              <a:t> para escribir en un archivo binario. </a:t>
            </a:r>
            <a:r>
              <a:rPr lang="es-ES" sz="1200" b="0" i="0" u="none" strike="noStrike" kern="1200" dirty="0" err="1" smtClean="0">
                <a:solidFill>
                  <a:schemeClr val="tx1"/>
                </a:solidFill>
                <a:latin typeface="+mn-lt"/>
                <a:ea typeface="+mn-ea"/>
                <a:cs typeface="+mn-cs"/>
              </a:rPr>
              <a:t>TextReader</a:t>
            </a:r>
            <a:r>
              <a:rPr lang="es-ES" sz="1200" b="0" i="0" u="none" strike="noStrike" kern="1200" dirty="0" smtClean="0">
                <a:solidFill>
                  <a:schemeClr val="tx1"/>
                </a:solidFill>
                <a:latin typeface="+mn-lt"/>
                <a:ea typeface="+mn-ea"/>
                <a:cs typeface="+mn-cs"/>
              </a:rPr>
              <a:t> y </a:t>
            </a:r>
            <a:r>
              <a:rPr lang="es-ES" sz="1200" b="0" i="0" u="none" strike="noStrike" kern="1200" dirty="0" err="1" smtClean="0">
                <a:solidFill>
                  <a:schemeClr val="tx1"/>
                </a:solidFill>
                <a:latin typeface="+mn-lt"/>
                <a:ea typeface="+mn-ea"/>
                <a:cs typeface="+mn-cs"/>
              </a:rPr>
              <a:t>TextWriter</a:t>
            </a:r>
            <a:r>
              <a:rPr lang="es-ES" sz="1200" b="0" i="0" u="none" strike="noStrike" kern="1200" dirty="0" smtClean="0">
                <a:solidFill>
                  <a:schemeClr val="tx1"/>
                </a:solidFill>
                <a:latin typeface="+mn-lt"/>
                <a:ea typeface="+mn-ea"/>
                <a:cs typeface="+mn-cs"/>
              </a:rPr>
              <a:t> son clases abstractas por lo que solo se usan para definir el tipo del objeto del archivo y posteriormente se abre, lee, escribe mediante </a:t>
            </a:r>
            <a:r>
              <a:rPr lang="es-ES" sz="1200" b="0" i="0" u="none" strike="noStrike" kern="1200" dirty="0" err="1" smtClean="0">
                <a:solidFill>
                  <a:schemeClr val="tx1"/>
                </a:solidFill>
                <a:latin typeface="+mn-lt"/>
                <a:ea typeface="+mn-ea"/>
                <a:cs typeface="+mn-cs"/>
              </a:rPr>
              <a:t>StreamReader</a:t>
            </a:r>
            <a:r>
              <a:rPr lang="es-ES" sz="1200" b="0" i="0" u="none" strike="noStrike" kern="1200" dirty="0" smtClean="0">
                <a:solidFill>
                  <a:schemeClr val="tx1"/>
                </a:solidFill>
                <a:latin typeface="+mn-lt"/>
                <a:ea typeface="+mn-ea"/>
                <a:cs typeface="+mn-cs"/>
              </a:rPr>
              <a:t> y </a:t>
            </a:r>
            <a:r>
              <a:rPr lang="es-ES" sz="1200" b="0" i="0" u="none" strike="noStrike" kern="1200" dirty="0" err="1" smtClean="0">
                <a:solidFill>
                  <a:schemeClr val="tx1"/>
                </a:solidFill>
                <a:latin typeface="+mn-lt"/>
                <a:ea typeface="+mn-ea"/>
                <a:cs typeface="+mn-cs"/>
              </a:rPr>
              <a:t>StreamWriter</a:t>
            </a:r>
            <a:r>
              <a:rPr lang="es-ES" sz="1200" b="0" i="0" u="none" strike="noStrike" kern="1200" dirty="0" smtClean="0">
                <a:solidFill>
                  <a:schemeClr val="tx1"/>
                </a:solidFill>
                <a:latin typeface="+mn-lt"/>
                <a:ea typeface="+mn-ea"/>
                <a:cs typeface="+mn-cs"/>
              </a:rPr>
              <a:t> respectivamente.</a:t>
            </a:r>
            <a:endParaRPr lang="es-ES" dirty="0" smtClean="0"/>
          </a:p>
          <a:p>
            <a:pPr rtl="0"/>
            <a:r>
              <a:rPr lang="es-ES" sz="1200" b="1" i="0" u="none" strike="noStrike" kern="1200" dirty="0" smtClean="0">
                <a:solidFill>
                  <a:schemeClr val="tx1"/>
                </a:solidFill>
                <a:latin typeface="+mn-lt"/>
                <a:ea typeface="+mn-ea"/>
                <a:cs typeface="+mn-cs"/>
              </a:rPr>
              <a:t>18.1       Interface </a:t>
            </a:r>
            <a:r>
              <a:rPr lang="es-ES" sz="1200" b="1" i="0" u="none" strike="noStrike" kern="1200" dirty="0" err="1" smtClean="0">
                <a:solidFill>
                  <a:schemeClr val="tx1"/>
                </a:solidFill>
                <a:latin typeface="+mn-lt"/>
                <a:ea typeface="+mn-ea"/>
                <a:cs typeface="+mn-cs"/>
              </a:rPr>
              <a:t>IDisposable</a:t>
            </a:r>
            <a:r>
              <a:rPr lang="es-ES" sz="1200" b="1" i="0" u="none" strike="noStrike" kern="1200" dirty="0" smtClean="0">
                <a:solidFill>
                  <a:schemeClr val="tx1"/>
                </a:solidFill>
                <a:latin typeface="+mn-lt"/>
                <a:ea typeface="+mn-ea"/>
                <a:cs typeface="+mn-cs"/>
              </a:rPr>
              <a:t>, sentencia </a:t>
            </a:r>
            <a:r>
              <a:rPr lang="es-ES" sz="1200" b="1" i="0" u="none" strike="noStrike" kern="1200" dirty="0" err="1" smtClean="0">
                <a:solidFill>
                  <a:schemeClr val="tx1"/>
                </a:solidFill>
                <a:latin typeface="+mn-lt"/>
                <a:ea typeface="+mn-ea"/>
                <a:cs typeface="+mn-cs"/>
              </a:rPr>
              <a:t>using</a:t>
            </a:r>
            <a:endParaRPr lang="es-ES" dirty="0" smtClean="0"/>
          </a:p>
          <a:p>
            <a:pPr rtl="0"/>
            <a:r>
              <a:rPr lang="es-ES" sz="1200" b="0" i="0" u="none" strike="noStrike" kern="1200" dirty="0" smtClean="0">
                <a:solidFill>
                  <a:schemeClr val="tx1"/>
                </a:solidFill>
                <a:latin typeface="+mn-lt"/>
                <a:ea typeface="+mn-ea"/>
                <a:cs typeface="+mn-cs"/>
              </a:rPr>
              <a:t>Las clases para manejar archivos implementan la interface </a:t>
            </a:r>
            <a:r>
              <a:rPr lang="es-ES" sz="1200" b="0" i="0" u="none" strike="noStrike" kern="1200" dirty="0" err="1" smtClean="0">
                <a:solidFill>
                  <a:schemeClr val="tx1"/>
                </a:solidFill>
                <a:latin typeface="+mn-lt"/>
                <a:ea typeface="+mn-ea"/>
                <a:cs typeface="+mn-cs"/>
              </a:rPr>
              <a:t>IDisposable</a:t>
            </a:r>
            <a:r>
              <a:rPr lang="es-ES" sz="1200" b="0" i="0" u="none" strike="noStrike" kern="1200" dirty="0" smtClean="0">
                <a:solidFill>
                  <a:schemeClr val="tx1"/>
                </a:solidFill>
                <a:latin typeface="+mn-lt"/>
                <a:ea typeface="+mn-ea"/>
                <a:cs typeface="+mn-cs"/>
              </a:rPr>
              <a:t>. El Lenguaje C Sharp no tiene destructores, pues implementa un proceso que es el recolector de basura o </a:t>
            </a:r>
            <a:r>
              <a:rPr lang="es-ES" sz="1200" b="0" i="0" u="none" strike="noStrike" kern="1200" dirty="0" err="1" smtClean="0">
                <a:solidFill>
                  <a:schemeClr val="tx1"/>
                </a:solidFill>
                <a:latin typeface="+mn-lt"/>
                <a:ea typeface="+mn-ea"/>
                <a:cs typeface="+mn-cs"/>
              </a:rPr>
              <a:t>garbage</a:t>
            </a:r>
            <a:r>
              <a:rPr lang="es-ES" sz="1200" b="0" i="0" u="none" strike="noStrike" kern="1200" dirty="0" smtClean="0">
                <a:solidFill>
                  <a:schemeClr val="tx1"/>
                </a:solidFill>
                <a:latin typeface="+mn-lt"/>
                <a:ea typeface="+mn-ea"/>
                <a:cs typeface="+mn-cs"/>
              </a:rPr>
              <a:t> </a:t>
            </a:r>
            <a:r>
              <a:rPr lang="es-ES" sz="1200" b="0" i="0" u="none" strike="noStrike" kern="1200" dirty="0" err="1" smtClean="0">
                <a:solidFill>
                  <a:schemeClr val="tx1"/>
                </a:solidFill>
                <a:latin typeface="+mn-lt"/>
                <a:ea typeface="+mn-ea"/>
                <a:cs typeface="+mn-cs"/>
              </a:rPr>
              <a:t>collector</a:t>
            </a:r>
            <a:r>
              <a:rPr lang="es-ES" sz="1200" b="0" i="0" u="none" strike="noStrike" kern="1200" dirty="0" smtClean="0">
                <a:solidFill>
                  <a:schemeClr val="tx1"/>
                </a:solidFill>
                <a:latin typeface="+mn-lt"/>
                <a:ea typeface="+mn-ea"/>
                <a:cs typeface="+mn-cs"/>
              </a:rPr>
              <a:t> en inglés que se encarga de administrar los recursos que se van quedando en memoria y liberarlos cuando es necesario más espacio. Algunos procesos requieren de implementar la liberación de los recursos, pues a veces pasa mucho tiempo para que el recolector de basura lo libere o simplemente no los libera, pues tiene suficiente memoria. Los procesos como el manejo de archivos requieren de la liberación de los recursos de inmediato, para que el archivo no quede referenciado mucho tiempo, pues puede ser requerido por otro proceso. Es por ello que si una clase requiere de liberar de inmediato sus recursos en memoria, como el ejemplo de los archivos, debe implementar la interface </a:t>
            </a:r>
            <a:r>
              <a:rPr lang="es-ES" sz="1200" b="0" i="0" u="none" strike="noStrike" kern="1200" dirty="0" err="1" smtClean="0">
                <a:solidFill>
                  <a:schemeClr val="tx1"/>
                </a:solidFill>
                <a:latin typeface="+mn-lt"/>
                <a:ea typeface="+mn-ea"/>
                <a:cs typeface="+mn-cs"/>
              </a:rPr>
              <a:t>IDisposable</a:t>
            </a:r>
            <a:r>
              <a:rPr lang="es-ES" sz="1200" b="0" i="0" u="none" strike="noStrike" kern="1200" dirty="0" smtClean="0">
                <a:solidFill>
                  <a:schemeClr val="tx1"/>
                </a:solidFill>
                <a:latin typeface="+mn-lt"/>
                <a:ea typeface="+mn-ea"/>
                <a:cs typeface="+mn-cs"/>
              </a:rPr>
              <a:t>. Esta interface solo consiste en un método llamado </a:t>
            </a:r>
            <a:r>
              <a:rPr lang="es-ES" sz="1200" b="0" i="0" u="none" strike="noStrike" kern="1200" dirty="0" err="1" smtClean="0">
                <a:solidFill>
                  <a:schemeClr val="tx1"/>
                </a:solidFill>
                <a:latin typeface="+mn-lt"/>
                <a:ea typeface="+mn-ea"/>
                <a:cs typeface="+mn-cs"/>
              </a:rPr>
              <a:t>Dispose</a:t>
            </a:r>
            <a:r>
              <a:rPr lang="es-ES" sz="1200" b="0" i="0" u="none" strike="noStrike" kern="1200" dirty="0" smtClean="0">
                <a:solidFill>
                  <a:schemeClr val="tx1"/>
                </a:solidFill>
                <a:latin typeface="+mn-lt"/>
                <a:ea typeface="+mn-ea"/>
                <a:cs typeface="+mn-cs"/>
              </a:rPr>
              <a:t>. </a:t>
            </a:r>
            <a:r>
              <a:rPr lang="es-ES" sz="1200" b="0" i="0" u="none" strike="noStrike" kern="1200" dirty="0" err="1" smtClean="0">
                <a:solidFill>
                  <a:schemeClr val="tx1"/>
                </a:solidFill>
                <a:latin typeface="+mn-lt"/>
                <a:ea typeface="+mn-ea"/>
                <a:cs typeface="+mn-cs"/>
              </a:rPr>
              <a:t>Asi</a:t>
            </a:r>
            <a:r>
              <a:rPr lang="es-ES" sz="1200" b="0" i="0" u="none" strike="noStrike" kern="1200" dirty="0" smtClean="0">
                <a:solidFill>
                  <a:schemeClr val="tx1"/>
                </a:solidFill>
                <a:latin typeface="+mn-lt"/>
                <a:ea typeface="+mn-ea"/>
                <a:cs typeface="+mn-cs"/>
              </a:rPr>
              <a:t> que al terminar de usar los objetos de manejo de archivos debemos usar el método </a:t>
            </a:r>
            <a:r>
              <a:rPr lang="es-ES" sz="1200" b="0" i="0" u="none" strike="noStrike" kern="1200" dirty="0" err="1" smtClean="0">
                <a:solidFill>
                  <a:schemeClr val="tx1"/>
                </a:solidFill>
                <a:latin typeface="+mn-lt"/>
                <a:ea typeface="+mn-ea"/>
                <a:cs typeface="+mn-cs"/>
              </a:rPr>
              <a:t>Dispose</a:t>
            </a:r>
            <a:r>
              <a:rPr lang="es-ES" sz="1200" b="0" i="0" u="none" strike="noStrike" kern="1200" dirty="0" smtClean="0">
                <a:solidFill>
                  <a:schemeClr val="tx1"/>
                </a:solidFill>
                <a:latin typeface="+mn-lt"/>
                <a:ea typeface="+mn-ea"/>
                <a:cs typeface="+mn-cs"/>
              </a:rPr>
              <a:t> para liberar los recursos de los objetos usados.</a:t>
            </a:r>
            <a:endParaRPr lang="es-ES" dirty="0" smtClean="0"/>
          </a:p>
          <a:p>
            <a:pPr rtl="0"/>
            <a:r>
              <a:rPr lang="es-ES" sz="1200" b="0" i="0" u="none" strike="noStrike" kern="1200" dirty="0" smtClean="0">
                <a:solidFill>
                  <a:schemeClr val="tx1"/>
                </a:solidFill>
                <a:latin typeface="+mn-lt"/>
                <a:ea typeface="+mn-ea"/>
                <a:cs typeface="+mn-cs"/>
              </a:rPr>
              <a:t>Otra de las formas de llamar al método </a:t>
            </a:r>
            <a:r>
              <a:rPr lang="es-ES" sz="1200" b="0" i="0" u="none" strike="noStrike" kern="1200" dirty="0" err="1" smtClean="0">
                <a:solidFill>
                  <a:schemeClr val="tx1"/>
                </a:solidFill>
                <a:latin typeface="+mn-lt"/>
                <a:ea typeface="+mn-ea"/>
                <a:cs typeface="+mn-cs"/>
              </a:rPr>
              <a:t>dispose</a:t>
            </a:r>
            <a:r>
              <a:rPr lang="es-ES" sz="1200" b="0" i="0" u="none" strike="noStrike" kern="1200" dirty="0" smtClean="0">
                <a:solidFill>
                  <a:schemeClr val="tx1"/>
                </a:solidFill>
                <a:latin typeface="+mn-lt"/>
                <a:ea typeface="+mn-ea"/>
                <a:cs typeface="+mn-cs"/>
              </a:rPr>
              <a:t> de un objeto es usando la instrucción </a:t>
            </a:r>
            <a:r>
              <a:rPr lang="es-ES" sz="1200" b="0" i="0" u="none" strike="noStrike" kern="1200" dirty="0" err="1" smtClean="0">
                <a:solidFill>
                  <a:schemeClr val="tx1"/>
                </a:solidFill>
                <a:latin typeface="+mn-lt"/>
                <a:ea typeface="+mn-ea"/>
                <a:cs typeface="+mn-cs"/>
              </a:rPr>
              <a:t>using</a:t>
            </a:r>
            <a:r>
              <a:rPr lang="es-ES" sz="1200" b="0" i="0" u="none" strike="noStrike" kern="1200" dirty="0" smtClean="0">
                <a:solidFill>
                  <a:schemeClr val="tx1"/>
                </a:solidFill>
                <a:latin typeface="+mn-lt"/>
                <a:ea typeface="+mn-ea"/>
                <a:cs typeface="+mn-cs"/>
              </a:rPr>
              <a:t>. La sintaxis es declarar e instanciar el objeto dentro de un paréntesis, después de la palabra </a:t>
            </a:r>
            <a:r>
              <a:rPr lang="es-ES" sz="1200" b="0" i="0" u="none" strike="noStrike" kern="1200" dirty="0" err="1" smtClean="0">
                <a:solidFill>
                  <a:schemeClr val="tx1"/>
                </a:solidFill>
                <a:latin typeface="+mn-lt"/>
                <a:ea typeface="+mn-ea"/>
                <a:cs typeface="+mn-cs"/>
              </a:rPr>
              <a:t>using</a:t>
            </a:r>
            <a:r>
              <a:rPr lang="es-ES" sz="1200" b="0" i="0" u="none" strike="noStrike" kern="1200" dirty="0" smtClean="0">
                <a:solidFill>
                  <a:schemeClr val="tx1"/>
                </a:solidFill>
                <a:latin typeface="+mn-lt"/>
                <a:ea typeface="+mn-ea"/>
                <a:cs typeface="+mn-cs"/>
              </a:rPr>
              <a:t>, para posterior definir un bloque que será el cuerpo del </a:t>
            </a:r>
            <a:r>
              <a:rPr lang="es-ES" sz="1200" b="0" i="0" u="none" strike="noStrike" kern="1200" dirty="0" err="1" smtClean="0">
                <a:solidFill>
                  <a:schemeClr val="tx1"/>
                </a:solidFill>
                <a:latin typeface="+mn-lt"/>
                <a:ea typeface="+mn-ea"/>
                <a:cs typeface="+mn-cs"/>
              </a:rPr>
              <a:t>using</a:t>
            </a:r>
            <a:r>
              <a:rPr lang="es-ES" sz="1200" b="0" i="0" u="none" strike="noStrike" kern="1200" dirty="0" smtClean="0">
                <a:solidFill>
                  <a:schemeClr val="tx1"/>
                </a:solidFill>
                <a:latin typeface="+mn-lt"/>
                <a:ea typeface="+mn-ea"/>
                <a:cs typeface="+mn-cs"/>
              </a:rPr>
              <a:t> con llaves. Cabe mencionar que </a:t>
            </a:r>
            <a:r>
              <a:rPr lang="es-ES" sz="1200" b="0" i="0" u="none" strike="noStrike" kern="1200" dirty="0" err="1" smtClean="0">
                <a:solidFill>
                  <a:schemeClr val="tx1"/>
                </a:solidFill>
                <a:latin typeface="+mn-lt"/>
                <a:ea typeface="+mn-ea"/>
                <a:cs typeface="+mn-cs"/>
              </a:rPr>
              <a:t>using</a:t>
            </a:r>
            <a:r>
              <a:rPr lang="es-ES" sz="1200" b="0" i="0" u="none" strike="noStrike" kern="1200" dirty="0" smtClean="0">
                <a:solidFill>
                  <a:schemeClr val="tx1"/>
                </a:solidFill>
                <a:latin typeface="+mn-lt"/>
                <a:ea typeface="+mn-ea"/>
                <a:cs typeface="+mn-cs"/>
              </a:rPr>
              <a:t> implementa el try/</a:t>
            </a:r>
            <a:r>
              <a:rPr lang="es-ES" sz="1200" b="0" i="0" u="none" strike="noStrike" kern="1200" dirty="0" err="1" smtClean="0">
                <a:solidFill>
                  <a:schemeClr val="tx1"/>
                </a:solidFill>
                <a:latin typeface="+mn-lt"/>
                <a:ea typeface="+mn-ea"/>
                <a:cs typeface="+mn-cs"/>
              </a:rPr>
              <a:t>finally</a:t>
            </a:r>
            <a:r>
              <a:rPr lang="es-ES" sz="1200" b="0" i="0" u="none" strike="noStrike" kern="1200" dirty="0" smtClean="0">
                <a:solidFill>
                  <a:schemeClr val="tx1"/>
                </a:solidFill>
                <a:latin typeface="+mn-lt"/>
                <a:ea typeface="+mn-ea"/>
                <a:cs typeface="+mn-cs"/>
              </a:rPr>
              <a:t> en el manejo de excepciones, pero no implementa el bloque catch.</a:t>
            </a:r>
          </a:p>
          <a:p>
            <a:pPr rtl="0"/>
            <a:endParaRPr lang="es-ES" dirty="0"/>
          </a:p>
        </p:txBody>
      </p:sp>
      <p:sp>
        <p:nvSpPr>
          <p:cNvPr id="4" name="3 Marcador de número de diapositiva"/>
          <p:cNvSpPr>
            <a:spLocks noGrp="1"/>
          </p:cNvSpPr>
          <p:nvPr>
            <p:ph type="sldNum" sz="quarter" idx="10"/>
          </p:nvPr>
        </p:nvSpPr>
        <p:spPr/>
        <p:txBody>
          <a:bodyPr/>
          <a:lstStyle/>
          <a:p>
            <a:fld id="{7F1C7CAB-02BC-45D0-AF7E-CD25FE6D150A}" type="slidenum">
              <a:rPr lang="es-ES" smtClean="0"/>
              <a:pPr/>
              <a:t>25</a:t>
            </a:fld>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Un evento es un mensaje que envía un objeto cuando ocurre una acción. La acción podría deberse a la interacción del usuario, como hacer clic en un botón, o podría derivarse de cualquier otra lógica del programa, como el cambio del valor de una propiedad. La clase que envía (o </a:t>
            </a:r>
            <a:r>
              <a:rPr lang="es-ES" i="1" dirty="0" smtClean="0"/>
              <a:t>genera</a:t>
            </a:r>
            <a:r>
              <a:rPr lang="es-ES" dirty="0" smtClean="0"/>
              <a:t>) el evento recibe el nombre de </a:t>
            </a:r>
            <a:r>
              <a:rPr lang="es-ES" i="1" dirty="0" smtClean="0"/>
              <a:t>publicador</a:t>
            </a:r>
            <a:r>
              <a:rPr lang="es-ES" dirty="0" smtClean="0"/>
              <a:t> y las clases que reciben (o </a:t>
            </a:r>
            <a:r>
              <a:rPr lang="es-ES" i="1" dirty="0" smtClean="0"/>
              <a:t>controlan</a:t>
            </a:r>
            <a:r>
              <a:rPr lang="es-ES" dirty="0" smtClean="0"/>
              <a:t>) el evento se denominan </a:t>
            </a:r>
            <a:r>
              <a:rPr lang="es-ES" i="1" dirty="0" smtClean="0"/>
              <a:t>suscriptores</a:t>
            </a:r>
            <a:r>
              <a:rPr lang="es-ES" dirty="0" smtClean="0"/>
              <a:t>.</a:t>
            </a:r>
            <a:endParaRPr lang="es-ES" sz="1200" dirty="0" smtClean="0">
              <a:latin typeface="Roboto" pitchFamily="2" charset="0"/>
              <a:ea typeface="Roboto" pitchFamily="2" charset="0"/>
            </a:endParaRPr>
          </a:p>
          <a:p>
            <a:r>
              <a:rPr lang="es-ES" sz="1200" dirty="0" smtClean="0">
                <a:latin typeface="Roboto" pitchFamily="2" charset="0"/>
                <a:ea typeface="Roboto" pitchFamily="2" charset="0"/>
              </a:rPr>
              <a:t>El publicador determina el momento en el que se genera un evento; los suscriptores determinan la acción que se lleva a cabo en respuesta al evento.</a:t>
            </a:r>
          </a:p>
          <a:p>
            <a:r>
              <a:rPr lang="es-ES" sz="1200" dirty="0" smtClean="0">
                <a:latin typeface="Roboto" pitchFamily="2" charset="0"/>
                <a:ea typeface="Roboto" pitchFamily="2" charset="0"/>
              </a:rPr>
              <a:t>Un evento puede tener varios suscriptores. Un suscriptor puede controlar varios eventos de varios publicadores.</a:t>
            </a:r>
          </a:p>
          <a:p>
            <a:r>
              <a:rPr lang="es-ES" sz="1200" dirty="0" smtClean="0">
                <a:latin typeface="Roboto" pitchFamily="2" charset="0"/>
                <a:ea typeface="Roboto" pitchFamily="2" charset="0"/>
              </a:rPr>
              <a:t>Nunca se generan eventos que no tienen suscriptores.</a:t>
            </a:r>
          </a:p>
          <a:p>
            <a:pPr rtl="0"/>
            <a:r>
              <a:rPr lang="es-ES" dirty="0" smtClean="0"/>
              <a:t>Como agregar código</a:t>
            </a:r>
            <a:r>
              <a:rPr lang="es-ES" baseline="0" dirty="0" smtClean="0"/>
              <a:t> para que se ejecute cuando sucede un evento? Para eso existen los delegados</a:t>
            </a:r>
          </a:p>
          <a:p>
            <a:pPr rtl="0"/>
            <a:r>
              <a:rPr lang="es-ES" dirty="0" smtClean="0"/>
              <a:t>Un delegado es un tipo que representa referencias a métodos con una lista de parámetros determinada y un tipo de valor devuelto. Los delegados se utilizan para pasar métodos como argumentos a otros métodos. Los controladores de eventos no son más que métodos que se invocan a través de delegados</a:t>
            </a:r>
          </a:p>
          <a:p>
            <a:pPr rtl="0"/>
            <a:endParaRPr lang="es-ES" dirty="0"/>
          </a:p>
        </p:txBody>
      </p:sp>
      <p:sp>
        <p:nvSpPr>
          <p:cNvPr id="4" name="3 Marcador de número de diapositiva"/>
          <p:cNvSpPr>
            <a:spLocks noGrp="1"/>
          </p:cNvSpPr>
          <p:nvPr>
            <p:ph type="sldNum" sz="quarter" idx="10"/>
          </p:nvPr>
        </p:nvSpPr>
        <p:spPr/>
        <p:txBody>
          <a:bodyPr/>
          <a:lstStyle/>
          <a:p>
            <a:fld id="{7F1C7CAB-02BC-45D0-AF7E-CD25FE6D150A}" type="slidenum">
              <a:rPr lang="es-ES" smtClean="0"/>
              <a:pPr/>
              <a:t>26</a:t>
            </a:fld>
            <a:endParaRPr 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Para declarar un delegado se pone el alcance</a:t>
            </a:r>
            <a:r>
              <a:rPr lang="es-MX" baseline="0" dirty="0" smtClean="0"/>
              <a:t>, después la palabra reservada </a:t>
            </a:r>
            <a:r>
              <a:rPr lang="es-MX" baseline="0" dirty="0" err="1" smtClean="0"/>
              <a:t>delegate</a:t>
            </a:r>
            <a:r>
              <a:rPr lang="es-MX" baseline="0" dirty="0" smtClean="0"/>
              <a:t> y luego la especificación del método indicando el valor que regresa, el nombre y entre paréntesis los parámetros que recibe.</a:t>
            </a:r>
            <a:endParaRPr lang="es-E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Para definir un evento dentro de una clase, se utiliza la palabra clave </a:t>
            </a:r>
            <a:r>
              <a:rPr lang="es-ES" dirty="0" err="1" smtClean="0"/>
              <a:t>event</a:t>
            </a:r>
            <a:r>
              <a:rPr lang="es-ES" dirty="0" smtClean="0"/>
              <a:t> de C# y se especifica el tipo de delegado para el evento dentro del publicador</a:t>
            </a:r>
          </a:p>
          <a:p>
            <a:pPr rtl="0"/>
            <a:endParaRPr lang="es-ES" dirty="0"/>
          </a:p>
        </p:txBody>
      </p:sp>
      <p:sp>
        <p:nvSpPr>
          <p:cNvPr id="4" name="3 Marcador de número de diapositiva"/>
          <p:cNvSpPr>
            <a:spLocks noGrp="1"/>
          </p:cNvSpPr>
          <p:nvPr>
            <p:ph type="sldNum" sz="quarter" idx="10"/>
          </p:nvPr>
        </p:nvSpPr>
        <p:spPr/>
        <p:txBody>
          <a:bodyPr/>
          <a:lstStyle/>
          <a:p>
            <a:fld id="{7F1C7CAB-02BC-45D0-AF7E-CD25FE6D150A}" type="slidenum">
              <a:rPr lang="es-ES" smtClean="0"/>
              <a:pPr/>
              <a:t>27</a:t>
            </a:fld>
            <a:endParaRPr 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.NET proporciona los delegados </a:t>
            </a:r>
            <a:r>
              <a:rPr lang="es-ES" dirty="0" err="1" smtClean="0"/>
              <a:t>EventHandler</a:t>
            </a:r>
            <a:r>
              <a:rPr lang="es-ES" dirty="0" smtClean="0"/>
              <a:t> y </a:t>
            </a:r>
            <a:r>
              <a:rPr lang="es-ES" dirty="0" err="1" smtClean="0"/>
              <a:t>EventHandler</a:t>
            </a:r>
            <a:r>
              <a:rPr lang="es-ES" dirty="0" smtClean="0"/>
              <a:t>&lt;</a:t>
            </a:r>
            <a:r>
              <a:rPr lang="es-ES" dirty="0" err="1" smtClean="0"/>
              <a:t>TEventArgs</a:t>
            </a:r>
            <a:r>
              <a:rPr lang="es-ES" dirty="0" smtClean="0"/>
              <a:t>&gt; que admiten la mayoría de los escenarios de eventos. Use el delegado </a:t>
            </a:r>
            <a:r>
              <a:rPr lang="es-ES" dirty="0" err="1" smtClean="0"/>
              <a:t>EventHandler</a:t>
            </a:r>
            <a:r>
              <a:rPr lang="es-ES" dirty="0" smtClean="0"/>
              <a:t> para todos los eventos que no incluyen datos de evento. Use el delegado </a:t>
            </a:r>
            <a:r>
              <a:rPr lang="es-ES" dirty="0" err="1" smtClean="0"/>
              <a:t>EventHandler</a:t>
            </a:r>
            <a:r>
              <a:rPr lang="es-ES" dirty="0" smtClean="0"/>
              <a:t>&lt;</a:t>
            </a:r>
            <a:r>
              <a:rPr lang="es-ES" dirty="0" err="1" smtClean="0"/>
              <a:t>TEventArgs</a:t>
            </a:r>
            <a:r>
              <a:rPr lang="es-ES" dirty="0" smtClean="0"/>
              <a:t>&gt; para los eventos que incluyen datos sobre el evento. Estos delegados no tienen ningún valor de tipo devuelto y toman dos parámetros (un objeto para el origen del evento y un objeto para los datos del evento)</a:t>
            </a:r>
            <a:endParaRPr lang="es-ES" dirty="0"/>
          </a:p>
        </p:txBody>
      </p:sp>
      <p:sp>
        <p:nvSpPr>
          <p:cNvPr id="4" name="3 Marcador de número de diapositiva"/>
          <p:cNvSpPr>
            <a:spLocks noGrp="1"/>
          </p:cNvSpPr>
          <p:nvPr>
            <p:ph type="sldNum" sz="quarter" idx="10"/>
          </p:nvPr>
        </p:nvSpPr>
        <p:spPr/>
        <p:txBody>
          <a:bodyPr/>
          <a:lstStyle/>
          <a:p>
            <a:fld id="{7F1C7CAB-02BC-45D0-AF7E-CD25FE6D150A}" type="slidenum">
              <a:rPr lang="es-ES" smtClean="0"/>
              <a:pPr/>
              <a:t>28</a:t>
            </a:fld>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Una expresión lambda se crea mediante el operador =&gt; y se utiliza para expresar funciones anónimas.</a:t>
            </a:r>
            <a:r>
              <a:rPr lang="es-MX" baseline="0" dirty="0" smtClean="0"/>
              <a:t> Si solo específica una instrucción, se llama lambda </a:t>
            </a:r>
            <a:r>
              <a:rPr lang="es-MX" baseline="0" smtClean="0"/>
              <a:t>de expresión </a:t>
            </a:r>
            <a:r>
              <a:rPr lang="es-MX" baseline="0" dirty="0" smtClean="0"/>
              <a:t>y si especifica varias dentro de llaves se llama lambda de instrucción. Si lleva parámetros, estos se colocan dentro del paréntesis, separados por comas. Son funciones o métodos que no tienen nombre, pues se colocan en el lugar donde es necesario colocarlas. Se usan para eventos o en expresiones de LINQ, un lenguaje de consulta para colecciones o entidades del </a:t>
            </a:r>
            <a:r>
              <a:rPr lang="es-MX" baseline="0" dirty="0" err="1" smtClean="0"/>
              <a:t>entity</a:t>
            </a:r>
            <a:r>
              <a:rPr lang="es-MX" baseline="0" dirty="0" smtClean="0"/>
              <a:t> </a:t>
            </a:r>
            <a:r>
              <a:rPr lang="es-MX" baseline="0" dirty="0" err="1" smtClean="0"/>
              <a:t>framework</a:t>
            </a:r>
            <a:r>
              <a:rPr lang="es-MX" baseline="0" dirty="0" smtClean="0"/>
              <a:t>. Existen lambdas asíncronas que sirven para ser ejecutadas en otro hilo del proceso.</a:t>
            </a:r>
            <a:r>
              <a:rPr lang="es-E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s-MX" baseline="0" dirty="0" smtClean="0"/>
              <a:t>A partir de la versión 9 se puede usar el signo de guión bajo para nombrar a los </a:t>
            </a:r>
            <a:r>
              <a:rPr lang="es-MX" baseline="0" dirty="0" err="1" smtClean="0"/>
              <a:t>parámteros</a:t>
            </a:r>
            <a:r>
              <a:rPr lang="es-MX" baseline="0" dirty="0" smtClean="0"/>
              <a:t> que no se usan y se pueden usar funciones anónimas estáticas. A partir de la versión 10 se pueden definir atributos dentro de las funciones anónimas, se puede definir el tipo que regresa antes de los paréntesis y tienen un tipo natural si se especifican los tipos de los parámetros y el valor que regresa.</a:t>
            </a:r>
          </a:p>
        </p:txBody>
      </p:sp>
      <p:sp>
        <p:nvSpPr>
          <p:cNvPr id="4" name="3 Marcador de número de diapositiva"/>
          <p:cNvSpPr>
            <a:spLocks noGrp="1"/>
          </p:cNvSpPr>
          <p:nvPr>
            <p:ph type="sldNum" sz="quarter" idx="10"/>
          </p:nvPr>
        </p:nvSpPr>
        <p:spPr/>
        <p:txBody>
          <a:bodyPr/>
          <a:lstStyle/>
          <a:p>
            <a:fld id="{7F1C7CAB-02BC-45D0-AF7E-CD25FE6D150A}" type="slidenum">
              <a:rPr lang="es-ES" smtClean="0"/>
              <a:pPr/>
              <a:t>29</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b="0" i="0" u="none" strike="noStrike" kern="1200" dirty="0" smtClean="0">
                <a:solidFill>
                  <a:schemeClr val="tx1"/>
                </a:solidFill>
                <a:latin typeface="+mn-lt"/>
                <a:ea typeface="+mn-ea"/>
                <a:cs typeface="+mn-cs"/>
              </a:rPr>
              <a:t>El procedimiento para usar objetos en el código es primero definir las propiedades y los métodos del objeto en lo que se llama clase. Una clase es la definición de tipo de un objeto. En código se escribe la palabra reservada </a:t>
            </a:r>
            <a:r>
              <a:rPr lang="es-ES" sz="1200" b="0" i="0" u="none" strike="noStrike" kern="1200" dirty="0" err="1" smtClean="0">
                <a:solidFill>
                  <a:schemeClr val="tx1"/>
                </a:solidFill>
                <a:latin typeface="+mn-lt"/>
                <a:ea typeface="+mn-ea"/>
                <a:cs typeface="+mn-cs"/>
              </a:rPr>
              <a:t>class</a:t>
            </a:r>
            <a:r>
              <a:rPr lang="es-ES" sz="1200" b="0" i="0" u="none" strike="noStrike" kern="1200" dirty="0" smtClean="0">
                <a:solidFill>
                  <a:schemeClr val="tx1"/>
                </a:solidFill>
                <a:latin typeface="+mn-lt"/>
                <a:ea typeface="+mn-ea"/>
                <a:cs typeface="+mn-cs"/>
              </a:rPr>
              <a:t>, el nombre de la clase y dentro de llaves las propiedades como variables y sus tipos y las acciones como métodos o funciones y si es necesario,</a:t>
            </a:r>
            <a:r>
              <a:rPr lang="es-ES" sz="1200" b="0" i="0" u="none" strike="noStrike" kern="1200" baseline="0" dirty="0" smtClean="0">
                <a:solidFill>
                  <a:schemeClr val="tx1"/>
                </a:solidFill>
                <a:latin typeface="+mn-lt"/>
                <a:ea typeface="+mn-ea"/>
                <a:cs typeface="+mn-cs"/>
              </a:rPr>
              <a:t> eventos declarados con la palabra reservada </a:t>
            </a:r>
            <a:r>
              <a:rPr lang="es-ES" sz="1200" b="0" i="0" u="none" strike="noStrike" kern="1200" baseline="0" dirty="0" err="1" smtClean="0">
                <a:solidFill>
                  <a:schemeClr val="tx1"/>
                </a:solidFill>
                <a:latin typeface="+mn-lt"/>
                <a:ea typeface="+mn-ea"/>
                <a:cs typeface="+mn-cs"/>
              </a:rPr>
              <a:t>Event</a:t>
            </a:r>
            <a:endParaRPr lang="es-ES" dirty="0"/>
          </a:p>
        </p:txBody>
      </p:sp>
      <p:sp>
        <p:nvSpPr>
          <p:cNvPr id="4" name="3 Marcador de número de diapositiva"/>
          <p:cNvSpPr>
            <a:spLocks noGrp="1"/>
          </p:cNvSpPr>
          <p:nvPr>
            <p:ph type="sldNum" sz="quarter" idx="10"/>
          </p:nvPr>
        </p:nvSpPr>
        <p:spPr/>
        <p:txBody>
          <a:bodyPr/>
          <a:lstStyle/>
          <a:p>
            <a:fld id="{7F1C7CAB-02BC-45D0-AF7E-CD25FE6D150A}" type="slidenum">
              <a:rPr lang="es-ES" smtClean="0"/>
              <a:pPr/>
              <a:t>4</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b="0" i="0" u="none" strike="noStrike" kern="1200" dirty="0" smtClean="0">
                <a:solidFill>
                  <a:schemeClr val="tx1"/>
                </a:solidFill>
                <a:latin typeface="+mn-lt"/>
                <a:ea typeface="+mn-ea"/>
                <a:cs typeface="+mn-cs"/>
              </a:rPr>
              <a:t>Posteriormente se declaran variables de este tipo o clase y finalmente se instancian. ¿Que quiere decir esto?, resulta que las variables de tipos de datos integrados como </a:t>
            </a:r>
            <a:r>
              <a:rPr lang="es-ES" sz="1200" b="0" i="0" u="none" strike="noStrike" kern="1200" dirty="0" err="1" smtClean="0">
                <a:solidFill>
                  <a:schemeClr val="tx1"/>
                </a:solidFill>
                <a:latin typeface="+mn-lt"/>
                <a:ea typeface="+mn-ea"/>
                <a:cs typeface="+mn-cs"/>
              </a:rPr>
              <a:t>int</a:t>
            </a:r>
            <a:r>
              <a:rPr lang="es-ES" sz="1200" b="0" i="0" u="none" strike="noStrike" kern="1200" dirty="0" smtClean="0">
                <a:solidFill>
                  <a:schemeClr val="tx1"/>
                </a:solidFill>
                <a:latin typeface="+mn-lt"/>
                <a:ea typeface="+mn-ea"/>
                <a:cs typeface="+mn-cs"/>
              </a:rPr>
              <a:t> o decimal se declaran y de manera automática se crea un espacio en memoria fijo para guardar el valor que tomará dicha variable. </a:t>
            </a:r>
            <a:r>
              <a:rPr lang="es-ES" sz="1200" b="0" i="0" u="none" strike="noStrike" kern="1200" dirty="0" err="1" smtClean="0">
                <a:solidFill>
                  <a:schemeClr val="tx1"/>
                </a:solidFill>
                <a:latin typeface="+mn-lt"/>
                <a:ea typeface="+mn-ea"/>
                <a:cs typeface="+mn-cs"/>
              </a:rPr>
              <a:t>Asi</a:t>
            </a:r>
            <a:r>
              <a:rPr lang="es-ES" sz="1200" b="0" i="0" u="none" strike="noStrike" kern="1200" dirty="0" smtClean="0">
                <a:solidFill>
                  <a:schemeClr val="tx1"/>
                </a:solidFill>
                <a:latin typeface="+mn-lt"/>
                <a:ea typeface="+mn-ea"/>
                <a:cs typeface="+mn-cs"/>
              </a:rPr>
              <a:t> por ejemplo una variable de tipo </a:t>
            </a:r>
            <a:r>
              <a:rPr lang="es-ES" sz="1200" b="0" i="0" u="none" strike="noStrike" kern="1200" dirty="0" err="1" smtClean="0">
                <a:solidFill>
                  <a:schemeClr val="tx1"/>
                </a:solidFill>
                <a:latin typeface="+mn-lt"/>
                <a:ea typeface="+mn-ea"/>
                <a:cs typeface="+mn-cs"/>
              </a:rPr>
              <a:t>int</a:t>
            </a:r>
            <a:r>
              <a:rPr lang="es-ES" sz="1200" b="0" i="0" u="none" strike="noStrike" kern="1200" dirty="0" smtClean="0">
                <a:solidFill>
                  <a:schemeClr val="tx1"/>
                </a:solidFill>
                <a:latin typeface="+mn-lt"/>
                <a:ea typeface="+mn-ea"/>
                <a:cs typeface="+mn-cs"/>
              </a:rPr>
              <a:t> se le asigna un espacio de 32 bits de manera automática en memoria. En el caso de los objetos se separa la declaración de la asignación en memoria, llamando a esta última acción instanciación. La instanciación de una variable se realiza con la instrucción new, lo que provoca la ejecución de un Método especial llamado constructor, que tiene el nombre igual al nombre de la clase y que a</a:t>
            </a:r>
            <a:r>
              <a:rPr lang="es-ES" sz="1200" b="0" i="0" u="none" strike="noStrike" kern="1200" baseline="0" dirty="0" smtClean="0">
                <a:solidFill>
                  <a:schemeClr val="tx1"/>
                </a:solidFill>
                <a:latin typeface="+mn-lt"/>
                <a:ea typeface="+mn-ea"/>
                <a:cs typeface="+mn-cs"/>
              </a:rPr>
              <a:t> momento de ejecutarlo se crea el espacio en memoria para contener sus datos</a:t>
            </a:r>
            <a:endParaRPr lang="es-ES" dirty="0"/>
          </a:p>
        </p:txBody>
      </p:sp>
      <p:sp>
        <p:nvSpPr>
          <p:cNvPr id="4" name="3 Marcador de número de diapositiva"/>
          <p:cNvSpPr>
            <a:spLocks noGrp="1"/>
          </p:cNvSpPr>
          <p:nvPr>
            <p:ph type="sldNum" sz="quarter" idx="10"/>
          </p:nvPr>
        </p:nvSpPr>
        <p:spPr/>
        <p:txBody>
          <a:bodyPr/>
          <a:lstStyle/>
          <a:p>
            <a:fld id="{7F1C7CAB-02BC-45D0-AF7E-CD25FE6D150A}" type="slidenum">
              <a:rPr lang="es-ES" smtClean="0"/>
              <a:pPr/>
              <a:t>5</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b="0" i="0" u="none" strike="noStrike" kern="1200" dirty="0" smtClean="0">
                <a:solidFill>
                  <a:schemeClr val="tx1"/>
                </a:solidFill>
                <a:latin typeface="+mn-lt"/>
                <a:ea typeface="+mn-ea"/>
                <a:cs typeface="+mn-cs"/>
              </a:rPr>
              <a:t>En algunos casos se requiere de clases que no</a:t>
            </a:r>
            <a:r>
              <a:rPr lang="es-ES" sz="1200" b="0" i="0" u="none" strike="noStrike" kern="1200" baseline="0" dirty="0" smtClean="0">
                <a:solidFill>
                  <a:schemeClr val="tx1"/>
                </a:solidFill>
                <a:latin typeface="+mn-lt"/>
                <a:ea typeface="+mn-ea"/>
                <a:cs typeface="+mn-cs"/>
              </a:rPr>
              <a:t> se instancian, como el caso de la clase que inicia el programa, no hay quien las instancien. A estas clases se les conoce como clases estáticas. </a:t>
            </a:r>
            <a:r>
              <a:rPr lang="es-ES" sz="1200" b="0" i="0" u="none" strike="noStrike" kern="1200" dirty="0" smtClean="0">
                <a:solidFill>
                  <a:schemeClr val="tx1"/>
                </a:solidFill>
                <a:latin typeface="+mn-lt"/>
                <a:ea typeface="+mn-ea"/>
                <a:cs typeface="+mn-cs"/>
              </a:rPr>
              <a:t>las clases estáticas no se instancian y se pueden llamar de manera directa. La propiedad </a:t>
            </a:r>
            <a:r>
              <a:rPr lang="es-ES" sz="1200" b="0" i="0" u="none" strike="noStrike" kern="1200" dirty="0" err="1" smtClean="0">
                <a:solidFill>
                  <a:schemeClr val="tx1"/>
                </a:solidFill>
                <a:latin typeface="+mn-lt"/>
                <a:ea typeface="+mn-ea"/>
                <a:cs typeface="+mn-cs"/>
              </a:rPr>
              <a:t>static</a:t>
            </a:r>
            <a:r>
              <a:rPr lang="es-ES" sz="1200" b="0" i="0" u="none" strike="noStrike" kern="1200" dirty="0" smtClean="0">
                <a:solidFill>
                  <a:schemeClr val="tx1"/>
                </a:solidFill>
                <a:latin typeface="+mn-lt"/>
                <a:ea typeface="+mn-ea"/>
                <a:cs typeface="+mn-cs"/>
              </a:rPr>
              <a:t> también se aplica a un método o a una propiedad de una clase, haciendo la declaración e inicialización sólo una vez durante la ejecución del programa. Estos elementos se pueden ver como variables globales, que conservan sus valores durante todo el tiempo de ejecución del programa, pero con la diferencia que al colocarse en una clase, se pueden agrupar para mejorar la modularidad, como lo hace el </a:t>
            </a:r>
            <a:r>
              <a:rPr lang="es-ES" sz="1200" b="0" i="0" u="none" strike="noStrike" kern="1200" dirty="0" err="1" smtClean="0">
                <a:solidFill>
                  <a:schemeClr val="tx1"/>
                </a:solidFill>
                <a:latin typeface="+mn-lt"/>
                <a:ea typeface="+mn-ea"/>
                <a:cs typeface="+mn-cs"/>
              </a:rPr>
              <a:t>framework</a:t>
            </a:r>
            <a:r>
              <a:rPr lang="es-ES" sz="1200" b="0" i="0" u="none" strike="noStrike" kern="1200" dirty="0" smtClean="0">
                <a:solidFill>
                  <a:schemeClr val="tx1"/>
                </a:solidFill>
                <a:latin typeface="+mn-lt"/>
                <a:ea typeface="+mn-ea"/>
                <a:cs typeface="+mn-cs"/>
              </a:rPr>
              <a:t> con las funciones matemáticas ubicadas en la clase estática </a:t>
            </a:r>
            <a:r>
              <a:rPr lang="es-ES" sz="1200" b="0" i="0" u="none" strike="noStrike" kern="1200" dirty="0" err="1" smtClean="0">
                <a:solidFill>
                  <a:schemeClr val="tx1"/>
                </a:solidFill>
                <a:latin typeface="+mn-lt"/>
                <a:ea typeface="+mn-ea"/>
                <a:cs typeface="+mn-cs"/>
              </a:rPr>
              <a:t>Math</a:t>
            </a:r>
            <a:r>
              <a:rPr lang="es-ES" sz="1200" b="0" i="0" u="none" strike="noStrike" kern="1200" dirty="0" smtClean="0">
                <a:solidFill>
                  <a:schemeClr val="tx1"/>
                </a:solidFill>
                <a:latin typeface="+mn-lt"/>
                <a:ea typeface="+mn-ea"/>
                <a:cs typeface="+mn-cs"/>
              </a:rPr>
              <a:t> o como los métodos de la Consola, ubicados en la clase estática </a:t>
            </a:r>
            <a:r>
              <a:rPr lang="es-ES" sz="1200" b="0" i="0" u="none" strike="noStrike" kern="1200" dirty="0" err="1" smtClean="0">
                <a:solidFill>
                  <a:schemeClr val="tx1"/>
                </a:solidFill>
                <a:latin typeface="+mn-lt"/>
                <a:ea typeface="+mn-ea"/>
                <a:cs typeface="+mn-cs"/>
              </a:rPr>
              <a:t>Console</a:t>
            </a:r>
            <a:r>
              <a:rPr lang="es-ES" sz="1200" b="0" i="0" u="none" strike="noStrike" kern="1200" dirty="0" smtClean="0">
                <a:solidFill>
                  <a:schemeClr val="tx1"/>
                </a:solidFill>
                <a:latin typeface="+mn-lt"/>
                <a:ea typeface="+mn-ea"/>
                <a:cs typeface="+mn-cs"/>
              </a:rPr>
              <a:t>. Al declarar un elemento estático dentro de una clase, esta se vuelve estática automáticamente</a:t>
            </a:r>
            <a:endParaRPr lang="es-ES" dirty="0"/>
          </a:p>
        </p:txBody>
      </p:sp>
      <p:sp>
        <p:nvSpPr>
          <p:cNvPr id="4" name="3 Marcador de número de diapositiva"/>
          <p:cNvSpPr>
            <a:spLocks noGrp="1"/>
          </p:cNvSpPr>
          <p:nvPr>
            <p:ph type="sldNum" sz="quarter" idx="10"/>
          </p:nvPr>
        </p:nvSpPr>
        <p:spPr/>
        <p:txBody>
          <a:bodyPr/>
          <a:lstStyle/>
          <a:p>
            <a:fld id="{7F1C7CAB-02BC-45D0-AF7E-CD25FE6D150A}" type="slidenum">
              <a:rPr lang="es-ES" smtClean="0"/>
              <a:pPr/>
              <a:t>6</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b="0" i="0" u="none" strike="noStrike" kern="1200" dirty="0" smtClean="0">
                <a:solidFill>
                  <a:schemeClr val="tx1"/>
                </a:solidFill>
                <a:latin typeface="+mn-lt"/>
                <a:ea typeface="+mn-ea"/>
                <a:cs typeface="+mn-cs"/>
              </a:rPr>
              <a:t>Modificadores</a:t>
            </a:r>
            <a:r>
              <a:rPr lang="es-ES" sz="1200" b="0" i="0" u="none" strike="noStrike" kern="1200" baseline="0" dirty="0" smtClean="0">
                <a:solidFill>
                  <a:schemeClr val="tx1"/>
                </a:solidFill>
                <a:latin typeface="+mn-lt"/>
                <a:ea typeface="+mn-ea"/>
                <a:cs typeface="+mn-cs"/>
              </a:rPr>
              <a:t> de acceso</a:t>
            </a:r>
            <a:r>
              <a:rPr lang="es-ES" sz="1200" b="0" i="0" u="none" strike="noStrike" kern="1200" dirty="0" smtClean="0">
                <a:solidFill>
                  <a:schemeClr val="tx1"/>
                </a:solidFill>
                <a:latin typeface="+mn-lt"/>
                <a:ea typeface="+mn-ea"/>
                <a:cs typeface="+mn-cs"/>
              </a:rPr>
              <a:t>. Cuando se definen las propiedades y métodos de una clase, se debe definir el alcance, el tipo y el nombre. Para los métodos el tipo se refiere al tipo de datos que regresa y además, entre </a:t>
            </a:r>
            <a:r>
              <a:rPr lang="es-ES" sz="1200" b="0" i="0" u="none" strike="noStrike" kern="1200" dirty="0" err="1" smtClean="0">
                <a:solidFill>
                  <a:schemeClr val="tx1"/>
                </a:solidFill>
                <a:latin typeface="+mn-lt"/>
                <a:ea typeface="+mn-ea"/>
                <a:cs typeface="+mn-cs"/>
              </a:rPr>
              <a:t>parentesis</a:t>
            </a:r>
            <a:r>
              <a:rPr lang="es-ES" sz="1200" b="0" i="0" u="none" strike="noStrike" kern="1200" dirty="0" smtClean="0">
                <a:solidFill>
                  <a:schemeClr val="tx1"/>
                </a:solidFill>
                <a:latin typeface="+mn-lt"/>
                <a:ea typeface="+mn-ea"/>
                <a:cs typeface="+mn-cs"/>
              </a:rPr>
              <a:t> se colocan los parámetros que son los datos que le enviamos. El alcance se refiere a qué</a:t>
            </a:r>
            <a:r>
              <a:rPr lang="es-ES" sz="1200" b="0" i="0" u="none" strike="noStrike" kern="1200" baseline="0" dirty="0" smtClean="0">
                <a:solidFill>
                  <a:schemeClr val="tx1"/>
                </a:solidFill>
                <a:latin typeface="+mn-lt"/>
                <a:ea typeface="+mn-ea"/>
                <a:cs typeface="+mn-cs"/>
              </a:rPr>
              <a:t> código</a:t>
            </a:r>
            <a:r>
              <a:rPr lang="es-ES" sz="1200" b="0" i="0" u="none" strike="noStrike" kern="1200" dirty="0" smtClean="0">
                <a:solidFill>
                  <a:schemeClr val="tx1"/>
                </a:solidFill>
                <a:latin typeface="+mn-lt"/>
                <a:ea typeface="+mn-ea"/>
                <a:cs typeface="+mn-cs"/>
              </a:rPr>
              <a:t> fuera del</a:t>
            </a:r>
            <a:r>
              <a:rPr lang="es-ES" sz="1200" b="0" i="0" u="none" strike="noStrike" kern="1200" baseline="0" dirty="0" smtClean="0">
                <a:solidFill>
                  <a:schemeClr val="tx1"/>
                </a:solidFill>
                <a:latin typeface="+mn-lt"/>
                <a:ea typeface="+mn-ea"/>
                <a:cs typeface="+mn-cs"/>
              </a:rPr>
              <a:t> bloque definido por las llaves, </a:t>
            </a:r>
            <a:r>
              <a:rPr lang="es-ES" sz="1200" b="0" i="0" u="none" strike="noStrike" kern="1200" dirty="0" smtClean="0">
                <a:solidFill>
                  <a:schemeClr val="tx1"/>
                </a:solidFill>
                <a:latin typeface="+mn-lt"/>
                <a:ea typeface="+mn-ea"/>
                <a:cs typeface="+mn-cs"/>
              </a:rPr>
              <a:t>puede acceder a estos elementos. Para ello, en</a:t>
            </a:r>
            <a:r>
              <a:rPr lang="es-ES" sz="1200" b="0" i="0" u="none" strike="noStrike" kern="1200" baseline="0" dirty="0" smtClean="0">
                <a:solidFill>
                  <a:schemeClr val="tx1"/>
                </a:solidFill>
                <a:latin typeface="+mn-lt"/>
                <a:ea typeface="+mn-ea"/>
                <a:cs typeface="+mn-cs"/>
              </a:rPr>
              <a:t> las clases,</a:t>
            </a:r>
            <a:r>
              <a:rPr lang="es-ES" sz="1200" b="0" i="0" u="none" strike="noStrike" kern="1200" dirty="0" smtClean="0">
                <a:solidFill>
                  <a:schemeClr val="tx1"/>
                </a:solidFill>
                <a:latin typeface="+mn-lt"/>
                <a:ea typeface="+mn-ea"/>
                <a:cs typeface="+mn-cs"/>
              </a:rPr>
              <a:t> existen 6 modificadores de acceso: </a:t>
            </a:r>
            <a:r>
              <a:rPr lang="es-ES" sz="1200" b="0" i="0" u="none" strike="noStrike" kern="1200" dirty="0" err="1" smtClean="0">
                <a:solidFill>
                  <a:schemeClr val="tx1"/>
                </a:solidFill>
                <a:latin typeface="+mn-lt"/>
                <a:ea typeface="+mn-ea"/>
                <a:cs typeface="+mn-cs"/>
              </a:rPr>
              <a:t>public</a:t>
            </a:r>
            <a:r>
              <a:rPr lang="es-ES" sz="1200" b="0" i="0" u="none" strike="noStrike" kern="1200" dirty="0" smtClean="0">
                <a:solidFill>
                  <a:schemeClr val="tx1"/>
                </a:solidFill>
                <a:latin typeface="+mn-lt"/>
                <a:ea typeface="+mn-ea"/>
                <a:cs typeface="+mn-cs"/>
              </a:rPr>
              <a:t>, </a:t>
            </a:r>
            <a:r>
              <a:rPr lang="es-ES" sz="1200" b="0" i="0" u="none" strike="noStrike" kern="1200" dirty="0" err="1" smtClean="0">
                <a:solidFill>
                  <a:schemeClr val="tx1"/>
                </a:solidFill>
                <a:latin typeface="+mn-lt"/>
                <a:ea typeface="+mn-ea"/>
                <a:cs typeface="+mn-cs"/>
              </a:rPr>
              <a:t>private</a:t>
            </a:r>
            <a:r>
              <a:rPr lang="es-ES" sz="1200" b="0" i="0" u="none" strike="noStrike" kern="1200" dirty="0" smtClean="0">
                <a:solidFill>
                  <a:schemeClr val="tx1"/>
                </a:solidFill>
                <a:latin typeface="+mn-lt"/>
                <a:ea typeface="+mn-ea"/>
                <a:cs typeface="+mn-cs"/>
              </a:rPr>
              <a:t>, </a:t>
            </a:r>
            <a:r>
              <a:rPr lang="es-ES" sz="1200" b="0" i="0" u="none" strike="noStrike" kern="1200" dirty="0" err="1" smtClean="0">
                <a:solidFill>
                  <a:schemeClr val="tx1"/>
                </a:solidFill>
                <a:latin typeface="+mn-lt"/>
                <a:ea typeface="+mn-ea"/>
                <a:cs typeface="+mn-cs"/>
              </a:rPr>
              <a:t>protected</a:t>
            </a:r>
            <a:r>
              <a:rPr lang="es-ES" sz="1200" b="0" i="0" u="none" strike="noStrike" kern="1200" dirty="0" smtClean="0">
                <a:solidFill>
                  <a:schemeClr val="tx1"/>
                </a:solidFill>
                <a:latin typeface="+mn-lt"/>
                <a:ea typeface="+mn-ea"/>
                <a:cs typeface="+mn-cs"/>
              </a:rPr>
              <a:t>, </a:t>
            </a:r>
            <a:r>
              <a:rPr lang="es-ES" sz="1200" b="0" i="0" u="none" strike="noStrike" kern="1200" dirty="0" err="1" smtClean="0">
                <a:solidFill>
                  <a:schemeClr val="tx1"/>
                </a:solidFill>
                <a:latin typeface="+mn-lt"/>
                <a:ea typeface="+mn-ea"/>
                <a:cs typeface="+mn-cs"/>
              </a:rPr>
              <a:t>internal</a:t>
            </a:r>
            <a:r>
              <a:rPr lang="es-ES" sz="1200" b="0" i="0" u="none" strike="noStrike" kern="1200" dirty="0" smtClean="0">
                <a:solidFill>
                  <a:schemeClr val="tx1"/>
                </a:solidFill>
                <a:latin typeface="+mn-lt"/>
                <a:ea typeface="+mn-ea"/>
                <a:cs typeface="+mn-cs"/>
              </a:rPr>
              <a:t>, </a:t>
            </a:r>
            <a:r>
              <a:rPr lang="es-ES" sz="1200" b="0" i="0" u="none" strike="noStrike" kern="1200" dirty="0" err="1" smtClean="0">
                <a:solidFill>
                  <a:schemeClr val="tx1"/>
                </a:solidFill>
                <a:latin typeface="+mn-lt"/>
                <a:ea typeface="+mn-ea"/>
                <a:cs typeface="+mn-cs"/>
              </a:rPr>
              <a:t>protected</a:t>
            </a:r>
            <a:r>
              <a:rPr lang="es-ES" sz="1200" b="0" i="0" u="none" strike="noStrike" kern="1200" dirty="0" smtClean="0">
                <a:solidFill>
                  <a:schemeClr val="tx1"/>
                </a:solidFill>
                <a:latin typeface="+mn-lt"/>
                <a:ea typeface="+mn-ea"/>
                <a:cs typeface="+mn-cs"/>
              </a:rPr>
              <a:t> </a:t>
            </a:r>
            <a:r>
              <a:rPr lang="es-ES" sz="1200" b="0" i="0" u="none" strike="noStrike" kern="1200" dirty="0" err="1" smtClean="0">
                <a:solidFill>
                  <a:schemeClr val="tx1"/>
                </a:solidFill>
                <a:latin typeface="+mn-lt"/>
                <a:ea typeface="+mn-ea"/>
                <a:cs typeface="+mn-cs"/>
              </a:rPr>
              <a:t>internal</a:t>
            </a:r>
            <a:r>
              <a:rPr lang="es-ES" sz="1200" b="0" i="0" u="none" strike="noStrike" kern="1200" dirty="0" smtClean="0">
                <a:solidFill>
                  <a:schemeClr val="tx1"/>
                </a:solidFill>
                <a:latin typeface="+mn-lt"/>
                <a:ea typeface="+mn-ea"/>
                <a:cs typeface="+mn-cs"/>
              </a:rPr>
              <a:t> y </a:t>
            </a:r>
            <a:r>
              <a:rPr lang="es-ES" sz="1200" b="0" i="0" u="none" strike="noStrike" kern="1200" dirty="0" err="1" smtClean="0">
                <a:solidFill>
                  <a:schemeClr val="tx1"/>
                </a:solidFill>
                <a:latin typeface="+mn-lt"/>
                <a:ea typeface="+mn-ea"/>
                <a:cs typeface="+mn-cs"/>
              </a:rPr>
              <a:t>private</a:t>
            </a:r>
            <a:r>
              <a:rPr lang="es-ES" sz="1200" b="0" i="0" u="none" strike="noStrike" kern="1200" dirty="0" smtClean="0">
                <a:solidFill>
                  <a:schemeClr val="tx1"/>
                </a:solidFill>
                <a:latin typeface="+mn-lt"/>
                <a:ea typeface="+mn-ea"/>
                <a:cs typeface="+mn-cs"/>
              </a:rPr>
              <a:t> </a:t>
            </a:r>
            <a:r>
              <a:rPr lang="es-ES" sz="1200" b="0" i="0" u="none" strike="noStrike" kern="1200" dirty="0" err="1" smtClean="0">
                <a:solidFill>
                  <a:schemeClr val="tx1"/>
                </a:solidFill>
                <a:latin typeface="+mn-lt"/>
                <a:ea typeface="+mn-ea"/>
                <a:cs typeface="+mn-cs"/>
              </a:rPr>
              <a:t>protected</a:t>
            </a:r>
            <a:r>
              <a:rPr lang="es-ES" sz="1200" b="0" i="0" u="none" strike="noStrike" kern="1200" dirty="0" smtClean="0">
                <a:solidFill>
                  <a:schemeClr val="tx1"/>
                </a:solidFill>
                <a:latin typeface="+mn-lt"/>
                <a:ea typeface="+mn-ea"/>
                <a:cs typeface="+mn-cs"/>
              </a:rPr>
              <a:t>. El tipo </a:t>
            </a:r>
            <a:r>
              <a:rPr lang="es-ES" sz="1200" b="0" i="0" u="none" strike="noStrike" kern="1200" dirty="0" err="1" smtClean="0">
                <a:solidFill>
                  <a:schemeClr val="tx1"/>
                </a:solidFill>
                <a:latin typeface="+mn-lt"/>
                <a:ea typeface="+mn-ea"/>
                <a:cs typeface="+mn-cs"/>
              </a:rPr>
              <a:t>public</a:t>
            </a:r>
            <a:r>
              <a:rPr lang="es-ES" sz="1200" b="0" i="0" u="none" strike="noStrike" kern="1200" dirty="0" smtClean="0">
                <a:solidFill>
                  <a:schemeClr val="tx1"/>
                </a:solidFill>
                <a:latin typeface="+mn-lt"/>
                <a:ea typeface="+mn-ea"/>
                <a:cs typeface="+mn-cs"/>
              </a:rPr>
              <a:t> indica que el elemento puede ser accedido por cualquier otro código dentro y fuera de la clase o del </a:t>
            </a:r>
            <a:r>
              <a:rPr lang="es-ES" sz="1200" b="0" i="0" u="none" strike="noStrike" kern="1200" dirty="0" err="1" smtClean="0">
                <a:solidFill>
                  <a:schemeClr val="tx1"/>
                </a:solidFill>
                <a:latin typeface="+mn-lt"/>
                <a:ea typeface="+mn-ea"/>
                <a:cs typeface="+mn-cs"/>
              </a:rPr>
              <a:t>assembly</a:t>
            </a:r>
            <a:r>
              <a:rPr lang="es-ES" sz="1200" b="0" i="0" u="none" strike="noStrike" kern="1200" dirty="0" smtClean="0">
                <a:solidFill>
                  <a:schemeClr val="tx1"/>
                </a:solidFill>
                <a:latin typeface="+mn-lt"/>
                <a:ea typeface="+mn-ea"/>
                <a:cs typeface="+mn-cs"/>
              </a:rPr>
              <a:t> al que pertenece la clase. El </a:t>
            </a:r>
            <a:r>
              <a:rPr lang="es-ES" sz="1200" b="0" i="0" u="none" strike="noStrike" kern="1200" dirty="0" err="1" smtClean="0">
                <a:solidFill>
                  <a:schemeClr val="tx1"/>
                </a:solidFill>
                <a:latin typeface="+mn-lt"/>
                <a:ea typeface="+mn-ea"/>
                <a:cs typeface="+mn-cs"/>
              </a:rPr>
              <a:t>assembly</a:t>
            </a:r>
            <a:r>
              <a:rPr lang="es-ES" sz="1200" b="0" i="0" u="none" strike="noStrike" kern="1200" dirty="0" smtClean="0">
                <a:solidFill>
                  <a:schemeClr val="tx1"/>
                </a:solidFill>
                <a:latin typeface="+mn-lt"/>
                <a:ea typeface="+mn-ea"/>
                <a:cs typeface="+mn-cs"/>
              </a:rPr>
              <a:t> se refiere al ejecutable o </a:t>
            </a:r>
            <a:r>
              <a:rPr lang="es-ES" sz="1200" b="0" i="0" u="none" strike="noStrike" kern="1200" dirty="0" err="1" smtClean="0">
                <a:solidFill>
                  <a:schemeClr val="tx1"/>
                </a:solidFill>
                <a:latin typeface="+mn-lt"/>
                <a:ea typeface="+mn-ea"/>
                <a:cs typeface="+mn-cs"/>
              </a:rPr>
              <a:t>dll</a:t>
            </a:r>
            <a:r>
              <a:rPr lang="es-ES" sz="1200" b="0" i="0" u="none" strike="noStrike" kern="1200" dirty="0" smtClean="0">
                <a:solidFill>
                  <a:schemeClr val="tx1"/>
                </a:solidFill>
                <a:latin typeface="+mn-lt"/>
                <a:ea typeface="+mn-ea"/>
                <a:cs typeface="+mn-cs"/>
              </a:rPr>
              <a:t>, si es una librería, donde se encuentra la clase. El acceso </a:t>
            </a:r>
            <a:r>
              <a:rPr lang="es-ES" sz="1200" b="0" i="0" u="none" strike="noStrike" kern="1200" dirty="0" err="1" smtClean="0">
                <a:solidFill>
                  <a:schemeClr val="tx1"/>
                </a:solidFill>
                <a:latin typeface="+mn-lt"/>
                <a:ea typeface="+mn-ea"/>
                <a:cs typeface="+mn-cs"/>
              </a:rPr>
              <a:t>private</a:t>
            </a:r>
            <a:r>
              <a:rPr lang="es-ES" sz="1200" b="0" i="0" u="none" strike="noStrike" kern="1200" dirty="0" smtClean="0">
                <a:solidFill>
                  <a:schemeClr val="tx1"/>
                </a:solidFill>
                <a:latin typeface="+mn-lt"/>
                <a:ea typeface="+mn-ea"/>
                <a:cs typeface="+mn-cs"/>
              </a:rPr>
              <a:t> indica que solo se puede acceder al elemento dentro del bloque donde está definido. El tipo </a:t>
            </a:r>
            <a:r>
              <a:rPr lang="es-ES" sz="1200" b="0" i="0" u="none" strike="noStrike" kern="1200" dirty="0" err="1" smtClean="0">
                <a:solidFill>
                  <a:schemeClr val="tx1"/>
                </a:solidFill>
                <a:latin typeface="+mn-lt"/>
                <a:ea typeface="+mn-ea"/>
                <a:cs typeface="+mn-cs"/>
              </a:rPr>
              <a:t>protected</a:t>
            </a:r>
            <a:r>
              <a:rPr lang="es-ES" sz="1200" b="0" i="0" u="none" strike="noStrike" kern="1200" dirty="0" smtClean="0">
                <a:solidFill>
                  <a:schemeClr val="tx1"/>
                </a:solidFill>
                <a:latin typeface="+mn-lt"/>
                <a:ea typeface="+mn-ea"/>
                <a:cs typeface="+mn-cs"/>
              </a:rPr>
              <a:t> indica que el elemento puede ser </a:t>
            </a:r>
            <a:r>
              <a:rPr lang="es-ES" sz="1200" b="0" i="0" u="none" strike="noStrike" kern="1200" dirty="0" err="1" smtClean="0">
                <a:solidFill>
                  <a:schemeClr val="tx1"/>
                </a:solidFill>
                <a:latin typeface="+mn-lt"/>
                <a:ea typeface="+mn-ea"/>
                <a:cs typeface="+mn-cs"/>
              </a:rPr>
              <a:t>accesado</a:t>
            </a:r>
            <a:r>
              <a:rPr lang="es-ES" sz="1200" b="0" i="0" u="none" strike="noStrike" kern="1200" dirty="0" smtClean="0">
                <a:solidFill>
                  <a:schemeClr val="tx1"/>
                </a:solidFill>
                <a:latin typeface="+mn-lt"/>
                <a:ea typeface="+mn-ea"/>
                <a:cs typeface="+mn-cs"/>
              </a:rPr>
              <a:t> dentro de la clase o por las clases derivadas a través de la herencia. </a:t>
            </a:r>
            <a:r>
              <a:rPr lang="es-ES" sz="1200" b="0" i="0" u="none" strike="noStrike" kern="1200" dirty="0" err="1" smtClean="0">
                <a:solidFill>
                  <a:schemeClr val="tx1"/>
                </a:solidFill>
                <a:latin typeface="+mn-lt"/>
                <a:ea typeface="+mn-ea"/>
                <a:cs typeface="+mn-cs"/>
              </a:rPr>
              <a:t>internal</a:t>
            </a:r>
            <a:r>
              <a:rPr lang="es-ES" sz="1200" b="0" i="0" u="none" strike="noStrike" kern="1200" dirty="0" smtClean="0">
                <a:solidFill>
                  <a:schemeClr val="tx1"/>
                </a:solidFill>
                <a:latin typeface="+mn-lt"/>
                <a:ea typeface="+mn-ea"/>
                <a:cs typeface="+mn-cs"/>
              </a:rPr>
              <a:t> indica que el elemento puede ser accedido por cualquiera dentro del </a:t>
            </a:r>
            <a:r>
              <a:rPr lang="es-ES" sz="1200" b="0" i="0" u="none" strike="noStrike" kern="1200" dirty="0" err="1" smtClean="0">
                <a:solidFill>
                  <a:schemeClr val="tx1"/>
                </a:solidFill>
                <a:latin typeface="+mn-lt"/>
                <a:ea typeface="+mn-ea"/>
                <a:cs typeface="+mn-cs"/>
              </a:rPr>
              <a:t>assembly</a:t>
            </a:r>
            <a:r>
              <a:rPr lang="es-ES" sz="1200" b="0" i="0" u="none" strike="noStrike" kern="1200" dirty="0" smtClean="0">
                <a:solidFill>
                  <a:schemeClr val="tx1"/>
                </a:solidFill>
                <a:latin typeface="+mn-lt"/>
                <a:ea typeface="+mn-ea"/>
                <a:cs typeface="+mn-cs"/>
              </a:rPr>
              <a:t> de la clase y </a:t>
            </a:r>
            <a:r>
              <a:rPr lang="es-ES" sz="1200" b="0" i="0" u="none" strike="noStrike" kern="1200" dirty="0" err="1" smtClean="0">
                <a:solidFill>
                  <a:schemeClr val="tx1"/>
                </a:solidFill>
                <a:latin typeface="+mn-lt"/>
                <a:ea typeface="+mn-ea"/>
                <a:cs typeface="+mn-cs"/>
              </a:rPr>
              <a:t>protected</a:t>
            </a:r>
            <a:r>
              <a:rPr lang="es-ES" sz="1200" b="0" i="0" u="none" strike="noStrike" kern="1200" dirty="0" smtClean="0">
                <a:solidFill>
                  <a:schemeClr val="tx1"/>
                </a:solidFill>
                <a:latin typeface="+mn-lt"/>
                <a:ea typeface="+mn-ea"/>
                <a:cs typeface="+mn-cs"/>
              </a:rPr>
              <a:t> </a:t>
            </a:r>
            <a:r>
              <a:rPr lang="es-ES" sz="1200" b="0" i="0" u="none" strike="noStrike" kern="1200" dirty="0" err="1" smtClean="0">
                <a:solidFill>
                  <a:schemeClr val="tx1"/>
                </a:solidFill>
                <a:latin typeface="+mn-lt"/>
                <a:ea typeface="+mn-ea"/>
                <a:cs typeface="+mn-cs"/>
              </a:rPr>
              <a:t>internal</a:t>
            </a:r>
            <a:r>
              <a:rPr lang="es-ES" sz="1200" b="0" i="0" u="none" strike="noStrike" kern="1200" dirty="0" smtClean="0">
                <a:solidFill>
                  <a:schemeClr val="tx1"/>
                </a:solidFill>
                <a:latin typeface="+mn-lt"/>
                <a:ea typeface="+mn-ea"/>
                <a:cs typeface="+mn-cs"/>
              </a:rPr>
              <a:t> puede ser accedido por cualquier código dentro del </a:t>
            </a:r>
            <a:r>
              <a:rPr lang="es-ES" sz="1200" b="0" i="0" u="none" strike="noStrike" kern="1200" dirty="0" err="1" smtClean="0">
                <a:solidFill>
                  <a:schemeClr val="tx1"/>
                </a:solidFill>
                <a:latin typeface="+mn-lt"/>
                <a:ea typeface="+mn-ea"/>
                <a:cs typeface="+mn-cs"/>
              </a:rPr>
              <a:t>assembly</a:t>
            </a:r>
            <a:r>
              <a:rPr lang="es-ES" sz="1200" b="0" i="0" u="none" strike="noStrike" kern="1200" dirty="0" smtClean="0">
                <a:solidFill>
                  <a:schemeClr val="tx1"/>
                </a:solidFill>
                <a:latin typeface="+mn-lt"/>
                <a:ea typeface="+mn-ea"/>
                <a:cs typeface="+mn-cs"/>
              </a:rPr>
              <a:t> de la clase y de las clases derivadas. El tipo </a:t>
            </a:r>
            <a:r>
              <a:rPr lang="es-ES" sz="1200" b="0" i="0" u="none" strike="noStrike" kern="1200" dirty="0" err="1" smtClean="0">
                <a:solidFill>
                  <a:schemeClr val="tx1"/>
                </a:solidFill>
                <a:latin typeface="+mn-lt"/>
                <a:ea typeface="+mn-ea"/>
                <a:cs typeface="+mn-cs"/>
              </a:rPr>
              <a:t>private</a:t>
            </a:r>
            <a:r>
              <a:rPr lang="es-ES" sz="1200" b="0" i="0" u="none" strike="noStrike" kern="1200" dirty="0" smtClean="0">
                <a:solidFill>
                  <a:schemeClr val="tx1"/>
                </a:solidFill>
                <a:latin typeface="+mn-lt"/>
                <a:ea typeface="+mn-ea"/>
                <a:cs typeface="+mn-cs"/>
              </a:rPr>
              <a:t> </a:t>
            </a:r>
            <a:r>
              <a:rPr lang="es-ES" sz="1200" b="0" i="0" u="none" strike="noStrike" kern="1200" dirty="0" err="1" smtClean="0">
                <a:solidFill>
                  <a:schemeClr val="tx1"/>
                </a:solidFill>
                <a:latin typeface="+mn-lt"/>
                <a:ea typeface="+mn-ea"/>
                <a:cs typeface="+mn-cs"/>
              </a:rPr>
              <a:t>protected</a:t>
            </a:r>
            <a:r>
              <a:rPr lang="es-ES" sz="1200" b="0" i="0" u="none" strike="noStrike" kern="1200" dirty="0" smtClean="0">
                <a:solidFill>
                  <a:schemeClr val="tx1"/>
                </a:solidFill>
                <a:latin typeface="+mn-lt"/>
                <a:ea typeface="+mn-ea"/>
                <a:cs typeface="+mn-cs"/>
              </a:rPr>
              <a:t> permite el acceso al elemento dentro de la clase y de las clases derivadas, solo dentro del </a:t>
            </a:r>
            <a:r>
              <a:rPr lang="es-ES" sz="1200" b="0" i="0" u="none" strike="noStrike" kern="1200" dirty="0" err="1" smtClean="0">
                <a:solidFill>
                  <a:schemeClr val="tx1"/>
                </a:solidFill>
                <a:latin typeface="+mn-lt"/>
                <a:ea typeface="+mn-ea"/>
                <a:cs typeface="+mn-cs"/>
              </a:rPr>
              <a:t>assembly</a:t>
            </a:r>
            <a:r>
              <a:rPr lang="es-ES" sz="1200" b="0" i="0" u="none" strike="noStrike" kern="1200" dirty="0" smtClean="0">
                <a:solidFill>
                  <a:schemeClr val="tx1"/>
                </a:solidFill>
                <a:latin typeface="+mn-lt"/>
                <a:ea typeface="+mn-ea"/>
                <a:cs typeface="+mn-cs"/>
              </a:rPr>
              <a:t> de la clase.</a:t>
            </a:r>
            <a:endParaRPr lang="es-ES" dirty="0" smtClean="0"/>
          </a:p>
          <a:p>
            <a:endParaRPr lang="es-ES" dirty="0"/>
          </a:p>
        </p:txBody>
      </p:sp>
      <p:sp>
        <p:nvSpPr>
          <p:cNvPr id="4" name="3 Marcador de número de diapositiva"/>
          <p:cNvSpPr>
            <a:spLocks noGrp="1"/>
          </p:cNvSpPr>
          <p:nvPr>
            <p:ph type="sldNum" sz="quarter" idx="10"/>
          </p:nvPr>
        </p:nvSpPr>
        <p:spPr/>
        <p:txBody>
          <a:bodyPr/>
          <a:lstStyle/>
          <a:p>
            <a:fld id="{7F1C7CAB-02BC-45D0-AF7E-CD25FE6D150A}" type="slidenum">
              <a:rPr lang="es-ES" smtClean="0"/>
              <a:pPr/>
              <a:t>7</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MX" dirty="0" smtClean="0"/>
              <a:t>Una propiedad es un miembro que proporciona un mecanismo flexible para leer, escribir o procesar el valor de un campo privado definido dentro de la clase. Las propiedades se pueden definir</a:t>
            </a:r>
            <a:r>
              <a:rPr lang="es-MX" baseline="0" dirty="0" smtClean="0"/>
              <a:t> como públicas, pero existe un método especial llamado </a:t>
            </a:r>
            <a:r>
              <a:rPr lang="es-MX" baseline="0" dirty="0" err="1" smtClean="0"/>
              <a:t>accesores</a:t>
            </a:r>
            <a:r>
              <a:rPr lang="es-MX" baseline="0" dirty="0" smtClean="0"/>
              <a:t>. Estos </a:t>
            </a:r>
            <a:r>
              <a:rPr lang="es-MX" baseline="0" dirty="0" err="1" smtClean="0"/>
              <a:t>accesores</a:t>
            </a:r>
            <a:r>
              <a:rPr lang="es-MX" baseline="0" dirty="0" smtClean="0"/>
              <a:t> se pueden definir como propiedades de lectura y escritura (</a:t>
            </a:r>
            <a:r>
              <a:rPr lang="es-MX" baseline="0" dirty="0" err="1" smtClean="0"/>
              <a:t>get</a:t>
            </a:r>
            <a:r>
              <a:rPr lang="es-MX" baseline="0" dirty="0" smtClean="0"/>
              <a:t> y set) con campos de respaldo, definiciones de expresiones de cuerpo y propiedades implementadas automáticamente</a:t>
            </a:r>
            <a:endParaRPr lang="es-ES" dirty="0"/>
          </a:p>
        </p:txBody>
      </p:sp>
      <p:sp>
        <p:nvSpPr>
          <p:cNvPr id="4" name="3 Marcador de número de diapositiva"/>
          <p:cNvSpPr>
            <a:spLocks noGrp="1"/>
          </p:cNvSpPr>
          <p:nvPr>
            <p:ph type="sldNum" sz="quarter" idx="10"/>
          </p:nvPr>
        </p:nvSpPr>
        <p:spPr/>
        <p:txBody>
          <a:bodyPr/>
          <a:lstStyle/>
          <a:p>
            <a:fld id="{7F1C7CAB-02BC-45D0-AF7E-CD25FE6D150A}" type="slidenum">
              <a:rPr lang="es-ES" smtClean="0"/>
              <a:pPr/>
              <a:t>8</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MX" dirty="0" smtClean="0"/>
              <a:t>En</a:t>
            </a:r>
            <a:r>
              <a:rPr lang="es-MX" baseline="0" dirty="0" smtClean="0"/>
              <a:t> las propiedades con campos de respaldo se definen los campos como privados y se usan los </a:t>
            </a:r>
            <a:r>
              <a:rPr lang="es-MX" baseline="0" dirty="0" err="1" smtClean="0"/>
              <a:t>accesores</a:t>
            </a:r>
            <a:r>
              <a:rPr lang="es-MX" baseline="0" dirty="0" smtClean="0"/>
              <a:t> de </a:t>
            </a:r>
            <a:r>
              <a:rPr lang="es-MX" baseline="0" dirty="0" err="1" smtClean="0"/>
              <a:t>get</a:t>
            </a:r>
            <a:r>
              <a:rPr lang="es-MX" baseline="0" dirty="0" smtClean="0"/>
              <a:t> para leer y set para asignarle un valor. Se usa la palabra reservada </a:t>
            </a:r>
            <a:r>
              <a:rPr lang="es-MX" baseline="0" dirty="0" err="1" smtClean="0"/>
              <a:t>value</a:t>
            </a:r>
            <a:r>
              <a:rPr lang="es-MX" baseline="0" dirty="0" smtClean="0"/>
              <a:t> para indicar el valor que se recibe.</a:t>
            </a:r>
            <a:endParaRPr lang="es-ES" dirty="0"/>
          </a:p>
        </p:txBody>
      </p:sp>
      <p:sp>
        <p:nvSpPr>
          <p:cNvPr id="4" name="3 Marcador de número de diapositiva"/>
          <p:cNvSpPr>
            <a:spLocks noGrp="1"/>
          </p:cNvSpPr>
          <p:nvPr>
            <p:ph type="sldNum" sz="quarter" idx="10"/>
          </p:nvPr>
        </p:nvSpPr>
        <p:spPr/>
        <p:txBody>
          <a:bodyPr/>
          <a:lstStyle/>
          <a:p>
            <a:fld id="{7F1C7CAB-02BC-45D0-AF7E-CD25FE6D150A}" type="slidenum">
              <a:rPr lang="es-ES" smtClean="0"/>
              <a:pPr/>
              <a:t>9</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MX" dirty="0" smtClean="0"/>
              <a:t>A partir de la versión 6 del lenguaje</a:t>
            </a:r>
            <a:r>
              <a:rPr lang="es-MX" baseline="0" dirty="0" smtClean="0"/>
              <a:t> se puede colocar el operador =&gt; para definir el acceso de lectura </a:t>
            </a:r>
            <a:r>
              <a:rPr lang="es-MX" baseline="0" dirty="0" err="1" smtClean="0"/>
              <a:t>get</a:t>
            </a:r>
            <a:r>
              <a:rPr lang="es-MX" baseline="0" dirty="0" smtClean="0"/>
              <a:t> y a partir de la versión 7 se puede </a:t>
            </a:r>
            <a:r>
              <a:rPr lang="es-MX" baseline="0" dirty="0" err="1" smtClean="0"/>
              <a:t>definircon</a:t>
            </a:r>
            <a:r>
              <a:rPr lang="es-MX" baseline="0" dirty="0" smtClean="0"/>
              <a:t> este operador el acceso de escritura o set</a:t>
            </a:r>
            <a:endParaRPr lang="es-ES" dirty="0"/>
          </a:p>
        </p:txBody>
      </p:sp>
      <p:sp>
        <p:nvSpPr>
          <p:cNvPr id="4" name="3 Marcador de número de diapositiva"/>
          <p:cNvSpPr>
            <a:spLocks noGrp="1"/>
          </p:cNvSpPr>
          <p:nvPr>
            <p:ph type="sldNum" sz="quarter" idx="10"/>
          </p:nvPr>
        </p:nvSpPr>
        <p:spPr/>
        <p:txBody>
          <a:bodyPr/>
          <a:lstStyle/>
          <a:p>
            <a:fld id="{7F1C7CAB-02BC-45D0-AF7E-CD25FE6D150A}" type="slidenum">
              <a:rPr lang="es-ES" smtClean="0"/>
              <a:pPr/>
              <a:t>10</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597819"/>
            <a:ext cx="7772400" cy="1102519"/>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A8B6D030-0722-46BA-8577-55C80B37C5C0}" type="datetimeFigureOut">
              <a:rPr lang="es-ES" smtClean="0"/>
              <a:pPr/>
              <a:t>30/04/2022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a:xfrm>
            <a:off x="6553200" y="4767263"/>
            <a:ext cx="2133600" cy="273844"/>
          </a:xfrm>
          <a:prstGeom prst="rect">
            <a:avLst/>
          </a:prstGeom>
        </p:spPr>
        <p:txBody>
          <a:bodyPr/>
          <a:lstStyle/>
          <a:p>
            <a:fld id="{B9288BBF-5BDC-41F5-AA21-8115DC49C991}"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A8B6D030-0722-46BA-8577-55C80B37C5C0}" type="datetimeFigureOut">
              <a:rPr lang="es-ES" smtClean="0"/>
              <a:pPr/>
              <a:t>30/04/2022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a:xfrm>
            <a:off x="6553200" y="4767263"/>
            <a:ext cx="2133600" cy="273844"/>
          </a:xfrm>
          <a:prstGeom prst="rect">
            <a:avLst/>
          </a:prstGeom>
        </p:spPr>
        <p:txBody>
          <a:bodyPr/>
          <a:lstStyle/>
          <a:p>
            <a:fld id="{B9288BBF-5BDC-41F5-AA21-8115DC49C991}"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05979"/>
            <a:ext cx="2057400" cy="4388644"/>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05979"/>
            <a:ext cx="6019800" cy="43886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A8B6D030-0722-46BA-8577-55C80B37C5C0}" type="datetimeFigureOut">
              <a:rPr lang="es-ES" smtClean="0"/>
              <a:pPr/>
              <a:t>30/04/2022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a:xfrm>
            <a:off x="6553200" y="4767263"/>
            <a:ext cx="2133600" cy="273844"/>
          </a:xfrm>
          <a:prstGeom prst="rect">
            <a:avLst/>
          </a:prstGeom>
        </p:spPr>
        <p:txBody>
          <a:bodyPr/>
          <a:lstStyle/>
          <a:p>
            <a:fld id="{B9288BBF-5BDC-41F5-AA21-8115DC49C991}"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A8B6D030-0722-46BA-8577-55C80B37C5C0}" type="datetimeFigureOut">
              <a:rPr lang="es-ES" smtClean="0"/>
              <a:pPr/>
              <a:t>30/04/2022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a:xfrm>
            <a:off x="6553200" y="4767263"/>
            <a:ext cx="2133600" cy="273844"/>
          </a:xfrm>
          <a:prstGeom prst="rect">
            <a:avLst/>
          </a:prstGeom>
        </p:spPr>
        <p:txBody>
          <a:bodyPr/>
          <a:lstStyle/>
          <a:p>
            <a:fld id="{B9288BBF-5BDC-41F5-AA21-8115DC49C991}"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3305176"/>
            <a:ext cx="7772400" cy="1021556"/>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8B6D030-0722-46BA-8577-55C80B37C5C0}" type="datetimeFigureOut">
              <a:rPr lang="es-ES" smtClean="0"/>
              <a:pPr/>
              <a:t>30/04/2022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a:xfrm>
            <a:off x="6553200" y="4767263"/>
            <a:ext cx="2133600" cy="273844"/>
          </a:xfrm>
          <a:prstGeom prst="rect">
            <a:avLst/>
          </a:prstGeom>
        </p:spPr>
        <p:txBody>
          <a:bodyPr/>
          <a:lstStyle/>
          <a:p>
            <a:fld id="{B9288BBF-5BDC-41F5-AA21-8115DC49C991}"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A8B6D030-0722-46BA-8577-55C80B37C5C0}" type="datetimeFigureOut">
              <a:rPr lang="es-ES" smtClean="0"/>
              <a:pPr/>
              <a:t>30/04/2022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a:xfrm>
            <a:off x="6553200" y="4767263"/>
            <a:ext cx="2133600" cy="273844"/>
          </a:xfrm>
          <a:prstGeom prst="rect">
            <a:avLst/>
          </a:prstGeom>
        </p:spPr>
        <p:txBody>
          <a:bodyPr/>
          <a:lstStyle/>
          <a:p>
            <a:fld id="{B9288BBF-5BDC-41F5-AA21-8115DC49C991}"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A8B6D030-0722-46BA-8577-55C80B37C5C0}" type="datetimeFigureOut">
              <a:rPr lang="es-ES" smtClean="0"/>
              <a:pPr/>
              <a:t>30/04/2022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a:xfrm>
            <a:off x="6553200" y="4767263"/>
            <a:ext cx="2133600" cy="273844"/>
          </a:xfrm>
          <a:prstGeom prst="rect">
            <a:avLst/>
          </a:prstGeom>
        </p:spPr>
        <p:txBody>
          <a:bodyPr/>
          <a:lstStyle/>
          <a:p>
            <a:fld id="{B9288BBF-5BDC-41F5-AA21-8115DC49C991}"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A8B6D030-0722-46BA-8577-55C80B37C5C0}" type="datetimeFigureOut">
              <a:rPr lang="es-ES" smtClean="0"/>
              <a:pPr/>
              <a:t>30/04/2022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a:xfrm>
            <a:off x="6553200" y="4767263"/>
            <a:ext cx="2133600" cy="273844"/>
          </a:xfrm>
          <a:prstGeom prst="rect">
            <a:avLst/>
          </a:prstGeom>
        </p:spPr>
        <p:txBody>
          <a:bodyPr/>
          <a:lstStyle/>
          <a:p>
            <a:fld id="{B9288BBF-5BDC-41F5-AA21-8115DC49C991}"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8B6D030-0722-46BA-8577-55C80B37C5C0}" type="datetimeFigureOut">
              <a:rPr lang="es-ES" smtClean="0"/>
              <a:pPr/>
              <a:t>30/04/2022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a:xfrm>
            <a:off x="6553200" y="4767263"/>
            <a:ext cx="2133600" cy="273844"/>
          </a:xfrm>
          <a:prstGeom prst="rect">
            <a:avLst/>
          </a:prstGeom>
        </p:spPr>
        <p:txBody>
          <a:bodyPr/>
          <a:lstStyle/>
          <a:p>
            <a:fld id="{B9288BBF-5BDC-41F5-AA21-8115DC49C991}"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04787"/>
            <a:ext cx="3008313" cy="871538"/>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8B6D030-0722-46BA-8577-55C80B37C5C0}" type="datetimeFigureOut">
              <a:rPr lang="es-ES" smtClean="0"/>
              <a:pPr/>
              <a:t>30/04/2022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a:xfrm>
            <a:off x="6553200" y="4767263"/>
            <a:ext cx="2133600" cy="273844"/>
          </a:xfrm>
          <a:prstGeom prst="rect">
            <a:avLst/>
          </a:prstGeom>
        </p:spPr>
        <p:txBody>
          <a:bodyPr/>
          <a:lstStyle/>
          <a:p>
            <a:fld id="{B9288BBF-5BDC-41F5-AA21-8115DC49C991}"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3600450"/>
            <a:ext cx="5486400" cy="425054"/>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8B6D030-0722-46BA-8577-55C80B37C5C0}" type="datetimeFigureOut">
              <a:rPr lang="es-ES" smtClean="0"/>
              <a:pPr/>
              <a:t>30/04/2022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a:xfrm>
            <a:off x="6553200" y="4767263"/>
            <a:ext cx="2133600" cy="273844"/>
          </a:xfrm>
          <a:prstGeom prst="rect">
            <a:avLst/>
          </a:prstGeom>
        </p:spPr>
        <p:txBody>
          <a:bodyPr/>
          <a:lstStyle/>
          <a:p>
            <a:fld id="{B9288BBF-5BDC-41F5-AA21-8115DC49C991}"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8B6D030-0722-46BA-8577-55C80B37C5C0}" type="datetimeFigureOut">
              <a:rPr lang="es-ES" smtClean="0"/>
              <a:pPr/>
              <a:t>30/04/2022</a:t>
            </a:fld>
            <a:endParaRPr lang="es-ES"/>
          </a:p>
        </p:txBody>
      </p:sp>
      <p:sp>
        <p:nvSpPr>
          <p:cNvPr id="5" name="4 Marcador de pie de página"/>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pic>
        <p:nvPicPr>
          <p:cNvPr id="8" name="7 Imagen" descr="codigofacilito.png"/>
          <p:cNvPicPr>
            <a:picLocks noChangeAspect="1"/>
          </p:cNvPicPr>
          <p:nvPr userDrawn="1"/>
        </p:nvPicPr>
        <p:blipFill>
          <a:blip r:embed="rId13" cstate="print"/>
          <a:stretch>
            <a:fillRect/>
          </a:stretch>
        </p:blipFill>
        <p:spPr>
          <a:xfrm>
            <a:off x="6715134" y="4643452"/>
            <a:ext cx="2311050" cy="36162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MX" dirty="0" smtClean="0">
                <a:latin typeface="Roboto Black" pitchFamily="2" charset="0"/>
                <a:ea typeface="Roboto Black" pitchFamily="2" charset="0"/>
              </a:rPr>
              <a:t>Clases, Estructuras y Registros</a:t>
            </a:r>
            <a:endParaRPr lang="es-ES" dirty="0">
              <a:latin typeface="Roboto Black" pitchFamily="2" charset="0"/>
              <a:ea typeface="Roboto Black"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3600" dirty="0" smtClean="0">
                <a:latin typeface="Roboto Black" pitchFamily="2" charset="0"/>
                <a:ea typeface="Roboto Black" pitchFamily="2" charset="0"/>
              </a:rPr>
              <a:t>Definiciones de expresiones de cuerpo </a:t>
            </a:r>
          </a:p>
        </p:txBody>
      </p:sp>
      <p:sp>
        <p:nvSpPr>
          <p:cNvPr id="3" name="2 Marcador de contenido"/>
          <p:cNvSpPr>
            <a:spLocks noGrp="1"/>
          </p:cNvSpPr>
          <p:nvPr>
            <p:ph idx="1"/>
          </p:nvPr>
        </p:nvSpPr>
        <p:spPr/>
        <p:txBody>
          <a:bodyPr anchor="ctr">
            <a:normAutofit fontScale="47500" lnSpcReduction="20000"/>
          </a:bodyPr>
          <a:lstStyle/>
          <a:p>
            <a:pPr marL="0" algn="just">
              <a:buNone/>
            </a:pPr>
            <a:r>
              <a:rPr lang="es-MX" sz="2800" dirty="0" err="1" smtClean="0">
                <a:latin typeface="Verdana" pitchFamily="34" charset="0"/>
                <a:ea typeface="Verdana" pitchFamily="34" charset="0"/>
              </a:rPr>
              <a:t>class</a:t>
            </a:r>
            <a:r>
              <a:rPr lang="es-MX" sz="2800" dirty="0" smtClean="0">
                <a:latin typeface="Verdana" pitchFamily="34" charset="0"/>
                <a:ea typeface="Verdana" pitchFamily="34" charset="0"/>
              </a:rPr>
              <a:t> Puntos</a:t>
            </a:r>
          </a:p>
          <a:p>
            <a:pPr marL="0" algn="just">
              <a:buNone/>
            </a:pPr>
            <a:r>
              <a:rPr lang="es-MX" sz="2800" dirty="0" smtClean="0">
                <a:latin typeface="Verdana" pitchFamily="34" charset="0"/>
                <a:ea typeface="Verdana" pitchFamily="34" charset="0"/>
              </a:rPr>
              <a:t>{</a:t>
            </a:r>
          </a:p>
          <a:p>
            <a:pPr marL="0" algn="just">
              <a:buNone/>
            </a:pPr>
            <a:r>
              <a:rPr lang="es-MX" sz="2800" dirty="0" smtClean="0">
                <a:latin typeface="Verdana" pitchFamily="34" charset="0"/>
                <a:ea typeface="Verdana" pitchFamily="34" charset="0"/>
              </a:rPr>
              <a:t>	</a:t>
            </a:r>
            <a:r>
              <a:rPr lang="es-MX" sz="2800" dirty="0" err="1" smtClean="0">
                <a:latin typeface="Verdana" pitchFamily="34" charset="0"/>
                <a:ea typeface="Verdana" pitchFamily="34" charset="0"/>
              </a:rPr>
              <a:t>private</a:t>
            </a:r>
            <a:r>
              <a:rPr lang="es-MX" sz="2800" dirty="0" smtClean="0">
                <a:latin typeface="Verdana" pitchFamily="34" charset="0"/>
                <a:ea typeface="Verdana" pitchFamily="34" charset="0"/>
              </a:rPr>
              <a:t> </a:t>
            </a:r>
            <a:r>
              <a:rPr lang="es-MX" sz="2800" dirty="0" err="1" smtClean="0">
                <a:latin typeface="Verdana" pitchFamily="34" charset="0"/>
                <a:ea typeface="Verdana" pitchFamily="34" charset="0"/>
              </a:rPr>
              <a:t>double</a:t>
            </a:r>
            <a:r>
              <a:rPr lang="es-MX" sz="2800" dirty="0" smtClean="0">
                <a:latin typeface="Verdana" pitchFamily="34" charset="0"/>
                <a:ea typeface="Verdana" pitchFamily="34" charset="0"/>
              </a:rPr>
              <a:t> _x;</a:t>
            </a:r>
          </a:p>
          <a:p>
            <a:pPr marL="0" algn="just">
              <a:buNone/>
            </a:pPr>
            <a:r>
              <a:rPr lang="es-MX" sz="2800" dirty="0" smtClean="0">
                <a:latin typeface="Verdana" pitchFamily="34" charset="0"/>
                <a:ea typeface="Verdana" pitchFamily="34" charset="0"/>
              </a:rPr>
              <a:t>	</a:t>
            </a:r>
            <a:r>
              <a:rPr lang="es-MX" sz="2800" dirty="0" err="1" smtClean="0">
                <a:latin typeface="Verdana" pitchFamily="34" charset="0"/>
                <a:ea typeface="Verdana" pitchFamily="34" charset="0"/>
              </a:rPr>
              <a:t>private</a:t>
            </a:r>
            <a:r>
              <a:rPr lang="es-MX" sz="2800" dirty="0" smtClean="0">
                <a:latin typeface="Verdana" pitchFamily="34" charset="0"/>
                <a:ea typeface="Verdana" pitchFamily="34" charset="0"/>
              </a:rPr>
              <a:t> </a:t>
            </a:r>
            <a:r>
              <a:rPr lang="es-MX" sz="2800" dirty="0" err="1" smtClean="0">
                <a:latin typeface="Verdana" pitchFamily="34" charset="0"/>
                <a:ea typeface="Verdana" pitchFamily="34" charset="0"/>
              </a:rPr>
              <a:t>double</a:t>
            </a:r>
            <a:r>
              <a:rPr lang="es-MX" sz="2800" dirty="0" smtClean="0">
                <a:latin typeface="Verdana" pitchFamily="34" charset="0"/>
                <a:ea typeface="Verdana" pitchFamily="34" charset="0"/>
              </a:rPr>
              <a:t> _y;</a:t>
            </a:r>
          </a:p>
          <a:p>
            <a:pPr marL="0" algn="just">
              <a:buNone/>
            </a:pPr>
            <a:r>
              <a:rPr lang="es-MX" sz="2800" dirty="0" smtClean="0">
                <a:latin typeface="Verdana" pitchFamily="34" charset="0"/>
                <a:ea typeface="Verdana" pitchFamily="34" charset="0"/>
              </a:rPr>
              <a:t>	</a:t>
            </a:r>
            <a:r>
              <a:rPr lang="es-MX" sz="2800" dirty="0" err="1" smtClean="0">
                <a:latin typeface="Verdana" pitchFamily="34" charset="0"/>
                <a:ea typeface="Verdana" pitchFamily="34" charset="0"/>
              </a:rPr>
              <a:t>public</a:t>
            </a:r>
            <a:r>
              <a:rPr lang="es-MX" sz="2800" dirty="0" smtClean="0">
                <a:latin typeface="Verdana" pitchFamily="34" charset="0"/>
                <a:ea typeface="Verdana" pitchFamily="34" charset="0"/>
              </a:rPr>
              <a:t> </a:t>
            </a:r>
            <a:r>
              <a:rPr lang="es-MX" sz="2800" dirty="0" err="1" smtClean="0">
                <a:latin typeface="Verdana" pitchFamily="34" charset="0"/>
                <a:ea typeface="Verdana" pitchFamily="34" charset="0"/>
              </a:rPr>
              <a:t>double</a:t>
            </a:r>
            <a:r>
              <a:rPr lang="es-MX" sz="2800" dirty="0" smtClean="0">
                <a:latin typeface="Verdana" pitchFamily="34" charset="0"/>
                <a:ea typeface="Verdana" pitchFamily="34" charset="0"/>
              </a:rPr>
              <a:t> X</a:t>
            </a:r>
          </a:p>
          <a:p>
            <a:pPr marL="0" algn="just">
              <a:buNone/>
            </a:pPr>
            <a:r>
              <a:rPr lang="es-MX" sz="2800" dirty="0" smtClean="0">
                <a:latin typeface="Verdana" pitchFamily="34" charset="0"/>
                <a:ea typeface="Verdana" pitchFamily="34" charset="0"/>
              </a:rPr>
              <a:t>	{</a:t>
            </a:r>
          </a:p>
          <a:p>
            <a:pPr marL="0" algn="just">
              <a:buNone/>
            </a:pPr>
            <a:r>
              <a:rPr lang="es-MX" sz="2800" dirty="0" smtClean="0">
                <a:latin typeface="Verdana" pitchFamily="34" charset="0"/>
                <a:ea typeface="Verdana" pitchFamily="34" charset="0"/>
              </a:rPr>
              <a:t>		</a:t>
            </a:r>
            <a:r>
              <a:rPr lang="es-MX" sz="2800" dirty="0" err="1" smtClean="0">
                <a:latin typeface="Verdana" pitchFamily="34" charset="0"/>
                <a:ea typeface="Verdana" pitchFamily="34" charset="0"/>
              </a:rPr>
              <a:t>get</a:t>
            </a:r>
            <a:r>
              <a:rPr lang="es-MX" sz="2800" dirty="0" smtClean="0">
                <a:latin typeface="Verdana" pitchFamily="34" charset="0"/>
                <a:ea typeface="Verdana" pitchFamily="34" charset="0"/>
              </a:rPr>
              <a:t> =&gt; _x;</a:t>
            </a:r>
          </a:p>
          <a:p>
            <a:pPr marL="0" algn="just">
              <a:buNone/>
            </a:pPr>
            <a:r>
              <a:rPr lang="es-MX" sz="2800" dirty="0" smtClean="0">
                <a:latin typeface="Verdana" pitchFamily="34" charset="0"/>
                <a:ea typeface="Verdana" pitchFamily="34" charset="0"/>
              </a:rPr>
              <a:t>		set =&gt; _x = </a:t>
            </a:r>
            <a:r>
              <a:rPr lang="es-MX" sz="2800" dirty="0" err="1" smtClean="0">
                <a:latin typeface="Verdana" pitchFamily="34" charset="0"/>
                <a:ea typeface="Verdana" pitchFamily="34" charset="0"/>
              </a:rPr>
              <a:t>value</a:t>
            </a:r>
            <a:r>
              <a:rPr lang="es-MX" sz="2800" dirty="0" smtClean="0">
                <a:latin typeface="Verdana" pitchFamily="34" charset="0"/>
                <a:ea typeface="Verdana" pitchFamily="34" charset="0"/>
              </a:rPr>
              <a:t>;</a:t>
            </a:r>
          </a:p>
          <a:p>
            <a:pPr marL="0" algn="just">
              <a:buNone/>
            </a:pPr>
            <a:r>
              <a:rPr lang="es-MX" sz="2800" dirty="0" smtClean="0">
                <a:latin typeface="Verdana" pitchFamily="34" charset="0"/>
                <a:ea typeface="Verdana" pitchFamily="34" charset="0"/>
              </a:rPr>
              <a:t>	}</a:t>
            </a:r>
          </a:p>
          <a:p>
            <a:pPr marL="0" algn="just">
              <a:buNone/>
            </a:pPr>
            <a:r>
              <a:rPr lang="es-MX" sz="2800" dirty="0" smtClean="0">
                <a:latin typeface="Verdana" pitchFamily="34" charset="0"/>
                <a:ea typeface="Verdana" pitchFamily="34" charset="0"/>
              </a:rPr>
              <a:t>	</a:t>
            </a:r>
            <a:r>
              <a:rPr lang="es-MX" sz="2800" dirty="0" err="1" smtClean="0">
                <a:latin typeface="Verdana" pitchFamily="34" charset="0"/>
                <a:ea typeface="Verdana" pitchFamily="34" charset="0"/>
              </a:rPr>
              <a:t>public</a:t>
            </a:r>
            <a:r>
              <a:rPr lang="es-MX" sz="2800" dirty="0" smtClean="0">
                <a:latin typeface="Verdana" pitchFamily="34" charset="0"/>
                <a:ea typeface="Verdana" pitchFamily="34" charset="0"/>
              </a:rPr>
              <a:t> </a:t>
            </a:r>
            <a:r>
              <a:rPr lang="es-MX" sz="2800" dirty="0" err="1" smtClean="0">
                <a:latin typeface="Verdana" pitchFamily="34" charset="0"/>
                <a:ea typeface="Verdana" pitchFamily="34" charset="0"/>
              </a:rPr>
              <a:t>double</a:t>
            </a:r>
            <a:r>
              <a:rPr lang="es-MX" sz="2800" dirty="0" smtClean="0">
                <a:latin typeface="Verdana" pitchFamily="34" charset="0"/>
                <a:ea typeface="Verdana" pitchFamily="34" charset="0"/>
              </a:rPr>
              <a:t> Y</a:t>
            </a:r>
          </a:p>
          <a:p>
            <a:pPr marL="0" algn="just">
              <a:buNone/>
            </a:pPr>
            <a:r>
              <a:rPr lang="es-MX" sz="2800" dirty="0" smtClean="0">
                <a:latin typeface="Verdana" pitchFamily="34" charset="0"/>
                <a:ea typeface="Verdana" pitchFamily="34" charset="0"/>
              </a:rPr>
              <a:t>	{</a:t>
            </a:r>
          </a:p>
          <a:p>
            <a:pPr marL="0" algn="just">
              <a:buNone/>
            </a:pPr>
            <a:r>
              <a:rPr lang="es-MX" sz="2800" dirty="0" smtClean="0">
                <a:latin typeface="Verdana" pitchFamily="34" charset="0"/>
                <a:ea typeface="Verdana" pitchFamily="34" charset="0"/>
              </a:rPr>
              <a:t>		</a:t>
            </a:r>
            <a:r>
              <a:rPr lang="es-MX" sz="2800" dirty="0" err="1" smtClean="0">
                <a:latin typeface="Verdana" pitchFamily="34" charset="0"/>
                <a:ea typeface="Verdana" pitchFamily="34" charset="0"/>
              </a:rPr>
              <a:t>get</a:t>
            </a:r>
            <a:r>
              <a:rPr lang="es-MX" sz="2800" dirty="0" smtClean="0">
                <a:latin typeface="Verdana" pitchFamily="34" charset="0"/>
                <a:ea typeface="Verdana" pitchFamily="34" charset="0"/>
              </a:rPr>
              <a:t> =&gt; _y;</a:t>
            </a:r>
          </a:p>
          <a:p>
            <a:pPr marL="0" algn="just">
              <a:buNone/>
            </a:pPr>
            <a:r>
              <a:rPr lang="es-MX" sz="2800" dirty="0" smtClean="0">
                <a:latin typeface="Verdana" pitchFamily="34" charset="0"/>
                <a:ea typeface="Verdana" pitchFamily="34" charset="0"/>
              </a:rPr>
              <a:t>		set  =&gt; _y = </a:t>
            </a:r>
            <a:r>
              <a:rPr lang="es-MX" sz="2800" dirty="0" err="1" smtClean="0">
                <a:latin typeface="Verdana" pitchFamily="34" charset="0"/>
                <a:ea typeface="Verdana" pitchFamily="34" charset="0"/>
              </a:rPr>
              <a:t>value</a:t>
            </a:r>
            <a:r>
              <a:rPr lang="es-MX" sz="2800" dirty="0" smtClean="0">
                <a:latin typeface="Verdana" pitchFamily="34" charset="0"/>
                <a:ea typeface="Verdana" pitchFamily="34" charset="0"/>
              </a:rPr>
              <a:t>;</a:t>
            </a:r>
          </a:p>
          <a:p>
            <a:pPr marL="0" algn="just">
              <a:buNone/>
            </a:pPr>
            <a:r>
              <a:rPr lang="es-MX" sz="2800" dirty="0" smtClean="0">
                <a:latin typeface="Verdana" pitchFamily="34" charset="0"/>
                <a:ea typeface="Verdana" pitchFamily="34" charset="0"/>
              </a:rPr>
              <a:t>	}</a:t>
            </a:r>
          </a:p>
          <a:p>
            <a:pPr marL="0" algn="just">
              <a:buNone/>
            </a:pPr>
            <a:r>
              <a:rPr lang="es-MX" sz="2800" dirty="0" smtClean="0">
                <a:latin typeface="Verdana" pitchFamily="34" charset="0"/>
                <a:ea typeface="Verdana" pitchFamily="34" charset="0"/>
              </a:rPr>
              <a:t>}</a:t>
            </a:r>
            <a:endParaRPr lang="es-ES" sz="2800" dirty="0">
              <a:latin typeface="Verdana" pitchFamily="34" charset="0"/>
              <a:ea typeface="Verdan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sz="3600" dirty="0" smtClean="0">
                <a:latin typeface="Roboto Black" pitchFamily="2" charset="0"/>
                <a:ea typeface="Roboto Black" pitchFamily="2" charset="0"/>
              </a:rPr>
              <a:t>Propiedades implementadas automáticamente</a:t>
            </a:r>
          </a:p>
        </p:txBody>
      </p:sp>
      <p:sp>
        <p:nvSpPr>
          <p:cNvPr id="3" name="2 Marcador de contenido"/>
          <p:cNvSpPr>
            <a:spLocks noGrp="1"/>
          </p:cNvSpPr>
          <p:nvPr>
            <p:ph idx="1"/>
          </p:nvPr>
        </p:nvSpPr>
        <p:spPr/>
        <p:txBody>
          <a:bodyPr anchor="ctr">
            <a:normAutofit/>
          </a:bodyPr>
          <a:lstStyle/>
          <a:p>
            <a:pPr marL="0" algn="just">
              <a:buNone/>
            </a:pPr>
            <a:r>
              <a:rPr lang="es-MX" sz="2800" dirty="0" err="1" smtClean="0">
                <a:latin typeface="Verdana" pitchFamily="34" charset="0"/>
                <a:ea typeface="Verdana" pitchFamily="34" charset="0"/>
              </a:rPr>
              <a:t>class</a:t>
            </a:r>
            <a:r>
              <a:rPr lang="es-MX" sz="2800" dirty="0" smtClean="0">
                <a:latin typeface="Verdana" pitchFamily="34" charset="0"/>
                <a:ea typeface="Verdana" pitchFamily="34" charset="0"/>
              </a:rPr>
              <a:t> Puntos</a:t>
            </a:r>
          </a:p>
          <a:p>
            <a:pPr marL="0" algn="just">
              <a:buNone/>
            </a:pPr>
            <a:r>
              <a:rPr lang="es-MX" sz="2800" dirty="0" smtClean="0">
                <a:latin typeface="Verdana" pitchFamily="34" charset="0"/>
                <a:ea typeface="Verdana" pitchFamily="34" charset="0"/>
              </a:rPr>
              <a:t>{</a:t>
            </a:r>
          </a:p>
          <a:p>
            <a:pPr marL="0" algn="just">
              <a:buNone/>
            </a:pPr>
            <a:r>
              <a:rPr lang="es-MX" sz="2800" dirty="0" smtClean="0">
                <a:latin typeface="Verdana" pitchFamily="34" charset="0"/>
                <a:ea typeface="Verdana" pitchFamily="34" charset="0"/>
              </a:rPr>
              <a:t>	</a:t>
            </a:r>
            <a:r>
              <a:rPr lang="es-MX" sz="2800" dirty="0" err="1" smtClean="0">
                <a:latin typeface="Verdana" pitchFamily="34" charset="0"/>
                <a:ea typeface="Verdana" pitchFamily="34" charset="0"/>
              </a:rPr>
              <a:t>public</a:t>
            </a:r>
            <a:r>
              <a:rPr lang="es-MX" sz="2800" dirty="0" smtClean="0">
                <a:latin typeface="Verdana" pitchFamily="34" charset="0"/>
                <a:ea typeface="Verdana" pitchFamily="34" charset="0"/>
              </a:rPr>
              <a:t> </a:t>
            </a:r>
            <a:r>
              <a:rPr lang="es-MX" sz="2800" dirty="0" err="1" smtClean="0">
                <a:latin typeface="Verdana" pitchFamily="34" charset="0"/>
                <a:ea typeface="Verdana" pitchFamily="34" charset="0"/>
              </a:rPr>
              <a:t>double</a:t>
            </a:r>
            <a:r>
              <a:rPr lang="es-MX" sz="2800" dirty="0" smtClean="0">
                <a:latin typeface="Verdana" pitchFamily="34" charset="0"/>
                <a:ea typeface="Verdana" pitchFamily="34" charset="0"/>
              </a:rPr>
              <a:t> X { </a:t>
            </a:r>
            <a:r>
              <a:rPr lang="es-MX" sz="2800" dirty="0" err="1" smtClean="0">
                <a:latin typeface="Verdana" pitchFamily="34" charset="0"/>
                <a:ea typeface="Verdana" pitchFamily="34" charset="0"/>
              </a:rPr>
              <a:t>get</a:t>
            </a:r>
            <a:r>
              <a:rPr lang="es-MX" sz="2800" dirty="0" smtClean="0">
                <a:latin typeface="Verdana" pitchFamily="34" charset="0"/>
                <a:ea typeface="Verdana" pitchFamily="34" charset="0"/>
              </a:rPr>
              <a:t>; set; }</a:t>
            </a:r>
          </a:p>
          <a:p>
            <a:pPr marL="0" algn="just">
              <a:buNone/>
            </a:pPr>
            <a:r>
              <a:rPr lang="es-MX" sz="2800" dirty="0" smtClean="0">
                <a:latin typeface="Verdana" pitchFamily="34" charset="0"/>
                <a:ea typeface="Verdana" pitchFamily="34" charset="0"/>
              </a:rPr>
              <a:t>	</a:t>
            </a:r>
            <a:r>
              <a:rPr lang="es-MX" sz="2800" dirty="0" err="1" smtClean="0">
                <a:latin typeface="Verdana" pitchFamily="34" charset="0"/>
                <a:ea typeface="Verdana" pitchFamily="34" charset="0"/>
              </a:rPr>
              <a:t>public</a:t>
            </a:r>
            <a:r>
              <a:rPr lang="es-MX" sz="2800" dirty="0" smtClean="0">
                <a:latin typeface="Verdana" pitchFamily="34" charset="0"/>
                <a:ea typeface="Verdana" pitchFamily="34" charset="0"/>
              </a:rPr>
              <a:t> </a:t>
            </a:r>
            <a:r>
              <a:rPr lang="es-MX" sz="2800" dirty="0" err="1" smtClean="0">
                <a:latin typeface="Verdana" pitchFamily="34" charset="0"/>
                <a:ea typeface="Verdana" pitchFamily="34" charset="0"/>
              </a:rPr>
              <a:t>double</a:t>
            </a:r>
            <a:r>
              <a:rPr lang="es-MX" sz="2800" dirty="0" smtClean="0">
                <a:latin typeface="Verdana" pitchFamily="34" charset="0"/>
                <a:ea typeface="Verdana" pitchFamily="34" charset="0"/>
              </a:rPr>
              <a:t> Y { </a:t>
            </a:r>
            <a:r>
              <a:rPr lang="es-MX" sz="2800" dirty="0" err="1" smtClean="0">
                <a:latin typeface="Verdana" pitchFamily="34" charset="0"/>
                <a:ea typeface="Verdana" pitchFamily="34" charset="0"/>
              </a:rPr>
              <a:t>get</a:t>
            </a:r>
            <a:r>
              <a:rPr lang="es-MX" sz="2800" dirty="0" smtClean="0">
                <a:latin typeface="Verdana" pitchFamily="34" charset="0"/>
                <a:ea typeface="Verdana" pitchFamily="34" charset="0"/>
              </a:rPr>
              <a:t>; set; }</a:t>
            </a:r>
          </a:p>
          <a:p>
            <a:pPr marL="0" algn="just">
              <a:buNone/>
            </a:pPr>
            <a:r>
              <a:rPr lang="es-MX" sz="2800" dirty="0" smtClean="0">
                <a:latin typeface="Verdana" pitchFamily="34" charset="0"/>
                <a:ea typeface="Verdana" pitchFamily="34" charset="0"/>
              </a:rPr>
              <a:t>}</a:t>
            </a:r>
            <a:endParaRPr lang="es-ES" sz="2800" dirty="0">
              <a:latin typeface="Verdana" pitchFamily="34" charset="0"/>
              <a:ea typeface="Verdan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3600" dirty="0" err="1" smtClean="0">
                <a:latin typeface="Roboto Black" pitchFamily="2" charset="0"/>
                <a:ea typeface="Roboto Black" pitchFamily="2" charset="0"/>
              </a:rPr>
              <a:t>Accesor</a:t>
            </a:r>
            <a:r>
              <a:rPr lang="es-ES" sz="3600" dirty="0" smtClean="0">
                <a:latin typeface="Roboto Black" pitchFamily="2" charset="0"/>
                <a:ea typeface="Roboto Black" pitchFamily="2" charset="0"/>
              </a:rPr>
              <a:t> </a:t>
            </a:r>
            <a:r>
              <a:rPr lang="es-ES" sz="3600" dirty="0" err="1" smtClean="0">
                <a:latin typeface="Roboto Black" pitchFamily="2" charset="0"/>
                <a:ea typeface="Roboto Black" pitchFamily="2" charset="0"/>
              </a:rPr>
              <a:t>init</a:t>
            </a:r>
            <a:endParaRPr lang="es-ES" sz="3600" dirty="0" smtClean="0">
              <a:latin typeface="Roboto Black" pitchFamily="2" charset="0"/>
              <a:ea typeface="Roboto Black" pitchFamily="2" charset="0"/>
            </a:endParaRPr>
          </a:p>
        </p:txBody>
      </p:sp>
      <p:sp>
        <p:nvSpPr>
          <p:cNvPr id="3" name="2 Marcador de contenido"/>
          <p:cNvSpPr>
            <a:spLocks noGrp="1"/>
          </p:cNvSpPr>
          <p:nvPr>
            <p:ph idx="1"/>
          </p:nvPr>
        </p:nvSpPr>
        <p:spPr/>
        <p:txBody>
          <a:bodyPr anchor="ctr">
            <a:normAutofit/>
          </a:bodyPr>
          <a:lstStyle/>
          <a:p>
            <a:pPr marL="0" algn="just">
              <a:buNone/>
            </a:pPr>
            <a:r>
              <a:rPr lang="es-MX" sz="2800" dirty="0" err="1" smtClean="0">
                <a:latin typeface="Verdana" pitchFamily="34" charset="0"/>
                <a:ea typeface="Verdana" pitchFamily="34" charset="0"/>
              </a:rPr>
              <a:t>class</a:t>
            </a:r>
            <a:r>
              <a:rPr lang="es-MX" sz="2800" dirty="0" smtClean="0">
                <a:latin typeface="Verdana" pitchFamily="34" charset="0"/>
                <a:ea typeface="Verdana" pitchFamily="34" charset="0"/>
              </a:rPr>
              <a:t> Puntos</a:t>
            </a:r>
          </a:p>
          <a:p>
            <a:pPr marL="0" algn="just">
              <a:buNone/>
            </a:pPr>
            <a:r>
              <a:rPr lang="es-MX" sz="2800" dirty="0" smtClean="0">
                <a:latin typeface="Verdana" pitchFamily="34" charset="0"/>
                <a:ea typeface="Verdana" pitchFamily="34" charset="0"/>
              </a:rPr>
              <a:t>{</a:t>
            </a:r>
          </a:p>
          <a:p>
            <a:pPr marL="0" algn="just">
              <a:buNone/>
            </a:pPr>
            <a:r>
              <a:rPr lang="es-MX" sz="2800" dirty="0" smtClean="0">
                <a:latin typeface="Verdana" pitchFamily="34" charset="0"/>
                <a:ea typeface="Verdana" pitchFamily="34" charset="0"/>
              </a:rPr>
              <a:t>	</a:t>
            </a:r>
            <a:r>
              <a:rPr lang="es-MX" sz="2800" dirty="0" err="1" smtClean="0">
                <a:latin typeface="Verdana" pitchFamily="34" charset="0"/>
                <a:ea typeface="Verdana" pitchFamily="34" charset="0"/>
              </a:rPr>
              <a:t>public</a:t>
            </a:r>
            <a:r>
              <a:rPr lang="es-MX" sz="2800" dirty="0" smtClean="0">
                <a:latin typeface="Verdana" pitchFamily="34" charset="0"/>
                <a:ea typeface="Verdana" pitchFamily="34" charset="0"/>
              </a:rPr>
              <a:t> </a:t>
            </a:r>
            <a:r>
              <a:rPr lang="es-MX" sz="2800" dirty="0" err="1" smtClean="0">
                <a:latin typeface="Verdana" pitchFamily="34" charset="0"/>
                <a:ea typeface="Verdana" pitchFamily="34" charset="0"/>
              </a:rPr>
              <a:t>double</a:t>
            </a:r>
            <a:r>
              <a:rPr lang="es-MX" sz="2800" dirty="0" smtClean="0">
                <a:latin typeface="Verdana" pitchFamily="34" charset="0"/>
                <a:ea typeface="Verdana" pitchFamily="34" charset="0"/>
              </a:rPr>
              <a:t> X { </a:t>
            </a:r>
            <a:r>
              <a:rPr lang="es-MX" sz="2800" dirty="0" err="1" smtClean="0">
                <a:latin typeface="Verdana" pitchFamily="34" charset="0"/>
                <a:ea typeface="Verdana" pitchFamily="34" charset="0"/>
              </a:rPr>
              <a:t>get</a:t>
            </a:r>
            <a:r>
              <a:rPr lang="es-MX" sz="2800" dirty="0" smtClean="0">
                <a:latin typeface="Verdana" pitchFamily="34" charset="0"/>
                <a:ea typeface="Verdana" pitchFamily="34" charset="0"/>
              </a:rPr>
              <a:t>; </a:t>
            </a:r>
            <a:r>
              <a:rPr lang="es-MX" sz="2800" dirty="0" err="1" smtClean="0">
                <a:latin typeface="Verdana" pitchFamily="34" charset="0"/>
                <a:ea typeface="Verdana" pitchFamily="34" charset="0"/>
              </a:rPr>
              <a:t>init</a:t>
            </a:r>
            <a:r>
              <a:rPr lang="es-MX" sz="2800" dirty="0" smtClean="0">
                <a:latin typeface="Verdana" pitchFamily="34" charset="0"/>
                <a:ea typeface="Verdana" pitchFamily="34" charset="0"/>
              </a:rPr>
              <a:t>; }</a:t>
            </a:r>
          </a:p>
          <a:p>
            <a:pPr marL="0" algn="just">
              <a:buNone/>
            </a:pPr>
            <a:r>
              <a:rPr lang="es-MX" sz="2800" dirty="0" smtClean="0">
                <a:latin typeface="Verdana" pitchFamily="34" charset="0"/>
                <a:ea typeface="Verdana" pitchFamily="34" charset="0"/>
              </a:rPr>
              <a:t>	</a:t>
            </a:r>
            <a:r>
              <a:rPr lang="es-MX" sz="2800" dirty="0" err="1" smtClean="0">
                <a:latin typeface="Verdana" pitchFamily="34" charset="0"/>
                <a:ea typeface="Verdana" pitchFamily="34" charset="0"/>
              </a:rPr>
              <a:t>public</a:t>
            </a:r>
            <a:r>
              <a:rPr lang="es-MX" sz="2800" dirty="0" smtClean="0">
                <a:latin typeface="Verdana" pitchFamily="34" charset="0"/>
                <a:ea typeface="Verdana" pitchFamily="34" charset="0"/>
              </a:rPr>
              <a:t> </a:t>
            </a:r>
            <a:r>
              <a:rPr lang="es-MX" sz="2800" dirty="0" err="1" smtClean="0">
                <a:latin typeface="Verdana" pitchFamily="34" charset="0"/>
                <a:ea typeface="Verdana" pitchFamily="34" charset="0"/>
              </a:rPr>
              <a:t>double</a:t>
            </a:r>
            <a:r>
              <a:rPr lang="es-MX" sz="2800" dirty="0" smtClean="0">
                <a:latin typeface="Verdana" pitchFamily="34" charset="0"/>
                <a:ea typeface="Verdana" pitchFamily="34" charset="0"/>
              </a:rPr>
              <a:t> Y { </a:t>
            </a:r>
            <a:r>
              <a:rPr lang="es-MX" sz="2800" dirty="0" err="1" smtClean="0">
                <a:latin typeface="Verdana" pitchFamily="34" charset="0"/>
                <a:ea typeface="Verdana" pitchFamily="34" charset="0"/>
              </a:rPr>
              <a:t>get</a:t>
            </a:r>
            <a:r>
              <a:rPr lang="es-MX" sz="2800" dirty="0" smtClean="0">
                <a:latin typeface="Verdana" pitchFamily="34" charset="0"/>
                <a:ea typeface="Verdana" pitchFamily="34" charset="0"/>
              </a:rPr>
              <a:t>; </a:t>
            </a:r>
            <a:r>
              <a:rPr lang="es-MX" sz="2800" dirty="0" err="1" smtClean="0">
                <a:latin typeface="Verdana" pitchFamily="34" charset="0"/>
                <a:ea typeface="Verdana" pitchFamily="34" charset="0"/>
              </a:rPr>
              <a:t>init</a:t>
            </a:r>
            <a:r>
              <a:rPr lang="es-MX" sz="2800" dirty="0" smtClean="0">
                <a:latin typeface="Verdana" pitchFamily="34" charset="0"/>
                <a:ea typeface="Verdana" pitchFamily="34" charset="0"/>
              </a:rPr>
              <a:t>; }</a:t>
            </a:r>
          </a:p>
          <a:p>
            <a:pPr marL="0" algn="just">
              <a:buNone/>
            </a:pPr>
            <a:r>
              <a:rPr lang="es-MX" sz="2800" dirty="0" smtClean="0">
                <a:latin typeface="Verdana" pitchFamily="34" charset="0"/>
                <a:ea typeface="Verdana" pitchFamily="34" charset="0"/>
              </a:rPr>
              <a:t>}</a:t>
            </a:r>
            <a:endParaRPr lang="es-ES" sz="2800" dirty="0">
              <a:latin typeface="Verdana" pitchFamily="34" charset="0"/>
              <a:ea typeface="Verdan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600" dirty="0" smtClean="0">
                <a:latin typeface="Roboto Black" pitchFamily="2" charset="0"/>
                <a:ea typeface="Roboto Black" pitchFamily="2" charset="0"/>
              </a:rPr>
              <a:t>Ejemplo</a:t>
            </a:r>
            <a:endParaRPr lang="es-ES" sz="3600" dirty="0" smtClean="0">
              <a:latin typeface="Roboto Black" pitchFamily="2" charset="0"/>
              <a:ea typeface="Roboto Black" pitchFamily="2" charset="0"/>
            </a:endParaRPr>
          </a:p>
        </p:txBody>
      </p:sp>
      <p:sp>
        <p:nvSpPr>
          <p:cNvPr id="3" name="2 Marcador de contenido"/>
          <p:cNvSpPr>
            <a:spLocks noGrp="1"/>
          </p:cNvSpPr>
          <p:nvPr>
            <p:ph idx="1"/>
          </p:nvPr>
        </p:nvSpPr>
        <p:spPr/>
        <p:txBody>
          <a:bodyPr anchor="ctr">
            <a:normAutofit lnSpcReduction="10000"/>
          </a:bodyPr>
          <a:lstStyle/>
          <a:p>
            <a:pPr marL="0" algn="just">
              <a:buNone/>
            </a:pPr>
            <a:r>
              <a:rPr lang="es-MX" sz="2400" dirty="0" smtClean="0">
                <a:latin typeface="Roboto" pitchFamily="2" charset="0"/>
                <a:ea typeface="Roboto" pitchFamily="2" charset="0"/>
              </a:rPr>
              <a:t>Se desea un sistema de pedidos. El </a:t>
            </a:r>
            <a:r>
              <a:rPr lang="es-MX" sz="2400" u="sng" dirty="0" smtClean="0">
                <a:latin typeface="Roboto" pitchFamily="2" charset="0"/>
                <a:ea typeface="Roboto" pitchFamily="2" charset="0"/>
              </a:rPr>
              <a:t>cliente</a:t>
            </a:r>
            <a:r>
              <a:rPr lang="es-MX" sz="2400" dirty="0" smtClean="0">
                <a:latin typeface="Roboto" pitchFamily="2" charset="0"/>
                <a:ea typeface="Roboto" pitchFamily="2" charset="0"/>
              </a:rPr>
              <a:t> tendrá la opción de registrarse, ver la lista de </a:t>
            </a:r>
            <a:r>
              <a:rPr lang="es-MX" sz="2400" u="sng" dirty="0" smtClean="0">
                <a:latin typeface="Roboto" pitchFamily="2" charset="0"/>
                <a:ea typeface="Roboto" pitchFamily="2" charset="0"/>
              </a:rPr>
              <a:t>productos</a:t>
            </a:r>
            <a:r>
              <a:rPr lang="es-MX" sz="2400" dirty="0" smtClean="0">
                <a:latin typeface="Roboto" pitchFamily="2" charset="0"/>
                <a:ea typeface="Roboto" pitchFamily="2" charset="0"/>
              </a:rPr>
              <a:t> que se venden y poderlos agregar a un </a:t>
            </a:r>
            <a:r>
              <a:rPr lang="es-MX" sz="2400" u="sng" dirty="0" smtClean="0">
                <a:latin typeface="Roboto" pitchFamily="2" charset="0"/>
                <a:ea typeface="Roboto" pitchFamily="2" charset="0"/>
              </a:rPr>
              <a:t>pedido</a:t>
            </a:r>
            <a:r>
              <a:rPr lang="es-MX" sz="2400" dirty="0" smtClean="0">
                <a:latin typeface="Roboto" pitchFamily="2" charset="0"/>
                <a:ea typeface="Roboto" pitchFamily="2" charset="0"/>
              </a:rPr>
              <a:t>. Al terminar el cliente puede enviar su pedido para ser procesado. El sistema debe permitir administrar los datos de los productos con opciones de agregar, modificar y eliminar del catálogo. Los productos deben especificar 2 precios: público y mayoreo y si tienen los impuestos </a:t>
            </a:r>
            <a:r>
              <a:rPr lang="es-MX" sz="2400" dirty="0" err="1" smtClean="0">
                <a:latin typeface="Roboto" pitchFamily="2" charset="0"/>
                <a:ea typeface="Roboto" pitchFamily="2" charset="0"/>
              </a:rPr>
              <a:t>Iva</a:t>
            </a:r>
            <a:r>
              <a:rPr lang="es-MX" sz="2400" dirty="0" smtClean="0">
                <a:latin typeface="Roboto" pitchFamily="2" charset="0"/>
                <a:ea typeface="Roboto" pitchFamily="2" charset="0"/>
              </a:rPr>
              <a:t> y </a:t>
            </a:r>
            <a:r>
              <a:rPr lang="es-MX" sz="2400" dirty="0" err="1" smtClean="0">
                <a:latin typeface="Roboto" pitchFamily="2" charset="0"/>
                <a:ea typeface="Roboto" pitchFamily="2" charset="0"/>
              </a:rPr>
              <a:t>Ieps</a:t>
            </a:r>
            <a:r>
              <a:rPr lang="es-MX" sz="2400" dirty="0" smtClean="0">
                <a:latin typeface="Roboto" pitchFamily="2" charset="0"/>
                <a:ea typeface="Roboto" pitchFamily="2" charset="0"/>
              </a:rPr>
              <a:t>. También se debe administrar los clientes, especificando que tipo de precio manejan.</a:t>
            </a:r>
            <a:endParaRPr lang="es-ES" sz="24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600" dirty="0" smtClean="0">
                <a:latin typeface="Roboto Black" pitchFamily="2" charset="0"/>
                <a:ea typeface="Roboto Black" pitchFamily="2" charset="0"/>
              </a:rPr>
              <a:t>Estructuras</a:t>
            </a:r>
            <a:endParaRPr lang="es-ES" sz="3600" dirty="0" smtClean="0">
              <a:latin typeface="Roboto Black" pitchFamily="2" charset="0"/>
              <a:ea typeface="Roboto Black" pitchFamily="2" charset="0"/>
            </a:endParaRPr>
          </a:p>
        </p:txBody>
      </p:sp>
      <p:sp>
        <p:nvSpPr>
          <p:cNvPr id="3" name="2 Marcador de contenido"/>
          <p:cNvSpPr>
            <a:spLocks noGrp="1"/>
          </p:cNvSpPr>
          <p:nvPr>
            <p:ph idx="1"/>
          </p:nvPr>
        </p:nvSpPr>
        <p:spPr/>
        <p:txBody>
          <a:bodyPr anchor="ctr">
            <a:normAutofit fontScale="85000" lnSpcReduction="20000"/>
          </a:bodyPr>
          <a:lstStyle/>
          <a:p>
            <a:pPr marL="0" algn="just">
              <a:buNone/>
            </a:pPr>
            <a:r>
              <a:rPr lang="es-MX" sz="2000" dirty="0" err="1" smtClean="0">
                <a:latin typeface="Verdana" pitchFamily="34" charset="0"/>
                <a:ea typeface="Verdana" pitchFamily="34" charset="0"/>
              </a:rPr>
              <a:t>struct</a:t>
            </a:r>
            <a:r>
              <a:rPr lang="es-MX" sz="2000" dirty="0" smtClean="0">
                <a:latin typeface="Verdana" pitchFamily="34" charset="0"/>
                <a:ea typeface="Verdana" pitchFamily="34" charset="0"/>
              </a:rPr>
              <a:t> </a:t>
            </a:r>
            <a:r>
              <a:rPr lang="es-MX" sz="2000" dirty="0" err="1" smtClean="0">
                <a:latin typeface="Verdana" pitchFamily="34" charset="0"/>
                <a:ea typeface="Verdana" pitchFamily="34" charset="0"/>
              </a:rPr>
              <a:t>Metrica</a:t>
            </a:r>
            <a:endParaRPr lang="es-MX" sz="2000" dirty="0" smtClean="0">
              <a:latin typeface="Verdana" pitchFamily="34" charset="0"/>
              <a:ea typeface="Verdana" pitchFamily="34" charset="0"/>
            </a:endParaRPr>
          </a:p>
          <a:p>
            <a:pPr marL="0" algn="just">
              <a:buNone/>
            </a:pPr>
            <a:r>
              <a:rPr lang="es-MX" sz="2000" dirty="0" smtClean="0">
                <a:latin typeface="Verdana" pitchFamily="34" charset="0"/>
                <a:ea typeface="Verdana" pitchFamily="34" charset="0"/>
              </a:rPr>
              <a:t>{</a:t>
            </a:r>
          </a:p>
          <a:p>
            <a:pPr marL="0" algn="just">
              <a:buNone/>
            </a:pPr>
            <a:r>
              <a:rPr lang="es-ES" sz="2000" dirty="0" smtClean="0">
                <a:latin typeface="Verdana" pitchFamily="34" charset="0"/>
                <a:ea typeface="Verdana" pitchFamily="34" charset="0"/>
              </a:rPr>
              <a:t>	</a:t>
            </a:r>
            <a:r>
              <a:rPr lang="es-ES" sz="2000" dirty="0" err="1" smtClean="0">
                <a:latin typeface="Verdana" pitchFamily="34" charset="0"/>
                <a:ea typeface="Verdana" pitchFamily="34" charset="0"/>
              </a:rPr>
              <a:t>public</a:t>
            </a:r>
            <a:r>
              <a:rPr lang="es-ES" sz="2000" dirty="0" smtClean="0">
                <a:latin typeface="Verdana" pitchFamily="34" charset="0"/>
                <a:ea typeface="Verdana" pitchFamily="34" charset="0"/>
              </a:rPr>
              <a:t> </a:t>
            </a:r>
            <a:r>
              <a:rPr lang="es-ES" sz="2000" dirty="0" err="1" smtClean="0">
                <a:latin typeface="Verdana" pitchFamily="34" charset="0"/>
                <a:ea typeface="Verdana" pitchFamily="34" charset="0"/>
              </a:rPr>
              <a:t>double</a:t>
            </a:r>
            <a:r>
              <a:rPr lang="es-ES" sz="2000" dirty="0" smtClean="0">
                <a:latin typeface="Verdana" pitchFamily="34" charset="0"/>
                <a:ea typeface="Verdana" pitchFamily="34" charset="0"/>
              </a:rPr>
              <a:t> Valor { </a:t>
            </a:r>
            <a:r>
              <a:rPr lang="es-ES" sz="2000" dirty="0" err="1" smtClean="0">
                <a:latin typeface="Verdana" pitchFamily="34" charset="0"/>
                <a:ea typeface="Verdana" pitchFamily="34" charset="0"/>
              </a:rPr>
              <a:t>get</a:t>
            </a:r>
            <a:r>
              <a:rPr lang="es-ES" sz="2000" dirty="0" smtClean="0">
                <a:latin typeface="Verdana" pitchFamily="34" charset="0"/>
                <a:ea typeface="Verdana" pitchFamily="34" charset="0"/>
              </a:rPr>
              <a:t>; set; } </a:t>
            </a:r>
          </a:p>
          <a:p>
            <a:pPr marL="0" algn="just">
              <a:buNone/>
            </a:pPr>
            <a:r>
              <a:rPr lang="es-ES" sz="2000" dirty="0" smtClean="0">
                <a:latin typeface="Verdana" pitchFamily="34" charset="0"/>
                <a:ea typeface="Verdana" pitchFamily="34" charset="0"/>
              </a:rPr>
              <a:t>	</a:t>
            </a:r>
            <a:r>
              <a:rPr lang="es-ES" sz="2000" dirty="0" err="1" smtClean="0">
                <a:latin typeface="Verdana" pitchFamily="34" charset="0"/>
                <a:ea typeface="Verdana" pitchFamily="34" charset="0"/>
              </a:rPr>
              <a:t>public</a:t>
            </a:r>
            <a:r>
              <a:rPr lang="es-ES" sz="2000" dirty="0" smtClean="0">
                <a:latin typeface="Verdana" pitchFamily="34" charset="0"/>
                <a:ea typeface="Verdana" pitchFamily="34" charset="0"/>
              </a:rPr>
              <a:t> </a:t>
            </a:r>
            <a:r>
              <a:rPr lang="es-ES" sz="2000" dirty="0" err="1" smtClean="0">
                <a:latin typeface="Verdana" pitchFamily="34" charset="0"/>
                <a:ea typeface="Verdana" pitchFamily="34" charset="0"/>
              </a:rPr>
              <a:t>string</a:t>
            </a:r>
            <a:r>
              <a:rPr lang="es-ES" sz="2000" dirty="0" smtClean="0">
                <a:latin typeface="Verdana" pitchFamily="34" charset="0"/>
                <a:ea typeface="Verdana" pitchFamily="34" charset="0"/>
              </a:rPr>
              <a:t> </a:t>
            </a:r>
            <a:r>
              <a:rPr lang="es-ES" sz="2000" dirty="0" err="1" smtClean="0">
                <a:latin typeface="Verdana" pitchFamily="34" charset="0"/>
                <a:ea typeface="Verdana" pitchFamily="34" charset="0"/>
              </a:rPr>
              <a:t>Descripcion</a:t>
            </a:r>
            <a:r>
              <a:rPr lang="es-ES" sz="2000" dirty="0" smtClean="0">
                <a:latin typeface="Verdana" pitchFamily="34" charset="0"/>
                <a:ea typeface="Verdana" pitchFamily="34" charset="0"/>
              </a:rPr>
              <a:t> { </a:t>
            </a:r>
            <a:r>
              <a:rPr lang="es-ES" sz="2000" dirty="0" err="1" smtClean="0">
                <a:latin typeface="Verdana" pitchFamily="34" charset="0"/>
                <a:ea typeface="Verdana" pitchFamily="34" charset="0"/>
              </a:rPr>
              <a:t>get</a:t>
            </a:r>
            <a:r>
              <a:rPr lang="es-ES" sz="2000" dirty="0" smtClean="0">
                <a:latin typeface="Verdana" pitchFamily="34" charset="0"/>
                <a:ea typeface="Verdana" pitchFamily="34" charset="0"/>
              </a:rPr>
              <a:t>; set; }</a:t>
            </a:r>
          </a:p>
          <a:p>
            <a:pPr marL="0" algn="just">
              <a:buNone/>
            </a:pPr>
            <a:r>
              <a:rPr lang="es-ES" sz="2000" dirty="0" smtClean="0">
                <a:latin typeface="Verdana" pitchFamily="34" charset="0"/>
                <a:ea typeface="Verdana" pitchFamily="34" charset="0"/>
              </a:rPr>
              <a:t>	</a:t>
            </a:r>
            <a:r>
              <a:rPr lang="es-ES" sz="2000" dirty="0" err="1" smtClean="0">
                <a:latin typeface="Verdana" pitchFamily="34" charset="0"/>
                <a:ea typeface="Verdana" pitchFamily="34" charset="0"/>
              </a:rPr>
              <a:t>public</a:t>
            </a:r>
            <a:r>
              <a:rPr lang="es-ES" sz="2000" dirty="0" smtClean="0">
                <a:latin typeface="Verdana" pitchFamily="34" charset="0"/>
                <a:ea typeface="Verdana" pitchFamily="34" charset="0"/>
              </a:rPr>
              <a:t> </a:t>
            </a:r>
            <a:r>
              <a:rPr lang="es-ES" sz="2000" dirty="0" err="1" smtClean="0">
                <a:latin typeface="Verdana" pitchFamily="34" charset="0"/>
                <a:ea typeface="Verdana" pitchFamily="34" charset="0"/>
              </a:rPr>
              <a:t>override</a:t>
            </a:r>
            <a:r>
              <a:rPr lang="es-ES" sz="2000" dirty="0" smtClean="0">
                <a:latin typeface="Verdana" pitchFamily="34" charset="0"/>
                <a:ea typeface="Verdana" pitchFamily="34" charset="0"/>
              </a:rPr>
              <a:t> </a:t>
            </a:r>
            <a:r>
              <a:rPr lang="es-ES" sz="2000" dirty="0" err="1" smtClean="0">
                <a:latin typeface="Verdana" pitchFamily="34" charset="0"/>
                <a:ea typeface="Verdana" pitchFamily="34" charset="0"/>
              </a:rPr>
              <a:t>string</a:t>
            </a:r>
            <a:r>
              <a:rPr lang="es-ES" sz="2000" dirty="0" smtClean="0">
                <a:latin typeface="Verdana" pitchFamily="34" charset="0"/>
                <a:ea typeface="Verdana" pitchFamily="34" charset="0"/>
              </a:rPr>
              <a:t> </a:t>
            </a:r>
            <a:r>
              <a:rPr lang="es-ES" sz="2000" dirty="0" err="1" smtClean="0">
                <a:latin typeface="Verdana" pitchFamily="34" charset="0"/>
                <a:ea typeface="Verdana" pitchFamily="34" charset="0"/>
              </a:rPr>
              <a:t>ToString</a:t>
            </a:r>
            <a:r>
              <a:rPr lang="es-ES" sz="2000" dirty="0" smtClean="0">
                <a:latin typeface="Verdana" pitchFamily="34" charset="0"/>
                <a:ea typeface="Verdana" pitchFamily="34" charset="0"/>
              </a:rPr>
              <a:t>() </a:t>
            </a:r>
          </a:p>
          <a:p>
            <a:pPr marL="0" algn="just">
              <a:buNone/>
            </a:pPr>
            <a:r>
              <a:rPr lang="es-ES" sz="2000" dirty="0" smtClean="0">
                <a:latin typeface="Verdana" pitchFamily="34" charset="0"/>
                <a:ea typeface="Verdana" pitchFamily="34" charset="0"/>
              </a:rPr>
              <a:t>		=&gt; $"{Valor} ({</a:t>
            </a:r>
            <a:r>
              <a:rPr lang="es-ES" sz="2000" dirty="0" err="1" smtClean="0">
                <a:latin typeface="Verdana" pitchFamily="34" charset="0"/>
                <a:ea typeface="Verdana" pitchFamily="34" charset="0"/>
              </a:rPr>
              <a:t>Descripcion</a:t>
            </a:r>
            <a:r>
              <a:rPr lang="es-ES" sz="2000" dirty="0" smtClean="0">
                <a:latin typeface="Verdana" pitchFamily="34" charset="0"/>
                <a:ea typeface="Verdana" pitchFamily="34" charset="0"/>
              </a:rPr>
              <a:t>})";</a:t>
            </a:r>
            <a:endParaRPr lang="es-MX" sz="2000" dirty="0" smtClean="0">
              <a:latin typeface="Verdana" pitchFamily="34" charset="0"/>
              <a:ea typeface="Verdana" pitchFamily="34" charset="0"/>
            </a:endParaRPr>
          </a:p>
          <a:p>
            <a:pPr marL="0" algn="just">
              <a:buNone/>
            </a:pPr>
            <a:r>
              <a:rPr lang="es-MX" sz="2000" dirty="0" smtClean="0">
                <a:latin typeface="Verdana" pitchFamily="34" charset="0"/>
                <a:ea typeface="Verdana" pitchFamily="34" charset="0"/>
              </a:rPr>
              <a:t>}</a:t>
            </a:r>
          </a:p>
          <a:p>
            <a:pPr marL="0" algn="just">
              <a:buNone/>
            </a:pPr>
            <a:endParaRPr lang="es-MX" sz="2000" dirty="0" smtClean="0">
              <a:latin typeface="Verdana" pitchFamily="34" charset="0"/>
              <a:ea typeface="Verdana" pitchFamily="34" charset="0"/>
            </a:endParaRPr>
          </a:p>
          <a:p>
            <a:pPr marL="0" algn="just">
              <a:buNone/>
            </a:pPr>
            <a:r>
              <a:rPr lang="es-MX" sz="2000" dirty="0" err="1" smtClean="0">
                <a:latin typeface="Verdana" pitchFamily="34" charset="0"/>
                <a:ea typeface="Verdana" pitchFamily="34" charset="0"/>
              </a:rPr>
              <a:t>Metrica</a:t>
            </a:r>
            <a:r>
              <a:rPr lang="es-MX" sz="2000" dirty="0" smtClean="0">
                <a:latin typeface="Verdana" pitchFamily="34" charset="0"/>
                <a:ea typeface="Verdana" pitchFamily="34" charset="0"/>
              </a:rPr>
              <a:t> metrica1;</a:t>
            </a:r>
          </a:p>
          <a:p>
            <a:pPr marL="0" algn="just">
              <a:buNone/>
            </a:pPr>
            <a:r>
              <a:rPr lang="es-MX" sz="2000" dirty="0" smtClean="0">
                <a:latin typeface="Verdana" pitchFamily="34" charset="0"/>
                <a:ea typeface="Verdana" pitchFamily="34" charset="0"/>
              </a:rPr>
              <a:t>metrica1.Valor = 21;</a:t>
            </a:r>
          </a:p>
          <a:p>
            <a:pPr marL="0" algn="just">
              <a:buNone/>
            </a:pPr>
            <a:r>
              <a:rPr lang="es-MX" sz="2000" dirty="0" smtClean="0">
                <a:latin typeface="Verdana" pitchFamily="34" charset="0"/>
                <a:ea typeface="Verdana" pitchFamily="34" charset="0"/>
              </a:rPr>
              <a:t>metrica1.Descripcion = “Temperatura ambiental”;</a:t>
            </a:r>
          </a:p>
          <a:p>
            <a:pPr marL="0" algn="just">
              <a:buNone/>
            </a:pPr>
            <a:r>
              <a:rPr lang="es-MX" sz="2000" dirty="0" err="1" smtClean="0">
                <a:latin typeface="Verdana" pitchFamily="34" charset="0"/>
                <a:ea typeface="Verdana" pitchFamily="34" charset="0"/>
              </a:rPr>
              <a:t>Console.WriteLine</a:t>
            </a:r>
            <a:r>
              <a:rPr lang="es-MX" sz="2000" dirty="0" smtClean="0">
                <a:latin typeface="Verdana" pitchFamily="34" charset="0"/>
                <a:ea typeface="Verdana" pitchFamily="34" charset="0"/>
              </a:rPr>
              <a:t>(metrica1.ToString());</a:t>
            </a:r>
            <a:endParaRPr lang="es-ES" sz="2000" dirty="0">
              <a:latin typeface="Verdana" pitchFamily="34" charset="0"/>
              <a:ea typeface="Verdana"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600" dirty="0" smtClean="0">
                <a:latin typeface="Roboto Black" pitchFamily="2" charset="0"/>
                <a:ea typeface="Roboto Black" pitchFamily="2" charset="0"/>
              </a:rPr>
              <a:t>Registros</a:t>
            </a:r>
            <a:endParaRPr lang="es-ES" sz="3600" dirty="0" smtClean="0">
              <a:latin typeface="Roboto Black" pitchFamily="2" charset="0"/>
              <a:ea typeface="Roboto Black" pitchFamily="2" charset="0"/>
            </a:endParaRPr>
          </a:p>
        </p:txBody>
      </p:sp>
      <p:sp>
        <p:nvSpPr>
          <p:cNvPr id="3" name="2 Marcador de contenido"/>
          <p:cNvSpPr>
            <a:spLocks noGrp="1"/>
          </p:cNvSpPr>
          <p:nvPr>
            <p:ph idx="1"/>
          </p:nvPr>
        </p:nvSpPr>
        <p:spPr/>
        <p:txBody>
          <a:bodyPr anchor="ctr">
            <a:normAutofit fontScale="92500" lnSpcReduction="20000"/>
          </a:bodyPr>
          <a:lstStyle/>
          <a:p>
            <a:pPr marL="0" algn="just">
              <a:buNone/>
            </a:pPr>
            <a:r>
              <a:rPr lang="es-MX" sz="2000" dirty="0" err="1" smtClean="0">
                <a:latin typeface="Verdana" pitchFamily="34" charset="0"/>
                <a:ea typeface="Verdana" pitchFamily="34" charset="0"/>
              </a:rPr>
              <a:t>public</a:t>
            </a:r>
            <a:r>
              <a:rPr lang="es-MX" sz="2000" dirty="0" smtClean="0">
                <a:latin typeface="Verdana" pitchFamily="34" charset="0"/>
                <a:ea typeface="Verdana" pitchFamily="34" charset="0"/>
              </a:rPr>
              <a:t> record Puntos3D</a:t>
            </a:r>
          </a:p>
          <a:p>
            <a:pPr marL="0" algn="just">
              <a:buNone/>
            </a:pPr>
            <a:r>
              <a:rPr lang="es-MX" sz="2000" dirty="0" smtClean="0">
                <a:latin typeface="Verdana" pitchFamily="34" charset="0"/>
                <a:ea typeface="Verdana" pitchFamily="34" charset="0"/>
              </a:rPr>
              <a:t>{</a:t>
            </a:r>
          </a:p>
          <a:p>
            <a:pPr marL="0" algn="just">
              <a:buNone/>
            </a:pPr>
            <a:r>
              <a:rPr lang="es-ES" sz="2000" dirty="0" smtClean="0">
                <a:latin typeface="Verdana" pitchFamily="34" charset="0"/>
                <a:ea typeface="Verdana" pitchFamily="34" charset="0"/>
              </a:rPr>
              <a:t>	</a:t>
            </a:r>
            <a:r>
              <a:rPr lang="es-ES" sz="2000" dirty="0" err="1" smtClean="0">
                <a:latin typeface="Verdana" pitchFamily="34" charset="0"/>
                <a:ea typeface="Verdana" pitchFamily="34" charset="0"/>
              </a:rPr>
              <a:t>public</a:t>
            </a:r>
            <a:r>
              <a:rPr lang="es-ES" sz="2000" dirty="0" smtClean="0">
                <a:latin typeface="Verdana" pitchFamily="34" charset="0"/>
                <a:ea typeface="Verdana" pitchFamily="34" charset="0"/>
              </a:rPr>
              <a:t> </a:t>
            </a:r>
            <a:r>
              <a:rPr lang="es-ES" sz="2000" dirty="0" err="1" smtClean="0">
                <a:latin typeface="Verdana" pitchFamily="34" charset="0"/>
                <a:ea typeface="Verdana" pitchFamily="34" charset="0"/>
              </a:rPr>
              <a:t>double</a:t>
            </a:r>
            <a:r>
              <a:rPr lang="es-ES" sz="2000" dirty="0" smtClean="0">
                <a:latin typeface="Verdana" pitchFamily="34" charset="0"/>
                <a:ea typeface="Verdana" pitchFamily="34" charset="0"/>
              </a:rPr>
              <a:t> X { </a:t>
            </a:r>
            <a:r>
              <a:rPr lang="es-ES" sz="2000" dirty="0" err="1" smtClean="0">
                <a:latin typeface="Verdana" pitchFamily="34" charset="0"/>
                <a:ea typeface="Verdana" pitchFamily="34" charset="0"/>
              </a:rPr>
              <a:t>get</a:t>
            </a:r>
            <a:r>
              <a:rPr lang="es-ES" sz="2000" dirty="0" smtClean="0">
                <a:latin typeface="Verdana" pitchFamily="34" charset="0"/>
                <a:ea typeface="Verdana" pitchFamily="34" charset="0"/>
              </a:rPr>
              <a:t>; set; } </a:t>
            </a:r>
          </a:p>
          <a:p>
            <a:pPr marL="0" algn="just">
              <a:buNone/>
            </a:pPr>
            <a:r>
              <a:rPr lang="es-ES" sz="2000" dirty="0" smtClean="0">
                <a:latin typeface="Verdana" pitchFamily="34" charset="0"/>
                <a:ea typeface="Verdana" pitchFamily="34" charset="0"/>
              </a:rPr>
              <a:t>	</a:t>
            </a:r>
            <a:r>
              <a:rPr lang="es-ES" sz="2000" dirty="0" err="1" smtClean="0">
                <a:latin typeface="Verdana" pitchFamily="34" charset="0"/>
                <a:ea typeface="Verdana" pitchFamily="34" charset="0"/>
              </a:rPr>
              <a:t>public</a:t>
            </a:r>
            <a:r>
              <a:rPr lang="es-ES" sz="2000" dirty="0" smtClean="0">
                <a:latin typeface="Verdana" pitchFamily="34" charset="0"/>
                <a:ea typeface="Verdana" pitchFamily="34" charset="0"/>
              </a:rPr>
              <a:t> </a:t>
            </a:r>
            <a:r>
              <a:rPr lang="es-ES" sz="2000" dirty="0" err="1" smtClean="0">
                <a:latin typeface="Verdana" pitchFamily="34" charset="0"/>
                <a:ea typeface="Verdana" pitchFamily="34" charset="0"/>
              </a:rPr>
              <a:t>double</a:t>
            </a:r>
            <a:r>
              <a:rPr lang="es-ES" sz="2000" dirty="0" smtClean="0">
                <a:latin typeface="Verdana" pitchFamily="34" charset="0"/>
                <a:ea typeface="Verdana" pitchFamily="34" charset="0"/>
              </a:rPr>
              <a:t> Y { </a:t>
            </a:r>
            <a:r>
              <a:rPr lang="es-ES" sz="2000" dirty="0" err="1" smtClean="0">
                <a:latin typeface="Verdana" pitchFamily="34" charset="0"/>
                <a:ea typeface="Verdana" pitchFamily="34" charset="0"/>
              </a:rPr>
              <a:t>get</a:t>
            </a:r>
            <a:r>
              <a:rPr lang="es-ES" sz="2000" dirty="0" smtClean="0">
                <a:latin typeface="Verdana" pitchFamily="34" charset="0"/>
                <a:ea typeface="Verdana" pitchFamily="34" charset="0"/>
              </a:rPr>
              <a:t>; set; }</a:t>
            </a:r>
          </a:p>
          <a:p>
            <a:pPr marL="0" algn="just">
              <a:buNone/>
            </a:pPr>
            <a:r>
              <a:rPr lang="es-ES" sz="2000" dirty="0" smtClean="0">
                <a:latin typeface="Verdana" pitchFamily="34" charset="0"/>
                <a:ea typeface="Verdana" pitchFamily="34" charset="0"/>
              </a:rPr>
              <a:t>	</a:t>
            </a:r>
            <a:r>
              <a:rPr lang="es-ES" sz="2000" dirty="0" err="1" smtClean="0">
                <a:latin typeface="Verdana" pitchFamily="34" charset="0"/>
                <a:ea typeface="Verdana" pitchFamily="34" charset="0"/>
              </a:rPr>
              <a:t>public</a:t>
            </a:r>
            <a:r>
              <a:rPr lang="es-ES" sz="2000" dirty="0" smtClean="0">
                <a:latin typeface="Verdana" pitchFamily="34" charset="0"/>
                <a:ea typeface="Verdana" pitchFamily="34" charset="0"/>
              </a:rPr>
              <a:t> </a:t>
            </a:r>
            <a:r>
              <a:rPr lang="es-ES" sz="2000" dirty="0" err="1" smtClean="0">
                <a:latin typeface="Verdana" pitchFamily="34" charset="0"/>
                <a:ea typeface="Verdana" pitchFamily="34" charset="0"/>
              </a:rPr>
              <a:t>double</a:t>
            </a:r>
            <a:r>
              <a:rPr lang="es-ES" sz="2000" dirty="0" smtClean="0">
                <a:latin typeface="Verdana" pitchFamily="34" charset="0"/>
                <a:ea typeface="Verdana" pitchFamily="34" charset="0"/>
              </a:rPr>
              <a:t> Z { </a:t>
            </a:r>
            <a:r>
              <a:rPr lang="es-ES" sz="2000" dirty="0" err="1" smtClean="0">
                <a:latin typeface="Verdana" pitchFamily="34" charset="0"/>
                <a:ea typeface="Verdana" pitchFamily="34" charset="0"/>
              </a:rPr>
              <a:t>get</a:t>
            </a:r>
            <a:r>
              <a:rPr lang="es-ES" sz="2000" dirty="0" smtClean="0">
                <a:latin typeface="Verdana" pitchFamily="34" charset="0"/>
                <a:ea typeface="Verdana" pitchFamily="34" charset="0"/>
              </a:rPr>
              <a:t>; set; }</a:t>
            </a:r>
            <a:endParaRPr lang="es-MX" sz="2000" dirty="0" smtClean="0">
              <a:latin typeface="Verdana" pitchFamily="34" charset="0"/>
              <a:ea typeface="Verdana" pitchFamily="34" charset="0"/>
            </a:endParaRPr>
          </a:p>
          <a:p>
            <a:pPr marL="0" algn="just">
              <a:buNone/>
            </a:pPr>
            <a:r>
              <a:rPr lang="es-MX" sz="2000" dirty="0" smtClean="0">
                <a:latin typeface="Verdana" pitchFamily="34" charset="0"/>
                <a:ea typeface="Verdana" pitchFamily="34" charset="0"/>
              </a:rPr>
              <a:t>}</a:t>
            </a:r>
          </a:p>
          <a:p>
            <a:pPr marL="0" algn="just">
              <a:buNone/>
            </a:pPr>
            <a:endParaRPr lang="es-MX" sz="2000" dirty="0" smtClean="0">
              <a:latin typeface="Verdana" pitchFamily="34" charset="0"/>
              <a:ea typeface="Verdana" pitchFamily="34" charset="0"/>
            </a:endParaRPr>
          </a:p>
          <a:p>
            <a:pPr marL="0" algn="just">
              <a:buNone/>
            </a:pPr>
            <a:r>
              <a:rPr lang="es-MX" sz="2000" dirty="0" smtClean="0">
                <a:latin typeface="Verdana" pitchFamily="34" charset="0"/>
                <a:ea typeface="Verdana" pitchFamily="34" charset="0"/>
              </a:rPr>
              <a:t>Puntos3D punto1 = new Puntos3D();</a:t>
            </a:r>
          </a:p>
          <a:p>
            <a:pPr marL="0" algn="just">
              <a:buNone/>
            </a:pPr>
            <a:r>
              <a:rPr lang="es-MX" sz="2000" dirty="0" smtClean="0">
                <a:latin typeface="Verdana" pitchFamily="34" charset="0"/>
                <a:ea typeface="Verdana" pitchFamily="34" charset="0"/>
              </a:rPr>
              <a:t>punto1.X = 21.5;</a:t>
            </a:r>
          </a:p>
          <a:p>
            <a:pPr marL="0" algn="just">
              <a:buNone/>
            </a:pPr>
            <a:r>
              <a:rPr lang="es-MX" sz="2000" dirty="0" smtClean="0">
                <a:latin typeface="Verdana" pitchFamily="34" charset="0"/>
                <a:ea typeface="Verdana" pitchFamily="34" charset="0"/>
              </a:rPr>
              <a:t>punto1.Y = 34.5;</a:t>
            </a:r>
          </a:p>
          <a:p>
            <a:pPr marL="0" algn="just">
              <a:buNone/>
            </a:pPr>
            <a:r>
              <a:rPr lang="es-MX" sz="2000" dirty="0" smtClean="0">
                <a:latin typeface="Verdana" pitchFamily="34" charset="0"/>
                <a:ea typeface="Verdana" pitchFamily="34" charset="0"/>
              </a:rPr>
              <a:t>punto1.Z = -45.2;</a:t>
            </a:r>
            <a:endParaRPr lang="es-ES" sz="2000" dirty="0">
              <a:latin typeface="Verdana" pitchFamily="34" charset="0"/>
              <a:ea typeface="Verdana"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600" dirty="0" smtClean="0">
                <a:latin typeface="Roboto Black" pitchFamily="2" charset="0"/>
                <a:ea typeface="Roboto Black" pitchFamily="2" charset="0"/>
              </a:rPr>
              <a:t>Métodos o funciones</a:t>
            </a:r>
            <a:endParaRPr lang="es-ES" sz="3600" dirty="0" smtClean="0">
              <a:latin typeface="Roboto Black" pitchFamily="2" charset="0"/>
              <a:ea typeface="Roboto Black" pitchFamily="2" charset="0"/>
            </a:endParaRPr>
          </a:p>
        </p:txBody>
      </p:sp>
      <p:sp>
        <p:nvSpPr>
          <p:cNvPr id="3" name="2 Marcador de contenido"/>
          <p:cNvSpPr>
            <a:spLocks noGrp="1"/>
          </p:cNvSpPr>
          <p:nvPr>
            <p:ph idx="1"/>
          </p:nvPr>
        </p:nvSpPr>
        <p:spPr/>
        <p:txBody>
          <a:bodyPr anchor="ctr">
            <a:normAutofit/>
          </a:bodyPr>
          <a:lstStyle/>
          <a:p>
            <a:pPr marL="0" algn="just">
              <a:buNone/>
            </a:pPr>
            <a:r>
              <a:rPr lang="es-MX" sz="1800" dirty="0" err="1" smtClean="0">
                <a:latin typeface="Verdana" pitchFamily="34" charset="0"/>
                <a:ea typeface="Verdana" pitchFamily="34" charset="0"/>
              </a:rPr>
              <a:t>public</a:t>
            </a:r>
            <a:r>
              <a:rPr lang="es-MX" sz="1800" dirty="0" smtClean="0">
                <a:latin typeface="Verdana" pitchFamily="34" charset="0"/>
                <a:ea typeface="Verdana" pitchFamily="34" charset="0"/>
              </a:rPr>
              <a:t> decimal </a:t>
            </a:r>
            <a:r>
              <a:rPr lang="es-MX" sz="1800" dirty="0" err="1" smtClean="0">
                <a:latin typeface="Verdana" pitchFamily="34" charset="0"/>
                <a:ea typeface="Verdana" pitchFamily="34" charset="0"/>
              </a:rPr>
              <a:t>DesglosaIva</a:t>
            </a:r>
            <a:r>
              <a:rPr lang="es-MX" sz="1800" dirty="0" smtClean="0">
                <a:latin typeface="Verdana" pitchFamily="34" charset="0"/>
                <a:ea typeface="Verdana" pitchFamily="34" charset="0"/>
              </a:rPr>
              <a:t>(decimal Precio, decimal </a:t>
            </a:r>
            <a:r>
              <a:rPr lang="es-MX" sz="1800" dirty="0" err="1" smtClean="0">
                <a:latin typeface="Verdana" pitchFamily="34" charset="0"/>
                <a:ea typeface="Verdana" pitchFamily="34" charset="0"/>
              </a:rPr>
              <a:t>PorcentajeIva</a:t>
            </a:r>
            <a:r>
              <a:rPr lang="es-MX" sz="1800" dirty="0" smtClean="0">
                <a:latin typeface="Verdana" pitchFamily="34" charset="0"/>
                <a:ea typeface="Verdana" pitchFamily="34" charset="0"/>
              </a:rPr>
              <a:t>)</a:t>
            </a:r>
          </a:p>
          <a:p>
            <a:pPr marL="0" algn="just">
              <a:buNone/>
            </a:pPr>
            <a:r>
              <a:rPr lang="es-MX" sz="1800" dirty="0" smtClean="0">
                <a:latin typeface="Verdana" pitchFamily="34" charset="0"/>
                <a:ea typeface="Verdana" pitchFamily="34" charset="0"/>
              </a:rPr>
              <a:t>{</a:t>
            </a:r>
          </a:p>
          <a:p>
            <a:pPr marL="0" algn="just">
              <a:buNone/>
            </a:pPr>
            <a:r>
              <a:rPr lang="es-MX" sz="1800" dirty="0" smtClean="0">
                <a:latin typeface="Verdana" pitchFamily="34" charset="0"/>
                <a:ea typeface="Verdana" pitchFamily="34" charset="0"/>
              </a:rPr>
              <a:t>	</a:t>
            </a:r>
            <a:r>
              <a:rPr lang="es-MX" sz="1800" dirty="0" err="1" smtClean="0">
                <a:latin typeface="Verdana" pitchFamily="34" charset="0"/>
                <a:ea typeface="Verdana" pitchFamily="34" charset="0"/>
              </a:rPr>
              <a:t>return</a:t>
            </a:r>
            <a:r>
              <a:rPr lang="es-MX" sz="1800" dirty="0" smtClean="0">
                <a:latin typeface="Verdana" pitchFamily="34" charset="0"/>
                <a:ea typeface="Verdana" pitchFamily="34" charset="0"/>
              </a:rPr>
              <a:t> </a:t>
            </a:r>
            <a:r>
              <a:rPr lang="es-MX" sz="1800" dirty="0" err="1" smtClean="0">
                <a:latin typeface="Verdana" pitchFamily="34" charset="0"/>
                <a:ea typeface="Verdana" pitchFamily="34" charset="0"/>
              </a:rPr>
              <a:t>Math.Round</a:t>
            </a:r>
            <a:r>
              <a:rPr lang="es-MX" sz="1800" dirty="0" smtClean="0">
                <a:latin typeface="Verdana" pitchFamily="34" charset="0"/>
                <a:ea typeface="Verdana" pitchFamily="34" charset="0"/>
              </a:rPr>
              <a:t>(Precio / (1 + </a:t>
            </a:r>
            <a:r>
              <a:rPr lang="es-MX" sz="1800" dirty="0" err="1" smtClean="0">
                <a:latin typeface="Verdana" pitchFamily="34" charset="0"/>
                <a:ea typeface="Verdana" pitchFamily="34" charset="0"/>
              </a:rPr>
              <a:t>PorcentajeIva</a:t>
            </a:r>
            <a:r>
              <a:rPr lang="es-MX" sz="1800" dirty="0" smtClean="0">
                <a:latin typeface="Verdana" pitchFamily="34" charset="0"/>
                <a:ea typeface="Verdana" pitchFamily="34" charset="0"/>
              </a:rPr>
              <a:t> / 100m), 2);</a:t>
            </a:r>
          </a:p>
          <a:p>
            <a:pPr marL="0" algn="just">
              <a:buNone/>
            </a:pPr>
            <a:r>
              <a:rPr lang="es-MX" sz="1800" dirty="0" smtClean="0">
                <a:latin typeface="Verdana" pitchFamily="34" charset="0"/>
                <a:ea typeface="Verdana" pitchFamily="34"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600" dirty="0" smtClean="0">
                <a:latin typeface="Roboto Black" pitchFamily="2" charset="0"/>
                <a:ea typeface="Roboto Black" pitchFamily="2" charset="0"/>
              </a:rPr>
              <a:t>Parámetros de Métodos</a:t>
            </a:r>
            <a:endParaRPr lang="es-ES" sz="3600" dirty="0" smtClean="0">
              <a:latin typeface="Roboto Black" pitchFamily="2" charset="0"/>
              <a:ea typeface="Roboto Black" pitchFamily="2" charset="0"/>
            </a:endParaRPr>
          </a:p>
        </p:txBody>
      </p:sp>
      <p:sp>
        <p:nvSpPr>
          <p:cNvPr id="3" name="2 Marcador de contenido"/>
          <p:cNvSpPr>
            <a:spLocks noGrp="1"/>
          </p:cNvSpPr>
          <p:nvPr>
            <p:ph idx="1"/>
          </p:nvPr>
        </p:nvSpPr>
        <p:spPr/>
        <p:txBody>
          <a:bodyPr anchor="ctr">
            <a:normAutofit/>
          </a:bodyPr>
          <a:lstStyle/>
          <a:p>
            <a:pPr marL="0" algn="just"/>
            <a:r>
              <a:rPr lang="es-MX" sz="1800" dirty="0" err="1" smtClean="0">
                <a:latin typeface="Roboto" pitchFamily="2" charset="0"/>
                <a:ea typeface="Roboto" pitchFamily="2" charset="0"/>
              </a:rPr>
              <a:t>params</a:t>
            </a:r>
            <a:r>
              <a:rPr lang="es-MX" sz="1800" dirty="0" smtClean="0">
                <a:latin typeface="Roboto" pitchFamily="2" charset="0"/>
                <a:ea typeface="Roboto" pitchFamily="2" charset="0"/>
              </a:rPr>
              <a:t> especifica que este parámetro puede ser una lista o arreglo de valores simples. Se debe colocar al último en la lista de parámetros</a:t>
            </a:r>
          </a:p>
          <a:p>
            <a:pPr marL="0" algn="just"/>
            <a:r>
              <a:rPr lang="es-MX" sz="1800" dirty="0" smtClean="0">
                <a:latin typeface="Roboto" pitchFamily="2" charset="0"/>
                <a:ea typeface="Roboto" pitchFamily="2" charset="0"/>
              </a:rPr>
              <a:t>in el parámetro se pasa por referencia, pero es de solo lectura, por lo que no se puede modificar dentro del método</a:t>
            </a:r>
          </a:p>
          <a:p>
            <a:pPr marL="0" algn="just"/>
            <a:r>
              <a:rPr lang="es-MX" sz="1800" dirty="0" err="1" smtClean="0">
                <a:latin typeface="Roboto" pitchFamily="2" charset="0"/>
                <a:ea typeface="Roboto" pitchFamily="2" charset="0"/>
              </a:rPr>
              <a:t>ref</a:t>
            </a:r>
            <a:r>
              <a:rPr lang="es-MX" sz="1800" dirty="0" smtClean="0">
                <a:latin typeface="Roboto" pitchFamily="2" charset="0"/>
                <a:ea typeface="Roboto" pitchFamily="2" charset="0"/>
              </a:rPr>
              <a:t> especifica que el parámetro será pasado por referencia y puede leerse o modificarse dentro del método. Al mandar la variable, es necesario que se </a:t>
            </a:r>
            <a:r>
              <a:rPr lang="es-MX" sz="1800" dirty="0" err="1" smtClean="0">
                <a:latin typeface="Roboto" pitchFamily="2" charset="0"/>
                <a:ea typeface="Roboto" pitchFamily="2" charset="0"/>
              </a:rPr>
              <a:t>incialize</a:t>
            </a:r>
            <a:r>
              <a:rPr lang="es-MX" sz="1800" dirty="0" smtClean="0">
                <a:latin typeface="Roboto" pitchFamily="2" charset="0"/>
                <a:ea typeface="Roboto" pitchFamily="2" charset="0"/>
              </a:rPr>
              <a:t>.</a:t>
            </a:r>
          </a:p>
          <a:p>
            <a:pPr marL="0" algn="just"/>
            <a:r>
              <a:rPr lang="es-MX" sz="1800" dirty="0" err="1" smtClean="0">
                <a:latin typeface="Roboto" pitchFamily="2" charset="0"/>
                <a:ea typeface="Roboto" pitchFamily="2" charset="0"/>
              </a:rPr>
              <a:t>out</a:t>
            </a:r>
            <a:r>
              <a:rPr lang="es-MX" sz="1800" dirty="0" smtClean="0">
                <a:latin typeface="Roboto" pitchFamily="2" charset="0"/>
                <a:ea typeface="Roboto" pitchFamily="2" charset="0"/>
              </a:rPr>
              <a:t> igual que </a:t>
            </a:r>
            <a:r>
              <a:rPr lang="es-MX" sz="1800" dirty="0" err="1" smtClean="0">
                <a:latin typeface="Roboto" pitchFamily="2" charset="0"/>
                <a:ea typeface="Roboto" pitchFamily="2" charset="0"/>
              </a:rPr>
              <a:t>ref</a:t>
            </a:r>
            <a:r>
              <a:rPr lang="es-MX" sz="1800" dirty="0" smtClean="0">
                <a:latin typeface="Roboto" pitchFamily="2" charset="0"/>
                <a:ea typeface="Roboto" pitchFamily="2" charset="0"/>
              </a:rPr>
              <a:t> pero no requiere que se </a:t>
            </a:r>
            <a:r>
              <a:rPr lang="es-MX" sz="1800" dirty="0" err="1" smtClean="0">
                <a:latin typeface="Roboto" pitchFamily="2" charset="0"/>
                <a:ea typeface="Roboto" pitchFamily="2" charset="0"/>
              </a:rPr>
              <a:t>inicialize</a:t>
            </a:r>
            <a:r>
              <a:rPr lang="es-MX" sz="1800" dirty="0" smtClean="0">
                <a:latin typeface="Roboto" pitchFamily="2" charset="0"/>
                <a:ea typeface="Roboto" pitchFamily="2" charset="0"/>
              </a:rPr>
              <a:t> la variable que se manda</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600" dirty="0" smtClean="0">
                <a:latin typeface="Roboto Black" pitchFamily="2" charset="0"/>
                <a:ea typeface="Roboto Black" pitchFamily="2" charset="0"/>
              </a:rPr>
              <a:t>Consideraciones de desempeño</a:t>
            </a:r>
            <a:endParaRPr lang="es-ES" sz="3600" dirty="0" smtClean="0">
              <a:latin typeface="Roboto Black" pitchFamily="2" charset="0"/>
              <a:ea typeface="Roboto Black" pitchFamily="2" charset="0"/>
            </a:endParaRPr>
          </a:p>
        </p:txBody>
      </p:sp>
      <p:sp>
        <p:nvSpPr>
          <p:cNvPr id="6" name="5 Rectángulo"/>
          <p:cNvSpPr/>
          <p:nvPr/>
        </p:nvSpPr>
        <p:spPr>
          <a:xfrm>
            <a:off x="3500430" y="1857370"/>
            <a:ext cx="1357322" cy="1857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7" name="6 Conector recto"/>
          <p:cNvCxnSpPr/>
          <p:nvPr/>
        </p:nvCxnSpPr>
        <p:spPr>
          <a:xfrm>
            <a:off x="3500430" y="2214560"/>
            <a:ext cx="1357322" cy="1588"/>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3500430" y="2570162"/>
            <a:ext cx="1357322" cy="1588"/>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8 Conector recto"/>
          <p:cNvCxnSpPr/>
          <p:nvPr/>
        </p:nvCxnSpPr>
        <p:spPr>
          <a:xfrm>
            <a:off x="3500430" y="2998790"/>
            <a:ext cx="1357322" cy="1588"/>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9 Conector recto"/>
          <p:cNvCxnSpPr/>
          <p:nvPr/>
        </p:nvCxnSpPr>
        <p:spPr>
          <a:xfrm>
            <a:off x="3500430" y="3355980"/>
            <a:ext cx="1357322" cy="1588"/>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10 CuadroTexto"/>
          <p:cNvSpPr txBox="1"/>
          <p:nvPr/>
        </p:nvSpPr>
        <p:spPr>
          <a:xfrm>
            <a:off x="2571736" y="1285866"/>
            <a:ext cx="3357586" cy="369332"/>
          </a:xfrm>
          <a:prstGeom prst="rect">
            <a:avLst/>
          </a:prstGeom>
          <a:noFill/>
        </p:spPr>
        <p:txBody>
          <a:bodyPr wrap="square" rtlCol="0">
            <a:spAutoFit/>
          </a:bodyPr>
          <a:lstStyle/>
          <a:p>
            <a:r>
              <a:rPr lang="es-MX" dirty="0" smtClean="0">
                <a:latin typeface="Roboto" pitchFamily="2" charset="0"/>
                <a:ea typeface="Roboto" pitchFamily="2" charset="0"/>
              </a:rPr>
              <a:t>Paso de parámetros por valor</a:t>
            </a:r>
            <a:endParaRPr lang="es-ES" dirty="0">
              <a:latin typeface="Roboto" pitchFamily="2" charset="0"/>
              <a:ea typeface="Roboto" pitchFamily="2" charset="0"/>
            </a:endParaRPr>
          </a:p>
        </p:txBody>
      </p:sp>
      <p:sp>
        <p:nvSpPr>
          <p:cNvPr id="12" name="11 CuadroTexto"/>
          <p:cNvSpPr txBox="1"/>
          <p:nvPr/>
        </p:nvSpPr>
        <p:spPr>
          <a:xfrm>
            <a:off x="1500166" y="1857370"/>
            <a:ext cx="500066" cy="369332"/>
          </a:xfrm>
          <a:prstGeom prst="rect">
            <a:avLst/>
          </a:prstGeom>
          <a:noFill/>
        </p:spPr>
        <p:txBody>
          <a:bodyPr wrap="square" rtlCol="0">
            <a:spAutoFit/>
          </a:bodyPr>
          <a:lstStyle/>
          <a:p>
            <a:pPr algn="ctr"/>
            <a:r>
              <a:rPr lang="es-MX" dirty="0" smtClean="0">
                <a:latin typeface="Roboto" pitchFamily="2" charset="0"/>
                <a:ea typeface="Roboto" pitchFamily="2" charset="0"/>
              </a:rPr>
              <a:t>x </a:t>
            </a:r>
            <a:endParaRPr lang="es-ES" dirty="0">
              <a:latin typeface="Roboto" pitchFamily="2" charset="0"/>
              <a:ea typeface="Roboto" pitchFamily="2" charset="0"/>
            </a:endParaRPr>
          </a:p>
        </p:txBody>
      </p:sp>
      <p:cxnSp>
        <p:nvCxnSpPr>
          <p:cNvPr id="14" name="13 Conector recto de flecha"/>
          <p:cNvCxnSpPr/>
          <p:nvPr/>
        </p:nvCxnSpPr>
        <p:spPr>
          <a:xfrm>
            <a:off x="2000232" y="2071684"/>
            <a:ext cx="150019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16 CuadroTexto"/>
          <p:cNvSpPr txBox="1"/>
          <p:nvPr/>
        </p:nvSpPr>
        <p:spPr>
          <a:xfrm>
            <a:off x="3643306" y="1857370"/>
            <a:ext cx="1071570" cy="369332"/>
          </a:xfrm>
          <a:prstGeom prst="rect">
            <a:avLst/>
          </a:prstGeom>
          <a:noFill/>
        </p:spPr>
        <p:txBody>
          <a:bodyPr wrap="square" rtlCol="0">
            <a:spAutoFit/>
          </a:bodyPr>
          <a:lstStyle/>
          <a:p>
            <a:pPr algn="ctr"/>
            <a:r>
              <a:rPr lang="es-MX" dirty="0" smtClean="0">
                <a:solidFill>
                  <a:schemeClr val="bg1"/>
                </a:solidFill>
                <a:latin typeface="Roboto" pitchFamily="2" charset="0"/>
                <a:ea typeface="Roboto" pitchFamily="2" charset="0"/>
              </a:rPr>
              <a:t>20</a:t>
            </a:r>
            <a:endParaRPr lang="es-ES" dirty="0">
              <a:solidFill>
                <a:schemeClr val="bg1"/>
              </a:solidFill>
              <a:latin typeface="Roboto" pitchFamily="2" charset="0"/>
              <a:ea typeface="Roboto" pitchFamily="2" charset="0"/>
            </a:endParaRPr>
          </a:p>
        </p:txBody>
      </p:sp>
      <p:sp>
        <p:nvSpPr>
          <p:cNvPr id="18" name="17 CuadroTexto"/>
          <p:cNvSpPr txBox="1"/>
          <p:nvPr/>
        </p:nvSpPr>
        <p:spPr>
          <a:xfrm>
            <a:off x="571472" y="2285998"/>
            <a:ext cx="1571636" cy="369332"/>
          </a:xfrm>
          <a:prstGeom prst="rect">
            <a:avLst/>
          </a:prstGeom>
          <a:noFill/>
        </p:spPr>
        <p:txBody>
          <a:bodyPr wrap="square" rtlCol="0">
            <a:spAutoFit/>
          </a:bodyPr>
          <a:lstStyle/>
          <a:p>
            <a:pPr algn="ctr"/>
            <a:r>
              <a:rPr lang="es-MX" dirty="0" smtClean="0">
                <a:latin typeface="Roboto" pitchFamily="2" charset="0"/>
                <a:ea typeface="Roboto" pitchFamily="2" charset="0"/>
              </a:rPr>
              <a:t>Copia de x </a:t>
            </a:r>
            <a:endParaRPr lang="es-ES" dirty="0">
              <a:latin typeface="Roboto" pitchFamily="2" charset="0"/>
              <a:ea typeface="Roboto" pitchFamily="2" charset="0"/>
            </a:endParaRPr>
          </a:p>
        </p:txBody>
      </p:sp>
      <p:cxnSp>
        <p:nvCxnSpPr>
          <p:cNvPr id="20" name="19 Conector recto de flecha"/>
          <p:cNvCxnSpPr/>
          <p:nvPr/>
        </p:nvCxnSpPr>
        <p:spPr>
          <a:xfrm>
            <a:off x="2000232" y="2500312"/>
            <a:ext cx="150019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4" name="23 CuadroTexto"/>
          <p:cNvSpPr txBox="1"/>
          <p:nvPr/>
        </p:nvSpPr>
        <p:spPr>
          <a:xfrm>
            <a:off x="3643306" y="2214560"/>
            <a:ext cx="1071570" cy="369332"/>
          </a:xfrm>
          <a:prstGeom prst="rect">
            <a:avLst/>
          </a:prstGeom>
          <a:noFill/>
        </p:spPr>
        <p:txBody>
          <a:bodyPr wrap="square" rtlCol="0">
            <a:spAutoFit/>
          </a:bodyPr>
          <a:lstStyle/>
          <a:p>
            <a:pPr algn="ctr"/>
            <a:r>
              <a:rPr lang="es-MX" dirty="0" smtClean="0">
                <a:solidFill>
                  <a:schemeClr val="bg1"/>
                </a:solidFill>
                <a:latin typeface="Roboto" pitchFamily="2" charset="0"/>
                <a:ea typeface="Roboto" pitchFamily="2" charset="0"/>
              </a:rPr>
              <a:t>20</a:t>
            </a:r>
            <a:endParaRPr lang="es-ES" dirty="0">
              <a:solidFill>
                <a:schemeClr val="bg1"/>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600" dirty="0" smtClean="0">
                <a:latin typeface="Roboto Black" pitchFamily="2" charset="0"/>
                <a:ea typeface="Roboto Black" pitchFamily="2" charset="0"/>
              </a:rPr>
              <a:t>Consideraciones de desempeño</a:t>
            </a:r>
            <a:endParaRPr lang="es-ES" sz="3600" dirty="0" smtClean="0">
              <a:latin typeface="Roboto Black" pitchFamily="2" charset="0"/>
              <a:ea typeface="Roboto Black" pitchFamily="2" charset="0"/>
            </a:endParaRPr>
          </a:p>
        </p:txBody>
      </p:sp>
      <p:sp>
        <p:nvSpPr>
          <p:cNvPr id="6" name="5 Rectángulo"/>
          <p:cNvSpPr/>
          <p:nvPr/>
        </p:nvSpPr>
        <p:spPr>
          <a:xfrm>
            <a:off x="3500430" y="1857370"/>
            <a:ext cx="1357322" cy="1857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7" name="6 Conector recto"/>
          <p:cNvCxnSpPr/>
          <p:nvPr/>
        </p:nvCxnSpPr>
        <p:spPr>
          <a:xfrm>
            <a:off x="3500430" y="2214560"/>
            <a:ext cx="1357322" cy="1588"/>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3500430" y="2570162"/>
            <a:ext cx="1357322" cy="1588"/>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8 Conector recto"/>
          <p:cNvCxnSpPr/>
          <p:nvPr/>
        </p:nvCxnSpPr>
        <p:spPr>
          <a:xfrm>
            <a:off x="3500430" y="2998790"/>
            <a:ext cx="1357322" cy="1588"/>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9 Conector recto"/>
          <p:cNvCxnSpPr/>
          <p:nvPr/>
        </p:nvCxnSpPr>
        <p:spPr>
          <a:xfrm>
            <a:off x="3500430" y="3355980"/>
            <a:ext cx="1357322" cy="1588"/>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10 CuadroTexto"/>
          <p:cNvSpPr txBox="1"/>
          <p:nvPr/>
        </p:nvSpPr>
        <p:spPr>
          <a:xfrm>
            <a:off x="2571736" y="1285866"/>
            <a:ext cx="3929090" cy="369332"/>
          </a:xfrm>
          <a:prstGeom prst="rect">
            <a:avLst/>
          </a:prstGeom>
          <a:noFill/>
        </p:spPr>
        <p:txBody>
          <a:bodyPr wrap="square" rtlCol="0">
            <a:spAutoFit/>
          </a:bodyPr>
          <a:lstStyle/>
          <a:p>
            <a:r>
              <a:rPr lang="es-MX" dirty="0" smtClean="0">
                <a:latin typeface="Roboto" pitchFamily="2" charset="0"/>
                <a:ea typeface="Roboto" pitchFamily="2" charset="0"/>
              </a:rPr>
              <a:t>Paso de parámetros por referencia</a:t>
            </a:r>
            <a:endParaRPr lang="es-ES" dirty="0">
              <a:latin typeface="Roboto" pitchFamily="2" charset="0"/>
              <a:ea typeface="Roboto" pitchFamily="2" charset="0"/>
            </a:endParaRPr>
          </a:p>
        </p:txBody>
      </p:sp>
      <p:sp>
        <p:nvSpPr>
          <p:cNvPr id="12" name="11 CuadroTexto"/>
          <p:cNvSpPr txBox="1"/>
          <p:nvPr/>
        </p:nvSpPr>
        <p:spPr>
          <a:xfrm>
            <a:off x="1500166" y="1857370"/>
            <a:ext cx="500066" cy="369332"/>
          </a:xfrm>
          <a:prstGeom prst="rect">
            <a:avLst/>
          </a:prstGeom>
          <a:noFill/>
        </p:spPr>
        <p:txBody>
          <a:bodyPr wrap="square" rtlCol="0">
            <a:spAutoFit/>
          </a:bodyPr>
          <a:lstStyle/>
          <a:p>
            <a:pPr algn="ctr"/>
            <a:r>
              <a:rPr lang="es-MX" dirty="0" smtClean="0">
                <a:latin typeface="Roboto" pitchFamily="2" charset="0"/>
                <a:ea typeface="Roboto" pitchFamily="2" charset="0"/>
              </a:rPr>
              <a:t>x </a:t>
            </a:r>
            <a:endParaRPr lang="es-ES" dirty="0">
              <a:latin typeface="Roboto" pitchFamily="2" charset="0"/>
              <a:ea typeface="Roboto" pitchFamily="2" charset="0"/>
            </a:endParaRPr>
          </a:p>
        </p:txBody>
      </p:sp>
      <p:cxnSp>
        <p:nvCxnSpPr>
          <p:cNvPr id="14" name="13 Conector recto de flecha"/>
          <p:cNvCxnSpPr/>
          <p:nvPr/>
        </p:nvCxnSpPr>
        <p:spPr>
          <a:xfrm>
            <a:off x="2000232" y="2071684"/>
            <a:ext cx="150019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16 CuadroTexto"/>
          <p:cNvSpPr txBox="1"/>
          <p:nvPr/>
        </p:nvSpPr>
        <p:spPr>
          <a:xfrm>
            <a:off x="3643306" y="1857370"/>
            <a:ext cx="1071570" cy="369332"/>
          </a:xfrm>
          <a:prstGeom prst="rect">
            <a:avLst/>
          </a:prstGeom>
          <a:noFill/>
        </p:spPr>
        <p:txBody>
          <a:bodyPr wrap="square" rtlCol="0">
            <a:spAutoFit/>
          </a:bodyPr>
          <a:lstStyle/>
          <a:p>
            <a:pPr algn="ctr"/>
            <a:r>
              <a:rPr lang="es-MX" dirty="0" smtClean="0">
                <a:solidFill>
                  <a:schemeClr val="bg1"/>
                </a:solidFill>
                <a:latin typeface="Roboto" pitchFamily="2" charset="0"/>
                <a:ea typeface="Roboto" pitchFamily="2" charset="0"/>
              </a:rPr>
              <a:t>20</a:t>
            </a:r>
            <a:endParaRPr lang="es-ES" dirty="0">
              <a:solidFill>
                <a:schemeClr val="bg1"/>
              </a:solidFill>
              <a:latin typeface="Roboto" pitchFamily="2" charset="0"/>
              <a:ea typeface="Roboto" pitchFamily="2" charset="0"/>
            </a:endParaRPr>
          </a:p>
        </p:txBody>
      </p:sp>
      <p:sp>
        <p:nvSpPr>
          <p:cNvPr id="18" name="17 CuadroTexto"/>
          <p:cNvSpPr txBox="1"/>
          <p:nvPr/>
        </p:nvSpPr>
        <p:spPr>
          <a:xfrm>
            <a:off x="571472" y="2285998"/>
            <a:ext cx="1571636" cy="369332"/>
          </a:xfrm>
          <a:prstGeom prst="rect">
            <a:avLst/>
          </a:prstGeom>
          <a:noFill/>
        </p:spPr>
        <p:txBody>
          <a:bodyPr wrap="square" rtlCol="0">
            <a:spAutoFit/>
          </a:bodyPr>
          <a:lstStyle/>
          <a:p>
            <a:pPr algn="ctr"/>
            <a:r>
              <a:rPr lang="es-MX" dirty="0" smtClean="0">
                <a:latin typeface="Roboto" pitchFamily="2" charset="0"/>
                <a:ea typeface="Roboto" pitchFamily="2" charset="0"/>
              </a:rPr>
              <a:t>Copia de x </a:t>
            </a:r>
            <a:endParaRPr lang="es-ES" dirty="0">
              <a:latin typeface="Roboto" pitchFamily="2" charset="0"/>
              <a:ea typeface="Roboto" pitchFamily="2" charset="0"/>
            </a:endParaRPr>
          </a:p>
        </p:txBody>
      </p:sp>
      <p:cxnSp>
        <p:nvCxnSpPr>
          <p:cNvPr id="20" name="19 Conector recto de flecha"/>
          <p:cNvCxnSpPr/>
          <p:nvPr/>
        </p:nvCxnSpPr>
        <p:spPr>
          <a:xfrm flipV="1">
            <a:off x="2000232" y="2071684"/>
            <a:ext cx="1500198" cy="4286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latin typeface="Roboto Black" pitchFamily="2" charset="0"/>
                <a:ea typeface="Roboto Black" pitchFamily="2" charset="0"/>
              </a:rPr>
              <a:t>Modularidad</a:t>
            </a:r>
            <a:endParaRPr lang="es-ES" dirty="0">
              <a:latin typeface="Roboto Black" pitchFamily="2" charset="0"/>
              <a:ea typeface="Roboto Black" pitchFamily="2" charset="0"/>
            </a:endParaRPr>
          </a:p>
        </p:txBody>
      </p:sp>
      <p:sp>
        <p:nvSpPr>
          <p:cNvPr id="3" name="2 Marcador de contenido"/>
          <p:cNvSpPr>
            <a:spLocks noGrp="1"/>
          </p:cNvSpPr>
          <p:nvPr>
            <p:ph idx="1"/>
          </p:nvPr>
        </p:nvSpPr>
        <p:spPr/>
        <p:txBody>
          <a:bodyPr anchor="ctr"/>
          <a:lstStyle/>
          <a:p>
            <a:pPr marL="0" algn="just">
              <a:buNone/>
            </a:pPr>
            <a:r>
              <a:rPr lang="es-MX" dirty="0" smtClean="0">
                <a:latin typeface="Roboto" pitchFamily="2" charset="0"/>
                <a:ea typeface="Roboto" pitchFamily="2" charset="0"/>
              </a:rPr>
              <a:t>La propiedad de subdividir el código de una aplicación en partes mas pequeñas llamadas módulos</a:t>
            </a:r>
            <a:endParaRPr lang="es-ES"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600" dirty="0" smtClean="0">
                <a:latin typeface="Roboto Black" pitchFamily="2" charset="0"/>
                <a:ea typeface="Roboto Black" pitchFamily="2" charset="0"/>
              </a:rPr>
              <a:t>Consideraciones de desempeño</a:t>
            </a:r>
            <a:endParaRPr lang="es-ES" sz="3600" dirty="0" smtClean="0">
              <a:latin typeface="Roboto Black" pitchFamily="2" charset="0"/>
              <a:ea typeface="Roboto Black" pitchFamily="2" charset="0"/>
            </a:endParaRPr>
          </a:p>
        </p:txBody>
      </p:sp>
      <p:sp>
        <p:nvSpPr>
          <p:cNvPr id="3" name="2 Marcador de contenido"/>
          <p:cNvSpPr>
            <a:spLocks noGrp="1"/>
          </p:cNvSpPr>
          <p:nvPr>
            <p:ph idx="1"/>
          </p:nvPr>
        </p:nvSpPr>
        <p:spPr/>
        <p:txBody>
          <a:bodyPr anchor="ctr">
            <a:normAutofit/>
          </a:bodyPr>
          <a:lstStyle/>
          <a:p>
            <a:pPr marL="0" algn="just"/>
            <a:r>
              <a:rPr lang="es-MX" sz="1800" dirty="0" smtClean="0">
                <a:latin typeface="Roboto" pitchFamily="2" charset="0"/>
                <a:ea typeface="Roboto" pitchFamily="2" charset="0"/>
              </a:rPr>
              <a:t>Use valores de tipo referencia en lugar de valores de tipo valor para evitar copiar datos al transferirlos a los métodos</a:t>
            </a:r>
          </a:p>
          <a:p>
            <a:pPr marL="0" algn="just"/>
            <a:r>
              <a:rPr lang="es-MX" sz="1800" dirty="0" smtClean="0">
                <a:latin typeface="Roboto" pitchFamily="2" charset="0"/>
                <a:ea typeface="Roboto" pitchFamily="2" charset="0"/>
              </a:rPr>
              <a:t>Si usa valores por referencia, en donde no sea necesario copiar referencias, use valores inmutables o de solo lectura, para evitar en lo mas mínimo el uso del recolector de basura. Use </a:t>
            </a:r>
            <a:r>
              <a:rPr lang="es-MX" sz="1800" dirty="0" err="1" smtClean="0">
                <a:latin typeface="Roboto" pitchFamily="2" charset="0"/>
                <a:ea typeface="Roboto" pitchFamily="2" charset="0"/>
              </a:rPr>
              <a:t>struct</a:t>
            </a:r>
            <a:r>
              <a:rPr lang="es-MX" sz="1800" dirty="0" smtClean="0">
                <a:latin typeface="Roboto" pitchFamily="2" charset="0"/>
                <a:ea typeface="Roboto" pitchFamily="2" charset="0"/>
              </a:rPr>
              <a:t> </a:t>
            </a:r>
            <a:r>
              <a:rPr lang="es-MX" sz="1800" dirty="0" err="1" smtClean="0">
                <a:latin typeface="Roboto" pitchFamily="2" charset="0"/>
                <a:ea typeface="Roboto" pitchFamily="2" charset="0"/>
              </a:rPr>
              <a:t>readonly</a:t>
            </a:r>
            <a:r>
              <a:rPr lang="es-MX" sz="1800" dirty="0" smtClean="0">
                <a:latin typeface="Roboto" pitchFamily="2" charset="0"/>
                <a:ea typeface="Roboto" pitchFamily="2" charset="0"/>
              </a:rPr>
              <a:t> o record </a:t>
            </a:r>
            <a:r>
              <a:rPr lang="es-MX" sz="1800" dirty="0" err="1" smtClean="0">
                <a:latin typeface="Roboto" pitchFamily="2" charset="0"/>
                <a:ea typeface="Roboto" pitchFamily="2" charset="0"/>
              </a:rPr>
              <a:t>readonly</a:t>
            </a:r>
            <a:r>
              <a:rPr lang="es-MX" sz="1800" dirty="0" smtClean="0">
                <a:latin typeface="Roboto" pitchFamily="2" charset="0"/>
                <a:ea typeface="Roboto" pitchFamily="2" charset="0"/>
              </a:rPr>
              <a:t> para elementos inmutables</a:t>
            </a:r>
          </a:p>
          <a:p>
            <a:pPr marL="0" algn="just"/>
            <a:r>
              <a:rPr lang="es-MX" sz="1800" dirty="0" smtClean="0">
                <a:latin typeface="Roboto" pitchFamily="2" charset="0"/>
                <a:ea typeface="Roboto" pitchFamily="2" charset="0"/>
              </a:rPr>
              <a:t>Si usa elementos mutables, use propiedades </a:t>
            </a:r>
            <a:r>
              <a:rPr lang="es-MX" sz="1800" dirty="0" err="1" smtClean="0">
                <a:latin typeface="Roboto" pitchFamily="2" charset="0"/>
                <a:ea typeface="Roboto" pitchFamily="2" charset="0"/>
              </a:rPr>
              <a:t>readonly</a:t>
            </a:r>
            <a:r>
              <a:rPr lang="es-MX" sz="1800" dirty="0" smtClean="0">
                <a:latin typeface="Roboto" pitchFamily="2" charset="0"/>
                <a:ea typeface="Roboto" pitchFamily="2" charset="0"/>
              </a:rPr>
              <a:t> y </a:t>
            </a:r>
            <a:r>
              <a:rPr lang="es-MX" sz="1800" dirty="0" err="1" smtClean="0">
                <a:latin typeface="Roboto" pitchFamily="2" charset="0"/>
                <a:ea typeface="Roboto" pitchFamily="2" charset="0"/>
              </a:rPr>
              <a:t>accesores</a:t>
            </a:r>
            <a:r>
              <a:rPr lang="es-MX" sz="1800" dirty="0" smtClean="0">
                <a:latin typeface="Roboto" pitchFamily="2" charset="0"/>
                <a:ea typeface="Roboto" pitchFamily="2" charset="0"/>
              </a:rPr>
              <a:t> </a:t>
            </a:r>
            <a:r>
              <a:rPr lang="es-MX" sz="1800" dirty="0" err="1" smtClean="0">
                <a:latin typeface="Roboto" pitchFamily="2" charset="0"/>
                <a:ea typeface="Roboto" pitchFamily="2" charset="0"/>
              </a:rPr>
              <a:t>init</a:t>
            </a:r>
            <a:r>
              <a:rPr lang="es-MX" sz="1800" dirty="0" smtClean="0">
                <a:latin typeface="Roboto" pitchFamily="2" charset="0"/>
                <a:ea typeface="Roboto" pitchFamily="2" charset="0"/>
              </a:rPr>
              <a:t> donde los datos solo sean de lectura y </a:t>
            </a:r>
            <a:r>
              <a:rPr lang="es-MX" sz="1800" dirty="0" err="1" smtClean="0">
                <a:latin typeface="Roboto" pitchFamily="2" charset="0"/>
                <a:ea typeface="Roboto" pitchFamily="2" charset="0"/>
              </a:rPr>
              <a:t>parámteros</a:t>
            </a:r>
            <a:r>
              <a:rPr lang="es-MX" sz="1800" dirty="0" smtClean="0">
                <a:latin typeface="Roboto" pitchFamily="2" charset="0"/>
                <a:ea typeface="Roboto" pitchFamily="2" charset="0"/>
              </a:rPr>
              <a:t> de tipo in, </a:t>
            </a:r>
            <a:r>
              <a:rPr lang="es-MX" sz="1800" dirty="0" err="1" smtClean="0">
                <a:latin typeface="Roboto" pitchFamily="2" charset="0"/>
                <a:ea typeface="Roboto" pitchFamily="2" charset="0"/>
              </a:rPr>
              <a:t>out</a:t>
            </a:r>
            <a:r>
              <a:rPr lang="es-MX" sz="1800" dirty="0" smtClean="0">
                <a:latin typeface="Roboto" pitchFamily="2" charset="0"/>
                <a:ea typeface="Roboto" pitchFamily="2" charset="0"/>
              </a:rPr>
              <a:t> o </a:t>
            </a:r>
            <a:r>
              <a:rPr lang="es-MX" sz="1800" dirty="0" err="1" smtClean="0">
                <a:latin typeface="Roboto" pitchFamily="2" charset="0"/>
                <a:ea typeface="Roboto" pitchFamily="2" charset="0"/>
              </a:rPr>
              <a:t>ref</a:t>
            </a:r>
            <a:r>
              <a:rPr lang="es-MX" sz="1800" dirty="0" smtClean="0">
                <a:latin typeface="Roboto" pitchFamily="2" charset="0"/>
                <a:ea typeface="Roboto" pitchFamily="2" charset="0"/>
              </a:rPr>
              <a:t> en los métodos para pasar los valores por referencia donde se requiera.</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600" dirty="0" smtClean="0">
                <a:latin typeface="Roboto Black" pitchFamily="2" charset="0"/>
                <a:ea typeface="Roboto Black" pitchFamily="2" charset="0"/>
              </a:rPr>
              <a:t>Colecciones</a:t>
            </a:r>
            <a:endParaRPr lang="es-ES" sz="3600" dirty="0" smtClean="0">
              <a:latin typeface="Roboto Black" pitchFamily="2" charset="0"/>
              <a:ea typeface="Roboto Black" pitchFamily="2" charset="0"/>
            </a:endParaRPr>
          </a:p>
        </p:txBody>
      </p:sp>
      <p:sp>
        <p:nvSpPr>
          <p:cNvPr id="3" name="2 Marcador de contenido"/>
          <p:cNvSpPr>
            <a:spLocks noGrp="1"/>
          </p:cNvSpPr>
          <p:nvPr>
            <p:ph idx="1"/>
          </p:nvPr>
        </p:nvSpPr>
        <p:spPr/>
        <p:txBody>
          <a:bodyPr anchor="ctr">
            <a:normAutofit/>
          </a:bodyPr>
          <a:lstStyle/>
          <a:p>
            <a:pPr marL="0" algn="just">
              <a:buNone/>
            </a:pPr>
            <a:r>
              <a:rPr lang="es-MX" sz="1800" dirty="0" smtClean="0">
                <a:latin typeface="Roboto" pitchFamily="2" charset="0"/>
                <a:ea typeface="Roboto" pitchFamily="2" charset="0"/>
              </a:rPr>
              <a:t>Colecciones:</a:t>
            </a:r>
          </a:p>
          <a:p>
            <a:pPr marL="0" algn="just">
              <a:buNone/>
            </a:pPr>
            <a:r>
              <a:rPr lang="es-MX" sz="1800" dirty="0" err="1" smtClean="0">
                <a:latin typeface="Roboto" pitchFamily="2" charset="0"/>
                <a:ea typeface="Roboto" pitchFamily="2" charset="0"/>
              </a:rPr>
              <a:t>List</a:t>
            </a:r>
            <a:r>
              <a:rPr lang="es-MX" sz="1800" dirty="0" smtClean="0">
                <a:latin typeface="Roboto" pitchFamily="2" charset="0"/>
                <a:ea typeface="Roboto" pitchFamily="2" charset="0"/>
              </a:rPr>
              <a:t>&lt;</a:t>
            </a:r>
            <a:r>
              <a:rPr lang="es-MX" sz="1800" dirty="0" err="1" smtClean="0">
                <a:latin typeface="Roboto" pitchFamily="2" charset="0"/>
                <a:ea typeface="Roboto" pitchFamily="2" charset="0"/>
              </a:rPr>
              <a:t>clsProductos</a:t>
            </a:r>
            <a:r>
              <a:rPr lang="es-MX" sz="1800" dirty="0" smtClean="0">
                <a:latin typeface="Roboto" pitchFamily="2" charset="0"/>
                <a:ea typeface="Roboto" pitchFamily="2" charset="0"/>
              </a:rPr>
              <a:t>&gt; Productos = new </a:t>
            </a:r>
            <a:r>
              <a:rPr lang="es-MX" sz="1800" dirty="0" err="1" smtClean="0">
                <a:latin typeface="Roboto" pitchFamily="2" charset="0"/>
                <a:ea typeface="Roboto" pitchFamily="2" charset="0"/>
              </a:rPr>
              <a:t>List</a:t>
            </a:r>
            <a:r>
              <a:rPr lang="es-MX" sz="1800" dirty="0" smtClean="0">
                <a:latin typeface="Roboto" pitchFamily="2" charset="0"/>
                <a:ea typeface="Roboto" pitchFamily="2" charset="0"/>
              </a:rPr>
              <a:t>&lt;</a:t>
            </a:r>
            <a:r>
              <a:rPr lang="es-MX" sz="1800" dirty="0" err="1" smtClean="0">
                <a:latin typeface="Roboto" pitchFamily="2" charset="0"/>
                <a:ea typeface="Roboto" pitchFamily="2" charset="0"/>
              </a:rPr>
              <a:t>clsProductos</a:t>
            </a:r>
            <a:r>
              <a:rPr lang="es-MX" sz="1800" dirty="0" smtClean="0">
                <a:latin typeface="Roboto" pitchFamily="2" charset="0"/>
                <a:ea typeface="Roboto" pitchFamily="2" charset="0"/>
              </a:rPr>
              <a:t>&gt;();</a:t>
            </a:r>
          </a:p>
          <a:p>
            <a:pPr marL="0" algn="just">
              <a:buNone/>
            </a:pPr>
            <a:endParaRPr lang="es-MX" sz="1800" dirty="0" smtClean="0">
              <a:latin typeface="Roboto" pitchFamily="2" charset="0"/>
              <a:ea typeface="Roboto" pitchFamily="2" charset="0"/>
            </a:endParaRPr>
          </a:p>
          <a:p>
            <a:pPr marL="0" algn="just">
              <a:buNone/>
            </a:pPr>
            <a:r>
              <a:rPr lang="es-MX" sz="1800" dirty="0" smtClean="0">
                <a:latin typeface="Roboto" pitchFamily="2" charset="0"/>
                <a:ea typeface="Roboto" pitchFamily="2" charset="0"/>
              </a:rPr>
              <a:t>Genéricos</a:t>
            </a:r>
          </a:p>
          <a:p>
            <a:pPr marL="0" algn="just">
              <a:buNone/>
            </a:pPr>
            <a:r>
              <a:rPr lang="es-MX" sz="1800" dirty="0" err="1" smtClean="0">
                <a:latin typeface="Roboto" pitchFamily="2" charset="0"/>
                <a:ea typeface="Roboto" pitchFamily="2" charset="0"/>
              </a:rPr>
              <a:t>class</a:t>
            </a:r>
            <a:r>
              <a:rPr lang="es-MX" sz="1800" dirty="0" smtClean="0">
                <a:latin typeface="Roboto" pitchFamily="2" charset="0"/>
                <a:ea typeface="Roboto" pitchFamily="2" charset="0"/>
              </a:rPr>
              <a:t> Nombre&lt;T&gt;</a:t>
            </a:r>
          </a:p>
          <a:p>
            <a:pPr marL="0" algn="just">
              <a:buNone/>
            </a:pPr>
            <a:r>
              <a:rPr lang="es-MX" sz="1800" dirty="0" smtClean="0">
                <a:latin typeface="Roboto" pitchFamily="2" charset="0"/>
                <a:ea typeface="Roboto" pitchFamily="2" charset="0"/>
              </a:rPr>
              <a:t>{</a:t>
            </a:r>
          </a:p>
          <a:p>
            <a:pPr marL="0" algn="just">
              <a:buNone/>
            </a:pPr>
            <a:r>
              <a:rPr lang="es-MX" sz="1800" dirty="0" smtClean="0">
                <a:latin typeface="Roboto" pitchFamily="2" charset="0"/>
                <a:ea typeface="Roboto" pitchFamily="2" charset="0"/>
              </a:rPr>
              <a:t>}</a:t>
            </a:r>
          </a:p>
          <a:p>
            <a:pPr marL="0" algn="just">
              <a:buNone/>
            </a:pPr>
            <a:endParaRPr lang="es-MX" sz="1800" dirty="0" smtClean="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600" dirty="0" smtClean="0">
                <a:latin typeface="Roboto Black" pitchFamily="2" charset="0"/>
                <a:ea typeface="Roboto Black" pitchFamily="2" charset="0"/>
              </a:rPr>
              <a:t>Colecciones</a:t>
            </a:r>
            <a:endParaRPr lang="es-ES" sz="3600" dirty="0" smtClean="0">
              <a:latin typeface="Roboto Black" pitchFamily="2" charset="0"/>
              <a:ea typeface="Roboto Black" pitchFamily="2" charset="0"/>
            </a:endParaRPr>
          </a:p>
        </p:txBody>
      </p:sp>
      <p:sp>
        <p:nvSpPr>
          <p:cNvPr id="3" name="2 Marcador de contenido"/>
          <p:cNvSpPr>
            <a:spLocks noGrp="1"/>
          </p:cNvSpPr>
          <p:nvPr>
            <p:ph idx="1"/>
          </p:nvPr>
        </p:nvSpPr>
        <p:spPr/>
        <p:txBody>
          <a:bodyPr anchor="ctr">
            <a:normAutofit/>
          </a:bodyPr>
          <a:lstStyle/>
          <a:p>
            <a:r>
              <a:rPr lang="es-ES" sz="2800" b="1" dirty="0" err="1" smtClean="0">
                <a:latin typeface="Roboto" pitchFamily="2" charset="0"/>
                <a:ea typeface="Roboto" pitchFamily="2" charset="0"/>
              </a:rPr>
              <a:t>Dictionary</a:t>
            </a:r>
            <a:r>
              <a:rPr lang="es-ES" sz="2800" b="1" dirty="0" smtClean="0">
                <a:latin typeface="Roboto" pitchFamily="2" charset="0"/>
                <a:ea typeface="Roboto" pitchFamily="2" charset="0"/>
              </a:rPr>
              <a:t>&lt;</a:t>
            </a:r>
            <a:r>
              <a:rPr lang="es-ES" sz="2800" b="1" dirty="0" err="1" smtClean="0">
                <a:latin typeface="Roboto" pitchFamily="2" charset="0"/>
                <a:ea typeface="Roboto" pitchFamily="2" charset="0"/>
              </a:rPr>
              <a:t>Tkey</a:t>
            </a:r>
            <a:r>
              <a:rPr lang="es-ES" sz="2800" b="1" dirty="0" smtClean="0">
                <a:latin typeface="Roboto" pitchFamily="2" charset="0"/>
                <a:ea typeface="Roboto" pitchFamily="2" charset="0"/>
              </a:rPr>
              <a:t>, </a:t>
            </a:r>
            <a:r>
              <a:rPr lang="es-ES" sz="2800" b="1" dirty="0" err="1" smtClean="0">
                <a:latin typeface="Roboto" pitchFamily="2" charset="0"/>
                <a:ea typeface="Roboto" pitchFamily="2" charset="0"/>
              </a:rPr>
              <a:t>Tvalue</a:t>
            </a:r>
            <a:r>
              <a:rPr lang="es-ES" sz="2800" b="1" dirty="0" smtClean="0">
                <a:latin typeface="Roboto" pitchFamily="2" charset="0"/>
                <a:ea typeface="Roboto" pitchFamily="2" charset="0"/>
              </a:rPr>
              <a:t>&gt;</a:t>
            </a:r>
          </a:p>
          <a:p>
            <a:r>
              <a:rPr lang="es-ES" sz="2800" b="1" dirty="0" err="1" smtClean="0">
                <a:latin typeface="Roboto" pitchFamily="2" charset="0"/>
                <a:ea typeface="Roboto" pitchFamily="2" charset="0"/>
              </a:rPr>
              <a:t>List</a:t>
            </a:r>
            <a:r>
              <a:rPr lang="es-ES" sz="2800" b="1" dirty="0" smtClean="0">
                <a:latin typeface="Roboto" pitchFamily="2" charset="0"/>
                <a:ea typeface="Roboto" pitchFamily="2" charset="0"/>
              </a:rPr>
              <a:t>&lt;T&gt;</a:t>
            </a:r>
          </a:p>
          <a:p>
            <a:r>
              <a:rPr lang="es-ES" sz="2800" b="1" dirty="0" err="1" smtClean="0">
                <a:latin typeface="Roboto" pitchFamily="2" charset="0"/>
                <a:ea typeface="Roboto" pitchFamily="2" charset="0"/>
              </a:rPr>
              <a:t>Queue</a:t>
            </a:r>
            <a:r>
              <a:rPr lang="es-ES" sz="2800" b="1" dirty="0" smtClean="0">
                <a:latin typeface="Roboto" pitchFamily="2" charset="0"/>
                <a:ea typeface="Roboto" pitchFamily="2" charset="0"/>
              </a:rPr>
              <a:t>&lt;T&gt;</a:t>
            </a:r>
          </a:p>
          <a:p>
            <a:r>
              <a:rPr lang="es-ES" sz="2800" b="1" dirty="0" err="1" smtClean="0">
                <a:latin typeface="Roboto" pitchFamily="2" charset="0"/>
                <a:ea typeface="Roboto" pitchFamily="2" charset="0"/>
              </a:rPr>
              <a:t>SortedList</a:t>
            </a:r>
            <a:r>
              <a:rPr lang="es-ES" sz="2800" b="1" dirty="0" smtClean="0">
                <a:latin typeface="Roboto" pitchFamily="2" charset="0"/>
                <a:ea typeface="Roboto" pitchFamily="2" charset="0"/>
              </a:rPr>
              <a:t>&lt;</a:t>
            </a:r>
            <a:r>
              <a:rPr lang="es-ES" sz="2800" b="1" dirty="0" err="1" smtClean="0">
                <a:latin typeface="Roboto" pitchFamily="2" charset="0"/>
                <a:ea typeface="Roboto" pitchFamily="2" charset="0"/>
              </a:rPr>
              <a:t>TKey</a:t>
            </a:r>
            <a:r>
              <a:rPr lang="es-ES" sz="2800" b="1" dirty="0" smtClean="0">
                <a:latin typeface="Roboto" pitchFamily="2" charset="0"/>
                <a:ea typeface="Roboto" pitchFamily="2" charset="0"/>
              </a:rPr>
              <a:t>, </a:t>
            </a:r>
            <a:r>
              <a:rPr lang="es-ES" sz="2800" b="1" dirty="0" err="1" smtClean="0">
                <a:latin typeface="Roboto" pitchFamily="2" charset="0"/>
                <a:ea typeface="Roboto" pitchFamily="2" charset="0"/>
              </a:rPr>
              <a:t>Tvalue</a:t>
            </a:r>
            <a:r>
              <a:rPr lang="es-ES" sz="2800" b="1" dirty="0" smtClean="0">
                <a:latin typeface="Roboto" pitchFamily="2" charset="0"/>
                <a:ea typeface="Roboto" pitchFamily="2" charset="0"/>
              </a:rPr>
              <a:t>&gt;</a:t>
            </a:r>
          </a:p>
          <a:p>
            <a:r>
              <a:rPr lang="es-ES" sz="2800" b="1" dirty="0" err="1" smtClean="0">
                <a:latin typeface="Roboto" pitchFamily="2" charset="0"/>
                <a:ea typeface="Roboto" pitchFamily="2" charset="0"/>
              </a:rPr>
              <a:t>Stack</a:t>
            </a:r>
            <a:r>
              <a:rPr lang="es-ES" sz="2800" b="1" dirty="0" smtClean="0">
                <a:latin typeface="Roboto" pitchFamily="2" charset="0"/>
                <a:ea typeface="Roboto" pitchFamily="2" charset="0"/>
              </a:rPr>
              <a:t>&lt;T&gt;</a:t>
            </a:r>
            <a:endParaRPr lang="es-MX" sz="2800" b="1" dirty="0" smtClean="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600" dirty="0" smtClean="0">
                <a:latin typeface="Roboto Black" pitchFamily="2" charset="0"/>
                <a:ea typeface="Roboto Black" pitchFamily="2" charset="0"/>
              </a:rPr>
              <a:t>Interfaces</a:t>
            </a:r>
            <a:endParaRPr lang="es-ES" sz="3600" dirty="0" smtClean="0">
              <a:latin typeface="Roboto Black" pitchFamily="2" charset="0"/>
              <a:ea typeface="Roboto Black" pitchFamily="2" charset="0"/>
            </a:endParaRPr>
          </a:p>
        </p:txBody>
      </p:sp>
      <p:sp>
        <p:nvSpPr>
          <p:cNvPr id="3" name="2 Marcador de contenido"/>
          <p:cNvSpPr>
            <a:spLocks noGrp="1"/>
          </p:cNvSpPr>
          <p:nvPr>
            <p:ph idx="1"/>
          </p:nvPr>
        </p:nvSpPr>
        <p:spPr/>
        <p:txBody>
          <a:bodyPr anchor="ctr">
            <a:normAutofit lnSpcReduction="10000"/>
          </a:bodyPr>
          <a:lstStyle/>
          <a:p>
            <a:pPr>
              <a:buNone/>
            </a:pPr>
            <a:r>
              <a:rPr lang="es-MX" sz="2800" dirty="0" err="1" smtClean="0">
                <a:latin typeface="Verdana" pitchFamily="34" charset="0"/>
                <a:ea typeface="Verdana" pitchFamily="34" charset="0"/>
              </a:rPr>
              <a:t>public</a:t>
            </a:r>
            <a:r>
              <a:rPr lang="es-MX" sz="2800" dirty="0" smtClean="0">
                <a:latin typeface="Verdana" pitchFamily="34" charset="0"/>
                <a:ea typeface="Verdana" pitchFamily="34" charset="0"/>
              </a:rPr>
              <a:t> Interface </a:t>
            </a:r>
            <a:r>
              <a:rPr lang="es-MX" sz="2800" dirty="0" err="1" smtClean="0">
                <a:latin typeface="Verdana" pitchFamily="34" charset="0"/>
                <a:ea typeface="Verdana" pitchFamily="34" charset="0"/>
              </a:rPr>
              <a:t>IRepositorio</a:t>
            </a:r>
            <a:endParaRPr lang="es-MX" sz="2800" dirty="0" smtClean="0">
              <a:latin typeface="Verdana" pitchFamily="34" charset="0"/>
              <a:ea typeface="Verdana" pitchFamily="34" charset="0"/>
            </a:endParaRPr>
          </a:p>
          <a:p>
            <a:pPr>
              <a:buNone/>
            </a:pPr>
            <a:r>
              <a:rPr lang="es-MX" sz="2800" dirty="0" smtClean="0">
                <a:latin typeface="Verdana" pitchFamily="34" charset="0"/>
                <a:ea typeface="Verdana" pitchFamily="34" charset="0"/>
              </a:rPr>
              <a:t>{</a:t>
            </a:r>
          </a:p>
          <a:p>
            <a:pPr>
              <a:buNone/>
            </a:pPr>
            <a:r>
              <a:rPr lang="es-MX" sz="2800" dirty="0" smtClean="0">
                <a:latin typeface="Verdana" pitchFamily="34" charset="0"/>
                <a:ea typeface="Verdana" pitchFamily="34" charset="0"/>
              </a:rPr>
              <a:t>}</a:t>
            </a:r>
          </a:p>
          <a:p>
            <a:pPr>
              <a:buNone/>
            </a:pPr>
            <a:endParaRPr lang="es-MX" sz="2800" dirty="0" smtClean="0">
              <a:latin typeface="Verdana" pitchFamily="34" charset="0"/>
              <a:ea typeface="Verdana" pitchFamily="34" charset="0"/>
            </a:endParaRPr>
          </a:p>
          <a:p>
            <a:pPr>
              <a:buNone/>
            </a:pPr>
            <a:r>
              <a:rPr lang="es-MX" sz="2800" dirty="0" err="1" smtClean="0">
                <a:latin typeface="Verdana" pitchFamily="34" charset="0"/>
                <a:ea typeface="Verdana" pitchFamily="34" charset="0"/>
              </a:rPr>
              <a:t>Public</a:t>
            </a:r>
            <a:r>
              <a:rPr lang="es-MX" sz="2800" dirty="0" smtClean="0">
                <a:latin typeface="Verdana" pitchFamily="34" charset="0"/>
                <a:ea typeface="Verdana" pitchFamily="34" charset="0"/>
              </a:rPr>
              <a:t> </a:t>
            </a:r>
            <a:r>
              <a:rPr lang="es-MX" sz="2800" dirty="0" err="1" smtClean="0">
                <a:latin typeface="Verdana" pitchFamily="34" charset="0"/>
                <a:ea typeface="Verdana" pitchFamily="34" charset="0"/>
              </a:rPr>
              <a:t>class</a:t>
            </a:r>
            <a:r>
              <a:rPr lang="es-MX" sz="2800" dirty="0" smtClean="0">
                <a:latin typeface="Verdana" pitchFamily="34" charset="0"/>
                <a:ea typeface="Verdana" pitchFamily="34" charset="0"/>
              </a:rPr>
              <a:t> </a:t>
            </a:r>
            <a:r>
              <a:rPr lang="es-MX" sz="2800" dirty="0" err="1" smtClean="0">
                <a:latin typeface="Verdana" pitchFamily="34" charset="0"/>
                <a:ea typeface="Verdana" pitchFamily="34" charset="0"/>
              </a:rPr>
              <a:t>clsRepositorio</a:t>
            </a:r>
            <a:r>
              <a:rPr lang="es-MX" sz="2800" dirty="0" smtClean="0">
                <a:latin typeface="Verdana" pitchFamily="34" charset="0"/>
                <a:ea typeface="Verdana" pitchFamily="34" charset="0"/>
              </a:rPr>
              <a:t> : </a:t>
            </a:r>
            <a:r>
              <a:rPr lang="es-MX" sz="2800" dirty="0" err="1" smtClean="0">
                <a:latin typeface="Verdana" pitchFamily="34" charset="0"/>
                <a:ea typeface="Verdana" pitchFamily="34" charset="0"/>
              </a:rPr>
              <a:t>Irepositorio</a:t>
            </a:r>
            <a:endParaRPr lang="es-MX" sz="2800" dirty="0" smtClean="0">
              <a:latin typeface="Verdana" pitchFamily="34" charset="0"/>
              <a:ea typeface="Verdana" pitchFamily="34" charset="0"/>
            </a:endParaRPr>
          </a:p>
          <a:p>
            <a:pPr>
              <a:buNone/>
            </a:pPr>
            <a:r>
              <a:rPr lang="es-MX" sz="2800" dirty="0" smtClean="0">
                <a:latin typeface="Verdana" pitchFamily="34" charset="0"/>
                <a:ea typeface="Verdana" pitchFamily="34" charset="0"/>
              </a:rPr>
              <a:t>{</a:t>
            </a:r>
          </a:p>
          <a:p>
            <a:pPr>
              <a:buNone/>
            </a:pPr>
            <a:r>
              <a:rPr lang="es-MX" sz="2800" dirty="0" smtClean="0">
                <a:latin typeface="Verdana" pitchFamily="34" charset="0"/>
                <a:ea typeface="Verdana" pitchFamily="34"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600" dirty="0" smtClean="0">
                <a:latin typeface="Roboto Black" pitchFamily="2" charset="0"/>
                <a:ea typeface="Roboto Black" pitchFamily="2" charset="0"/>
              </a:rPr>
              <a:t>Excepciones</a:t>
            </a:r>
            <a:endParaRPr lang="es-ES" sz="3600" dirty="0" smtClean="0">
              <a:latin typeface="Roboto Black" pitchFamily="2" charset="0"/>
              <a:ea typeface="Roboto Black" pitchFamily="2" charset="0"/>
            </a:endParaRPr>
          </a:p>
        </p:txBody>
      </p:sp>
      <p:sp>
        <p:nvSpPr>
          <p:cNvPr id="3" name="2 Marcador de contenido"/>
          <p:cNvSpPr>
            <a:spLocks noGrp="1"/>
          </p:cNvSpPr>
          <p:nvPr>
            <p:ph idx="1"/>
          </p:nvPr>
        </p:nvSpPr>
        <p:spPr/>
        <p:txBody>
          <a:bodyPr anchor="ctr">
            <a:normAutofit fontScale="62500" lnSpcReduction="20000"/>
          </a:bodyPr>
          <a:lstStyle/>
          <a:p>
            <a:pPr>
              <a:buNone/>
            </a:pPr>
            <a:r>
              <a:rPr lang="es-ES" sz="2800" b="1" dirty="0" smtClean="0">
                <a:latin typeface="Verdana" pitchFamily="34" charset="0"/>
                <a:ea typeface="Verdana" pitchFamily="34" charset="0"/>
              </a:rPr>
              <a:t>try</a:t>
            </a:r>
          </a:p>
          <a:p>
            <a:pPr>
              <a:buNone/>
            </a:pPr>
            <a:r>
              <a:rPr lang="es-ES" sz="2800" b="1" dirty="0" smtClean="0">
                <a:latin typeface="Verdana" pitchFamily="34" charset="0"/>
                <a:ea typeface="Verdana" pitchFamily="34" charset="0"/>
              </a:rPr>
              <a:t>{</a:t>
            </a:r>
          </a:p>
          <a:p>
            <a:pPr>
              <a:buNone/>
            </a:pPr>
            <a:endParaRPr lang="es-ES" sz="2800" b="1" dirty="0" smtClean="0">
              <a:latin typeface="Verdana" pitchFamily="34" charset="0"/>
              <a:ea typeface="Verdana" pitchFamily="34" charset="0"/>
            </a:endParaRPr>
          </a:p>
          <a:p>
            <a:pPr>
              <a:buNone/>
            </a:pPr>
            <a:r>
              <a:rPr lang="es-ES" sz="2800" b="1" dirty="0" smtClean="0">
                <a:latin typeface="Verdana" pitchFamily="34" charset="0"/>
                <a:ea typeface="Verdana" pitchFamily="34" charset="0"/>
              </a:rPr>
              <a:t>}</a:t>
            </a:r>
          </a:p>
          <a:p>
            <a:pPr>
              <a:buNone/>
            </a:pPr>
            <a:r>
              <a:rPr lang="es-ES" sz="2800" b="1" dirty="0" smtClean="0">
                <a:latin typeface="Verdana" pitchFamily="34" charset="0"/>
                <a:ea typeface="Verdana" pitchFamily="34" charset="0"/>
              </a:rPr>
              <a:t>catch (</a:t>
            </a:r>
            <a:r>
              <a:rPr lang="es-ES" sz="2800" b="1" dirty="0" err="1" smtClean="0">
                <a:latin typeface="Verdana" pitchFamily="34" charset="0"/>
                <a:ea typeface="Verdana" pitchFamily="34" charset="0"/>
              </a:rPr>
              <a:t>Exception</a:t>
            </a:r>
            <a:r>
              <a:rPr lang="es-ES" sz="2800" b="1" dirty="0" smtClean="0">
                <a:latin typeface="Verdana" pitchFamily="34" charset="0"/>
                <a:ea typeface="Verdana" pitchFamily="34" charset="0"/>
              </a:rPr>
              <a:t> e)</a:t>
            </a:r>
          </a:p>
          <a:p>
            <a:pPr>
              <a:buNone/>
            </a:pPr>
            <a:r>
              <a:rPr lang="es-ES" sz="2800" b="1" dirty="0" smtClean="0">
                <a:latin typeface="Verdana" pitchFamily="34" charset="0"/>
                <a:ea typeface="Verdana" pitchFamily="34" charset="0"/>
              </a:rPr>
              <a:t>{</a:t>
            </a:r>
          </a:p>
          <a:p>
            <a:pPr>
              <a:buNone/>
            </a:pPr>
            <a:r>
              <a:rPr lang="es-ES" sz="2800" b="1" dirty="0" smtClean="0">
                <a:latin typeface="Verdana" pitchFamily="34" charset="0"/>
                <a:ea typeface="Verdana" pitchFamily="34" charset="0"/>
              </a:rPr>
              <a:t>	</a:t>
            </a:r>
            <a:r>
              <a:rPr lang="es-ES" sz="2800" b="1" dirty="0" err="1" smtClean="0">
                <a:latin typeface="Verdana" pitchFamily="34" charset="0"/>
                <a:ea typeface="Verdana" pitchFamily="34" charset="0"/>
              </a:rPr>
              <a:t>throw</a:t>
            </a:r>
            <a:r>
              <a:rPr lang="es-ES" sz="2800" b="1" dirty="0" smtClean="0">
                <a:latin typeface="Verdana" pitchFamily="34" charset="0"/>
                <a:ea typeface="Verdana" pitchFamily="34" charset="0"/>
              </a:rPr>
              <a:t> e;</a:t>
            </a:r>
          </a:p>
          <a:p>
            <a:pPr>
              <a:buNone/>
            </a:pPr>
            <a:r>
              <a:rPr lang="es-ES" sz="2800" b="1" dirty="0" smtClean="0">
                <a:latin typeface="Verdana" pitchFamily="34" charset="0"/>
                <a:ea typeface="Verdana" pitchFamily="34" charset="0"/>
              </a:rPr>
              <a:t>}</a:t>
            </a:r>
          </a:p>
          <a:p>
            <a:pPr>
              <a:buNone/>
            </a:pPr>
            <a:r>
              <a:rPr lang="es-ES" sz="2800" b="1" dirty="0" err="1" smtClean="0">
                <a:latin typeface="Verdana" pitchFamily="34" charset="0"/>
                <a:ea typeface="Verdana" pitchFamily="34" charset="0"/>
              </a:rPr>
              <a:t>finally</a:t>
            </a:r>
            <a:endParaRPr lang="es-ES" sz="2800" b="1" dirty="0" smtClean="0">
              <a:latin typeface="Verdana" pitchFamily="34" charset="0"/>
              <a:ea typeface="Verdana" pitchFamily="34" charset="0"/>
            </a:endParaRPr>
          </a:p>
          <a:p>
            <a:pPr>
              <a:buNone/>
            </a:pPr>
            <a:r>
              <a:rPr lang="es-ES" sz="2800" b="1" dirty="0" smtClean="0">
                <a:latin typeface="Verdana" pitchFamily="34" charset="0"/>
                <a:ea typeface="Verdana" pitchFamily="34" charset="0"/>
              </a:rPr>
              <a:t>{</a:t>
            </a:r>
          </a:p>
          <a:p>
            <a:pPr>
              <a:buNone/>
            </a:pPr>
            <a:endParaRPr lang="es-ES" sz="2800" b="1" dirty="0" smtClean="0">
              <a:latin typeface="Verdana" pitchFamily="34" charset="0"/>
              <a:ea typeface="Verdana" pitchFamily="34" charset="0"/>
            </a:endParaRPr>
          </a:p>
          <a:p>
            <a:pPr>
              <a:buNone/>
            </a:pPr>
            <a:r>
              <a:rPr lang="es-ES" sz="2800" b="1" dirty="0" smtClean="0">
                <a:latin typeface="Verdana" pitchFamily="34" charset="0"/>
                <a:ea typeface="Verdana" pitchFamily="34" charset="0"/>
              </a:rPr>
              <a:t>}</a:t>
            </a:r>
            <a:endParaRPr lang="es-MX" sz="2800" b="1" dirty="0" smtClean="0">
              <a:latin typeface="Verdana" pitchFamily="34" charset="0"/>
              <a:ea typeface="Verdana"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600" dirty="0" smtClean="0">
                <a:latin typeface="Roboto Black" pitchFamily="2" charset="0"/>
                <a:ea typeface="Roboto Black" pitchFamily="2" charset="0"/>
              </a:rPr>
              <a:t>Archivos y flujos</a:t>
            </a:r>
            <a:endParaRPr lang="es-ES" sz="3600" dirty="0" smtClean="0">
              <a:latin typeface="Roboto Black" pitchFamily="2" charset="0"/>
              <a:ea typeface="Roboto Black" pitchFamily="2" charset="0"/>
            </a:endParaRPr>
          </a:p>
        </p:txBody>
      </p:sp>
      <p:sp>
        <p:nvSpPr>
          <p:cNvPr id="3" name="2 Marcador de contenido"/>
          <p:cNvSpPr>
            <a:spLocks noGrp="1"/>
          </p:cNvSpPr>
          <p:nvPr>
            <p:ph idx="1"/>
          </p:nvPr>
        </p:nvSpPr>
        <p:spPr/>
        <p:txBody>
          <a:bodyPr anchor="ctr">
            <a:noAutofit/>
          </a:bodyPr>
          <a:lstStyle/>
          <a:p>
            <a:pPr>
              <a:buNone/>
            </a:pPr>
            <a:r>
              <a:rPr lang="es-ES" sz="1400" b="1" dirty="0" err="1" smtClean="0">
                <a:latin typeface="Verdana" pitchFamily="34" charset="0"/>
                <a:ea typeface="Verdana" pitchFamily="34" charset="0"/>
              </a:rPr>
              <a:t>TextReader</a:t>
            </a:r>
            <a:r>
              <a:rPr lang="es-ES" sz="1400" b="1" dirty="0" smtClean="0">
                <a:latin typeface="Verdana" pitchFamily="34" charset="0"/>
                <a:ea typeface="Verdana" pitchFamily="34" charset="0"/>
              </a:rPr>
              <a:t> </a:t>
            </a:r>
            <a:r>
              <a:rPr lang="es-ES" sz="1400" b="1" dirty="0" err="1" smtClean="0">
                <a:latin typeface="Verdana" pitchFamily="34" charset="0"/>
                <a:ea typeface="Verdana" pitchFamily="34" charset="0"/>
              </a:rPr>
              <a:t>txtReader</a:t>
            </a:r>
            <a:r>
              <a:rPr lang="es-ES" sz="1400" b="1" dirty="0" smtClean="0">
                <a:latin typeface="Verdana" pitchFamily="34" charset="0"/>
                <a:ea typeface="Verdana" pitchFamily="34" charset="0"/>
              </a:rPr>
              <a:t>;</a:t>
            </a:r>
          </a:p>
          <a:p>
            <a:pPr>
              <a:buNone/>
            </a:pPr>
            <a:r>
              <a:rPr lang="es-ES" sz="1400" b="1" dirty="0" smtClean="0">
                <a:latin typeface="Verdana" pitchFamily="34" charset="0"/>
                <a:ea typeface="Verdana" pitchFamily="34" charset="0"/>
              </a:rPr>
              <a:t> </a:t>
            </a:r>
            <a:r>
              <a:rPr lang="es-ES" sz="1400" b="1" dirty="0" err="1" smtClean="0">
                <a:latin typeface="Verdana" pitchFamily="34" charset="0"/>
                <a:ea typeface="Verdana" pitchFamily="34" charset="0"/>
              </a:rPr>
              <a:t>string</a:t>
            </a:r>
            <a:r>
              <a:rPr lang="es-ES" sz="1400" b="1" dirty="0" smtClean="0">
                <a:latin typeface="Verdana" pitchFamily="34" charset="0"/>
                <a:ea typeface="Verdana" pitchFamily="34" charset="0"/>
              </a:rPr>
              <a:t> </a:t>
            </a:r>
            <a:r>
              <a:rPr lang="es-ES" sz="1400" b="1" dirty="0" err="1" smtClean="0">
                <a:latin typeface="Verdana" pitchFamily="34" charset="0"/>
                <a:ea typeface="Verdana" pitchFamily="34" charset="0"/>
              </a:rPr>
              <a:t>linea</a:t>
            </a:r>
            <a:r>
              <a:rPr lang="es-ES" sz="1400" b="1" dirty="0" smtClean="0">
                <a:latin typeface="Verdana" pitchFamily="34" charset="0"/>
                <a:ea typeface="Verdana" pitchFamily="34" charset="0"/>
              </a:rPr>
              <a:t>;</a:t>
            </a:r>
          </a:p>
          <a:p>
            <a:pPr>
              <a:buNone/>
            </a:pPr>
            <a:r>
              <a:rPr lang="es-ES" sz="1400" b="1" dirty="0" err="1" smtClean="0">
                <a:latin typeface="Verdana" pitchFamily="34" charset="0"/>
                <a:ea typeface="Verdana" pitchFamily="34" charset="0"/>
              </a:rPr>
              <a:t>using</a:t>
            </a:r>
            <a:r>
              <a:rPr lang="es-ES" sz="1400" b="1" dirty="0" smtClean="0">
                <a:latin typeface="Verdana" pitchFamily="34" charset="0"/>
                <a:ea typeface="Verdana" pitchFamily="34" charset="0"/>
              </a:rPr>
              <a:t> (</a:t>
            </a:r>
            <a:r>
              <a:rPr lang="es-ES" sz="1400" b="1" dirty="0" err="1" smtClean="0">
                <a:latin typeface="Verdana" pitchFamily="34" charset="0"/>
                <a:ea typeface="Verdana" pitchFamily="34" charset="0"/>
              </a:rPr>
              <a:t>txtReader</a:t>
            </a:r>
            <a:r>
              <a:rPr lang="es-ES" sz="1400" b="1" dirty="0" smtClean="0">
                <a:latin typeface="Verdana" pitchFamily="34" charset="0"/>
                <a:ea typeface="Verdana" pitchFamily="34" charset="0"/>
              </a:rPr>
              <a:t> = new </a:t>
            </a:r>
            <a:r>
              <a:rPr lang="es-ES" sz="1400" b="1" dirty="0" err="1" smtClean="0">
                <a:latin typeface="Verdana" pitchFamily="34" charset="0"/>
                <a:ea typeface="Verdana" pitchFamily="34" charset="0"/>
              </a:rPr>
              <a:t>StreamReader</a:t>
            </a:r>
            <a:r>
              <a:rPr lang="es-ES" sz="1400" b="1" dirty="0" smtClean="0">
                <a:latin typeface="Verdana" pitchFamily="34" charset="0"/>
                <a:ea typeface="Verdana" pitchFamily="34" charset="0"/>
              </a:rPr>
              <a:t>(</a:t>
            </a:r>
            <a:r>
              <a:rPr lang="es-ES" sz="1400" b="1" dirty="0" err="1" smtClean="0">
                <a:latin typeface="Verdana" pitchFamily="34" charset="0"/>
                <a:ea typeface="Verdana" pitchFamily="34" charset="0"/>
              </a:rPr>
              <a:t>nombreArchivo</a:t>
            </a:r>
            <a:r>
              <a:rPr lang="es-ES" sz="1400" b="1" dirty="0" smtClean="0">
                <a:latin typeface="Verdana" pitchFamily="34" charset="0"/>
                <a:ea typeface="Verdana" pitchFamily="34" charset="0"/>
              </a:rPr>
              <a:t>))</a:t>
            </a:r>
          </a:p>
          <a:p>
            <a:pPr>
              <a:buNone/>
            </a:pPr>
            <a:r>
              <a:rPr lang="es-ES" sz="1400" b="1" dirty="0" smtClean="0">
                <a:latin typeface="Verdana" pitchFamily="34" charset="0"/>
                <a:ea typeface="Verdana" pitchFamily="34" charset="0"/>
              </a:rPr>
              <a:t>{</a:t>
            </a:r>
          </a:p>
          <a:p>
            <a:pPr>
              <a:buNone/>
            </a:pPr>
            <a:r>
              <a:rPr lang="es-ES" sz="1400" b="1" dirty="0" smtClean="0">
                <a:latin typeface="Verdana" pitchFamily="34" charset="0"/>
                <a:ea typeface="Verdana" pitchFamily="34" charset="0"/>
              </a:rPr>
              <a:t>	do</a:t>
            </a:r>
          </a:p>
          <a:p>
            <a:pPr>
              <a:buNone/>
            </a:pPr>
            <a:r>
              <a:rPr lang="es-ES" sz="1400" b="1" dirty="0" smtClean="0">
                <a:latin typeface="Verdana" pitchFamily="34" charset="0"/>
                <a:ea typeface="Verdana" pitchFamily="34" charset="0"/>
              </a:rPr>
              <a:t>        {</a:t>
            </a:r>
          </a:p>
          <a:p>
            <a:pPr>
              <a:buNone/>
            </a:pPr>
            <a:r>
              <a:rPr lang="es-ES" sz="1400" b="1" dirty="0" smtClean="0">
                <a:latin typeface="Verdana" pitchFamily="34" charset="0"/>
                <a:ea typeface="Verdana" pitchFamily="34" charset="0"/>
              </a:rPr>
              <a:t>        	</a:t>
            </a:r>
            <a:r>
              <a:rPr lang="es-ES" sz="1400" b="1" dirty="0" err="1" smtClean="0">
                <a:latin typeface="Verdana" pitchFamily="34" charset="0"/>
                <a:ea typeface="Verdana" pitchFamily="34" charset="0"/>
              </a:rPr>
              <a:t>linea</a:t>
            </a:r>
            <a:r>
              <a:rPr lang="es-ES" sz="1400" b="1" dirty="0" smtClean="0">
                <a:latin typeface="Verdana" pitchFamily="34" charset="0"/>
                <a:ea typeface="Verdana" pitchFamily="34" charset="0"/>
              </a:rPr>
              <a:t> = </a:t>
            </a:r>
            <a:r>
              <a:rPr lang="es-ES" sz="1400" b="1" dirty="0" err="1" smtClean="0">
                <a:latin typeface="Verdana" pitchFamily="34" charset="0"/>
                <a:ea typeface="Verdana" pitchFamily="34" charset="0"/>
              </a:rPr>
              <a:t>txtReader.ReadLine</a:t>
            </a:r>
            <a:r>
              <a:rPr lang="es-ES" sz="1400" b="1" dirty="0" smtClean="0">
                <a:latin typeface="Verdana" pitchFamily="34" charset="0"/>
                <a:ea typeface="Verdana" pitchFamily="34" charset="0"/>
              </a:rPr>
              <a:t>();</a:t>
            </a:r>
          </a:p>
          <a:p>
            <a:pPr>
              <a:buNone/>
            </a:pPr>
            <a:r>
              <a:rPr lang="es-ES" sz="1400" b="1" dirty="0" smtClean="0">
                <a:latin typeface="Verdana" pitchFamily="34" charset="0"/>
                <a:ea typeface="Verdana" pitchFamily="34" charset="0"/>
              </a:rPr>
              <a:t>               </a:t>
            </a:r>
            <a:r>
              <a:rPr lang="es-ES" sz="1400" b="1" dirty="0" err="1" smtClean="0">
                <a:latin typeface="Verdana" pitchFamily="34" charset="0"/>
                <a:ea typeface="Verdana" pitchFamily="34" charset="0"/>
              </a:rPr>
              <a:t>if</a:t>
            </a:r>
            <a:r>
              <a:rPr lang="es-ES" sz="1400" b="1" dirty="0" smtClean="0">
                <a:latin typeface="Verdana" pitchFamily="34" charset="0"/>
                <a:ea typeface="Verdana" pitchFamily="34" charset="0"/>
              </a:rPr>
              <a:t> (</a:t>
            </a:r>
            <a:r>
              <a:rPr lang="es-ES" sz="1400" b="1" dirty="0" err="1" smtClean="0">
                <a:latin typeface="Verdana" pitchFamily="34" charset="0"/>
                <a:ea typeface="Verdana" pitchFamily="34" charset="0"/>
              </a:rPr>
              <a:t>linea</a:t>
            </a:r>
            <a:r>
              <a:rPr lang="es-ES" sz="1400" b="1" dirty="0" smtClean="0">
                <a:latin typeface="Verdana" pitchFamily="34" charset="0"/>
                <a:ea typeface="Verdana" pitchFamily="34" charset="0"/>
              </a:rPr>
              <a:t> != </a:t>
            </a:r>
            <a:r>
              <a:rPr lang="es-ES" sz="1400" b="1" dirty="0" err="1" smtClean="0">
                <a:latin typeface="Verdana" pitchFamily="34" charset="0"/>
                <a:ea typeface="Verdana" pitchFamily="34" charset="0"/>
              </a:rPr>
              <a:t>null</a:t>
            </a:r>
            <a:r>
              <a:rPr lang="es-ES" sz="1400" b="1" dirty="0" smtClean="0">
                <a:latin typeface="Verdana" pitchFamily="34" charset="0"/>
                <a:ea typeface="Verdana" pitchFamily="34" charset="0"/>
              </a:rPr>
              <a:t>)</a:t>
            </a:r>
          </a:p>
          <a:p>
            <a:pPr>
              <a:buNone/>
            </a:pPr>
            <a:r>
              <a:rPr lang="es-ES" sz="1400" b="1" dirty="0" smtClean="0">
                <a:latin typeface="Verdana" pitchFamily="34" charset="0"/>
                <a:ea typeface="Verdana" pitchFamily="34" charset="0"/>
              </a:rPr>
              <a:t>               {</a:t>
            </a:r>
          </a:p>
          <a:p>
            <a:pPr>
              <a:buNone/>
            </a:pPr>
            <a:r>
              <a:rPr lang="es-ES" sz="1400" b="1" dirty="0" smtClean="0">
                <a:latin typeface="Verdana" pitchFamily="34" charset="0"/>
                <a:ea typeface="Verdana" pitchFamily="34" charset="0"/>
              </a:rPr>
              <a:t>		}</a:t>
            </a:r>
          </a:p>
          <a:p>
            <a:pPr>
              <a:buNone/>
            </a:pPr>
            <a:r>
              <a:rPr lang="es-ES" sz="1400" b="1" dirty="0" smtClean="0">
                <a:latin typeface="Verdana" pitchFamily="34" charset="0"/>
                <a:ea typeface="Verdana" pitchFamily="34" charset="0"/>
              </a:rPr>
              <a:t>	} </a:t>
            </a:r>
            <a:r>
              <a:rPr lang="es-ES" sz="1400" b="1" dirty="0" err="1" smtClean="0">
                <a:latin typeface="Verdana" pitchFamily="34" charset="0"/>
                <a:ea typeface="Verdana" pitchFamily="34" charset="0"/>
              </a:rPr>
              <a:t>while</a:t>
            </a:r>
            <a:r>
              <a:rPr lang="es-ES" sz="1400" b="1" dirty="0" smtClean="0">
                <a:latin typeface="Verdana" pitchFamily="34" charset="0"/>
                <a:ea typeface="Verdana" pitchFamily="34" charset="0"/>
              </a:rPr>
              <a:t> (</a:t>
            </a:r>
            <a:r>
              <a:rPr lang="es-ES" sz="1400" b="1" dirty="0" err="1" smtClean="0">
                <a:latin typeface="Verdana" pitchFamily="34" charset="0"/>
                <a:ea typeface="Verdana" pitchFamily="34" charset="0"/>
              </a:rPr>
              <a:t>linea</a:t>
            </a:r>
            <a:r>
              <a:rPr lang="es-ES" sz="1400" b="1" dirty="0" smtClean="0">
                <a:latin typeface="Verdana" pitchFamily="34" charset="0"/>
                <a:ea typeface="Verdana" pitchFamily="34" charset="0"/>
              </a:rPr>
              <a:t> != </a:t>
            </a:r>
            <a:r>
              <a:rPr lang="es-ES" sz="1400" b="1" dirty="0" err="1" smtClean="0">
                <a:latin typeface="Verdana" pitchFamily="34" charset="0"/>
                <a:ea typeface="Verdana" pitchFamily="34" charset="0"/>
              </a:rPr>
              <a:t>null</a:t>
            </a:r>
            <a:r>
              <a:rPr lang="es-ES" sz="1400" b="1" dirty="0" smtClean="0">
                <a:latin typeface="Verdana" pitchFamily="34" charset="0"/>
                <a:ea typeface="Verdana" pitchFamily="34" charset="0"/>
              </a:rPr>
              <a:t>);</a:t>
            </a:r>
          </a:p>
          <a:p>
            <a:pPr>
              <a:buNone/>
            </a:pPr>
            <a:r>
              <a:rPr lang="es-ES" sz="1400" b="1" dirty="0" smtClean="0">
                <a:latin typeface="Verdana" pitchFamily="34" charset="0"/>
                <a:ea typeface="Verdana" pitchFamily="34" charset="0"/>
              </a:rPr>
              <a:t>        </a:t>
            </a:r>
            <a:r>
              <a:rPr lang="es-ES" sz="1400" b="1" dirty="0" err="1" smtClean="0">
                <a:latin typeface="Verdana" pitchFamily="34" charset="0"/>
                <a:ea typeface="Verdana" pitchFamily="34" charset="0"/>
              </a:rPr>
              <a:t>txtReader.Close</a:t>
            </a:r>
            <a:r>
              <a:rPr lang="es-ES" sz="1400" b="1" dirty="0" smtClean="0">
                <a:latin typeface="Verdana" pitchFamily="34" charset="0"/>
                <a:ea typeface="Verdana" pitchFamily="34" charset="0"/>
              </a:rPr>
              <a:t>();</a:t>
            </a:r>
          </a:p>
          <a:p>
            <a:pPr>
              <a:buNone/>
            </a:pPr>
            <a:r>
              <a:rPr lang="es-ES" sz="1400" b="1" dirty="0" smtClean="0">
                <a:latin typeface="Verdana" pitchFamily="34" charset="0"/>
                <a:ea typeface="Verdana" pitchFamily="34" charset="0"/>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600" dirty="0" smtClean="0">
                <a:latin typeface="Roboto Black" pitchFamily="2" charset="0"/>
                <a:ea typeface="Roboto Black" pitchFamily="2" charset="0"/>
              </a:rPr>
              <a:t>Eventos</a:t>
            </a:r>
            <a:endParaRPr lang="es-ES" sz="3600" dirty="0" smtClean="0">
              <a:latin typeface="Roboto Black" pitchFamily="2" charset="0"/>
              <a:ea typeface="Roboto Black" pitchFamily="2" charset="0"/>
            </a:endParaRPr>
          </a:p>
        </p:txBody>
      </p:sp>
      <p:sp>
        <p:nvSpPr>
          <p:cNvPr id="3" name="2 Marcador de contenido"/>
          <p:cNvSpPr>
            <a:spLocks noGrp="1"/>
          </p:cNvSpPr>
          <p:nvPr>
            <p:ph idx="1"/>
          </p:nvPr>
        </p:nvSpPr>
        <p:spPr/>
        <p:txBody>
          <a:bodyPr anchor="ctr">
            <a:noAutofit/>
          </a:bodyPr>
          <a:lstStyle/>
          <a:p>
            <a:r>
              <a:rPr lang="es-ES" sz="4400" dirty="0" smtClean="0">
                <a:latin typeface="Roboto" pitchFamily="2" charset="0"/>
                <a:ea typeface="Roboto" pitchFamily="2" charset="0"/>
              </a:rPr>
              <a:t>Publicador</a:t>
            </a:r>
          </a:p>
          <a:p>
            <a:r>
              <a:rPr lang="es-ES" sz="4400" dirty="0" smtClean="0">
                <a:latin typeface="Roboto" pitchFamily="2" charset="0"/>
                <a:ea typeface="Roboto" pitchFamily="2" charset="0"/>
              </a:rPr>
              <a:t>Suscriptores</a:t>
            </a:r>
          </a:p>
          <a:p>
            <a:r>
              <a:rPr lang="es-MX" sz="4400" dirty="0" smtClean="0">
                <a:latin typeface="Roboto" pitchFamily="2" charset="0"/>
                <a:ea typeface="Roboto" pitchFamily="2" charset="0"/>
              </a:rPr>
              <a:t>Delegado</a:t>
            </a:r>
            <a:endParaRPr lang="es-ES" sz="4400" dirty="0" smtClean="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600" dirty="0" smtClean="0">
                <a:latin typeface="Roboto Black" pitchFamily="2" charset="0"/>
                <a:ea typeface="Roboto Black" pitchFamily="2" charset="0"/>
              </a:rPr>
              <a:t>Eventos</a:t>
            </a:r>
            <a:endParaRPr lang="es-ES" sz="3600" dirty="0" smtClean="0">
              <a:latin typeface="Roboto Black" pitchFamily="2" charset="0"/>
              <a:ea typeface="Roboto Black" pitchFamily="2" charset="0"/>
            </a:endParaRPr>
          </a:p>
        </p:txBody>
      </p:sp>
      <p:sp>
        <p:nvSpPr>
          <p:cNvPr id="3" name="2 Marcador de contenido"/>
          <p:cNvSpPr>
            <a:spLocks noGrp="1"/>
          </p:cNvSpPr>
          <p:nvPr>
            <p:ph idx="1"/>
          </p:nvPr>
        </p:nvSpPr>
        <p:spPr/>
        <p:txBody>
          <a:bodyPr anchor="ctr">
            <a:noAutofit/>
          </a:bodyPr>
          <a:lstStyle/>
          <a:p>
            <a:pPr>
              <a:buNone/>
            </a:pPr>
            <a:r>
              <a:rPr lang="es-ES" sz="1800" dirty="0" smtClean="0">
                <a:latin typeface="Verdana" pitchFamily="34" charset="0"/>
                <a:ea typeface="Verdana" pitchFamily="34" charset="0"/>
              </a:rPr>
              <a:t>	</a:t>
            </a:r>
            <a:r>
              <a:rPr lang="es-ES" sz="1800" dirty="0" err="1" smtClean="0">
                <a:latin typeface="Verdana" pitchFamily="34" charset="0"/>
                <a:ea typeface="Verdana" pitchFamily="34" charset="0"/>
              </a:rPr>
              <a:t>public</a:t>
            </a:r>
            <a:r>
              <a:rPr lang="es-ES" sz="1800" dirty="0" smtClean="0">
                <a:latin typeface="Verdana" pitchFamily="34" charset="0"/>
                <a:ea typeface="Verdana" pitchFamily="34" charset="0"/>
              </a:rPr>
              <a:t> </a:t>
            </a:r>
            <a:r>
              <a:rPr lang="es-ES" sz="1800" dirty="0" err="1" smtClean="0">
                <a:latin typeface="Verdana" pitchFamily="34" charset="0"/>
                <a:ea typeface="Verdana" pitchFamily="34" charset="0"/>
              </a:rPr>
              <a:t>delegate</a:t>
            </a:r>
            <a:r>
              <a:rPr lang="es-ES" sz="1800" dirty="0" smtClean="0">
                <a:latin typeface="Verdana" pitchFamily="34" charset="0"/>
                <a:ea typeface="Verdana" pitchFamily="34" charset="0"/>
              </a:rPr>
              <a:t> </a:t>
            </a:r>
            <a:r>
              <a:rPr lang="es-ES" sz="1800" dirty="0" err="1" smtClean="0">
                <a:latin typeface="Verdana" pitchFamily="34" charset="0"/>
                <a:ea typeface="Verdana" pitchFamily="34" charset="0"/>
              </a:rPr>
              <a:t>void</a:t>
            </a:r>
            <a:r>
              <a:rPr lang="es-ES" sz="1800" dirty="0" smtClean="0">
                <a:latin typeface="Verdana" pitchFamily="34" charset="0"/>
                <a:ea typeface="Verdana" pitchFamily="34" charset="0"/>
              </a:rPr>
              <a:t> </a:t>
            </a:r>
            <a:r>
              <a:rPr lang="es-ES" sz="1800" b="1" dirty="0" err="1" smtClean="0">
                <a:solidFill>
                  <a:srgbClr val="0070C0"/>
                </a:solidFill>
                <a:latin typeface="Verdana" pitchFamily="34" charset="0"/>
                <a:ea typeface="Verdana" pitchFamily="34" charset="0"/>
              </a:rPr>
              <a:t>AvisaLinea</a:t>
            </a:r>
            <a:r>
              <a:rPr lang="es-ES" sz="1800" dirty="0" smtClean="0">
                <a:latin typeface="Verdana" pitchFamily="34" charset="0"/>
                <a:ea typeface="Verdana" pitchFamily="34" charset="0"/>
              </a:rPr>
              <a:t>(</a:t>
            </a:r>
            <a:r>
              <a:rPr lang="es-ES" sz="1800" dirty="0" err="1" smtClean="0">
                <a:latin typeface="Verdana" pitchFamily="34" charset="0"/>
                <a:ea typeface="Verdana" pitchFamily="34" charset="0"/>
              </a:rPr>
              <a:t>int</a:t>
            </a:r>
            <a:r>
              <a:rPr lang="es-ES" sz="1800" dirty="0" smtClean="0">
                <a:latin typeface="Verdana" pitchFamily="34" charset="0"/>
                <a:ea typeface="Verdana" pitchFamily="34" charset="0"/>
              </a:rPr>
              <a:t> valor);</a:t>
            </a:r>
          </a:p>
          <a:p>
            <a:pPr>
              <a:buNone/>
            </a:pPr>
            <a:r>
              <a:rPr lang="es-ES" sz="1800" dirty="0" smtClean="0">
                <a:latin typeface="Verdana" pitchFamily="34" charset="0"/>
                <a:ea typeface="Verdana" pitchFamily="34" charset="0"/>
              </a:rPr>
              <a:t>    </a:t>
            </a:r>
            <a:r>
              <a:rPr lang="es-ES" sz="1800" dirty="0" err="1" smtClean="0">
                <a:latin typeface="Verdana" pitchFamily="34" charset="0"/>
                <a:ea typeface="Verdana" pitchFamily="34" charset="0"/>
              </a:rPr>
              <a:t>public</a:t>
            </a:r>
            <a:r>
              <a:rPr lang="es-ES" sz="1800" dirty="0" smtClean="0">
                <a:latin typeface="Verdana" pitchFamily="34" charset="0"/>
                <a:ea typeface="Verdana" pitchFamily="34" charset="0"/>
              </a:rPr>
              <a:t> </a:t>
            </a:r>
            <a:r>
              <a:rPr lang="es-ES" sz="1800" dirty="0" err="1" smtClean="0">
                <a:latin typeface="Verdana" pitchFamily="34" charset="0"/>
                <a:ea typeface="Verdana" pitchFamily="34" charset="0"/>
              </a:rPr>
              <a:t>class</a:t>
            </a:r>
            <a:r>
              <a:rPr lang="es-ES" sz="1800" dirty="0" smtClean="0">
                <a:latin typeface="Verdana" pitchFamily="34" charset="0"/>
                <a:ea typeface="Verdana" pitchFamily="34" charset="0"/>
              </a:rPr>
              <a:t> </a:t>
            </a:r>
            <a:r>
              <a:rPr lang="es-ES" sz="1800" dirty="0" err="1" smtClean="0">
                <a:latin typeface="Verdana" pitchFamily="34" charset="0"/>
                <a:ea typeface="Verdana" pitchFamily="34" charset="0"/>
              </a:rPr>
              <a:t>clsRepositorio</a:t>
            </a:r>
            <a:endParaRPr lang="es-ES" sz="1800" dirty="0" smtClean="0">
              <a:latin typeface="Verdana" pitchFamily="34" charset="0"/>
              <a:ea typeface="Verdana" pitchFamily="34" charset="0"/>
            </a:endParaRPr>
          </a:p>
          <a:p>
            <a:pPr>
              <a:buNone/>
            </a:pPr>
            <a:r>
              <a:rPr lang="es-ES" sz="1800" dirty="0" smtClean="0">
                <a:latin typeface="Verdana" pitchFamily="34" charset="0"/>
                <a:ea typeface="Verdana" pitchFamily="34" charset="0"/>
              </a:rPr>
              <a:t>    {</a:t>
            </a:r>
          </a:p>
          <a:p>
            <a:pPr>
              <a:buNone/>
            </a:pPr>
            <a:r>
              <a:rPr lang="es-ES" sz="1800" dirty="0" smtClean="0">
                <a:latin typeface="Verdana" pitchFamily="34" charset="0"/>
                <a:ea typeface="Verdana" pitchFamily="34" charset="0"/>
              </a:rPr>
              <a:t>        #</a:t>
            </a:r>
            <a:r>
              <a:rPr lang="es-ES" sz="1800" dirty="0" err="1" smtClean="0">
                <a:latin typeface="Verdana" pitchFamily="34" charset="0"/>
                <a:ea typeface="Verdana" pitchFamily="34" charset="0"/>
              </a:rPr>
              <a:t>region</a:t>
            </a:r>
            <a:r>
              <a:rPr lang="es-ES" sz="1800" dirty="0" smtClean="0">
                <a:latin typeface="Verdana" pitchFamily="34" charset="0"/>
                <a:ea typeface="Verdana" pitchFamily="34" charset="0"/>
              </a:rPr>
              <a:t> Propiedades</a:t>
            </a:r>
          </a:p>
          <a:p>
            <a:pPr>
              <a:buNone/>
            </a:pPr>
            <a:r>
              <a:rPr lang="es-ES" sz="1800" dirty="0" smtClean="0">
                <a:latin typeface="Verdana" pitchFamily="34" charset="0"/>
                <a:ea typeface="Verdana" pitchFamily="34" charset="0"/>
              </a:rPr>
              <a:t>        #</a:t>
            </a:r>
            <a:r>
              <a:rPr lang="es-ES" sz="1800" dirty="0" err="1" smtClean="0">
                <a:latin typeface="Verdana" pitchFamily="34" charset="0"/>
                <a:ea typeface="Verdana" pitchFamily="34" charset="0"/>
              </a:rPr>
              <a:t>endregion</a:t>
            </a:r>
            <a:endParaRPr lang="es-ES" sz="1800" dirty="0" smtClean="0">
              <a:latin typeface="Verdana" pitchFamily="34" charset="0"/>
              <a:ea typeface="Verdana" pitchFamily="34" charset="0"/>
            </a:endParaRPr>
          </a:p>
          <a:p>
            <a:pPr>
              <a:buNone/>
            </a:pPr>
            <a:endParaRPr lang="es-ES" sz="1800" dirty="0" smtClean="0">
              <a:latin typeface="Verdana" pitchFamily="34" charset="0"/>
              <a:ea typeface="Verdana" pitchFamily="34" charset="0"/>
            </a:endParaRPr>
          </a:p>
          <a:p>
            <a:pPr>
              <a:buNone/>
            </a:pPr>
            <a:r>
              <a:rPr lang="es-ES" sz="1800" dirty="0" smtClean="0">
                <a:latin typeface="Verdana" pitchFamily="34" charset="0"/>
                <a:ea typeface="Verdana" pitchFamily="34" charset="0"/>
              </a:rPr>
              <a:t>        #</a:t>
            </a:r>
            <a:r>
              <a:rPr lang="es-ES" sz="1800" dirty="0" err="1" smtClean="0">
                <a:latin typeface="Verdana" pitchFamily="34" charset="0"/>
                <a:ea typeface="Verdana" pitchFamily="34" charset="0"/>
              </a:rPr>
              <a:t>region</a:t>
            </a:r>
            <a:r>
              <a:rPr lang="es-ES" sz="1800" dirty="0" smtClean="0">
                <a:latin typeface="Verdana" pitchFamily="34" charset="0"/>
                <a:ea typeface="Verdana" pitchFamily="34" charset="0"/>
              </a:rPr>
              <a:t> Eventos</a:t>
            </a:r>
          </a:p>
          <a:p>
            <a:pPr>
              <a:buNone/>
            </a:pPr>
            <a:r>
              <a:rPr lang="es-ES" sz="1800" dirty="0" smtClean="0">
                <a:latin typeface="Verdana" pitchFamily="34" charset="0"/>
                <a:ea typeface="Verdana" pitchFamily="34" charset="0"/>
              </a:rPr>
              <a:t>        </a:t>
            </a:r>
            <a:r>
              <a:rPr lang="es-ES" sz="1800" dirty="0" err="1" smtClean="0">
                <a:latin typeface="Verdana" pitchFamily="34" charset="0"/>
                <a:ea typeface="Verdana" pitchFamily="34" charset="0"/>
              </a:rPr>
              <a:t>public</a:t>
            </a:r>
            <a:r>
              <a:rPr lang="es-ES" sz="1800" dirty="0" smtClean="0">
                <a:latin typeface="Verdana" pitchFamily="34" charset="0"/>
                <a:ea typeface="Verdana" pitchFamily="34" charset="0"/>
              </a:rPr>
              <a:t> </a:t>
            </a:r>
            <a:r>
              <a:rPr lang="es-ES" sz="1800" dirty="0" err="1" smtClean="0">
                <a:latin typeface="Verdana" pitchFamily="34" charset="0"/>
                <a:ea typeface="Verdana" pitchFamily="34" charset="0"/>
              </a:rPr>
              <a:t>event</a:t>
            </a:r>
            <a:r>
              <a:rPr lang="es-ES" sz="1800" dirty="0" smtClean="0">
                <a:latin typeface="Verdana" pitchFamily="34" charset="0"/>
                <a:ea typeface="Verdana" pitchFamily="34" charset="0"/>
              </a:rPr>
              <a:t> </a:t>
            </a:r>
            <a:r>
              <a:rPr lang="es-ES" sz="1800" b="1" dirty="0" err="1" smtClean="0">
                <a:solidFill>
                  <a:srgbClr val="0070C0"/>
                </a:solidFill>
                <a:latin typeface="Verdana" pitchFamily="34" charset="0"/>
                <a:ea typeface="Verdana" pitchFamily="34" charset="0"/>
              </a:rPr>
              <a:t>AvisaLinea</a:t>
            </a:r>
            <a:r>
              <a:rPr lang="es-ES" sz="1800" dirty="0" smtClean="0">
                <a:latin typeface="Verdana" pitchFamily="34" charset="0"/>
                <a:ea typeface="Verdana" pitchFamily="34" charset="0"/>
              </a:rPr>
              <a:t> </a:t>
            </a:r>
            <a:r>
              <a:rPr lang="es-ES" sz="1800" dirty="0" err="1" smtClean="0">
                <a:latin typeface="Verdana" pitchFamily="34" charset="0"/>
                <a:ea typeface="Verdana" pitchFamily="34" charset="0"/>
              </a:rPr>
              <a:t>LeeLinea</a:t>
            </a:r>
            <a:r>
              <a:rPr lang="es-ES" sz="1800" dirty="0" smtClean="0">
                <a:latin typeface="Verdana" pitchFamily="34" charset="0"/>
                <a:ea typeface="Verdana" pitchFamily="34" charset="0"/>
              </a:rPr>
              <a:t>;</a:t>
            </a:r>
          </a:p>
          <a:p>
            <a:pPr>
              <a:buNone/>
            </a:pPr>
            <a:r>
              <a:rPr lang="es-ES" sz="1800" dirty="0" smtClean="0">
                <a:latin typeface="Verdana" pitchFamily="34" charset="0"/>
                <a:ea typeface="Verdana" pitchFamily="34" charset="0"/>
              </a:rPr>
              <a:t>        #</a:t>
            </a:r>
            <a:r>
              <a:rPr lang="es-ES" sz="1800" dirty="0" err="1" smtClean="0">
                <a:latin typeface="Verdana" pitchFamily="34" charset="0"/>
                <a:ea typeface="Verdana" pitchFamily="34" charset="0"/>
              </a:rPr>
              <a:t>endregion</a:t>
            </a:r>
            <a:endParaRPr lang="es-ES" sz="1800" dirty="0" smtClean="0">
              <a:latin typeface="Verdana" pitchFamily="34" charset="0"/>
              <a:ea typeface="Verdana" pitchFamily="34" charset="0"/>
            </a:endParaRPr>
          </a:p>
          <a:p>
            <a:pPr>
              <a:buNone/>
            </a:pPr>
            <a:r>
              <a:rPr lang="es-MX" sz="1800" dirty="0" smtClean="0">
                <a:latin typeface="Verdana" pitchFamily="34" charset="0"/>
                <a:ea typeface="Verdana" pitchFamily="34" charset="0"/>
              </a:rPr>
              <a:t>	}</a:t>
            </a:r>
            <a:endParaRPr lang="es-ES" sz="1800" dirty="0" smtClean="0">
              <a:latin typeface="Verdana" pitchFamily="34" charset="0"/>
              <a:ea typeface="Verdana"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600" dirty="0" smtClean="0">
                <a:latin typeface="Roboto Black" pitchFamily="2" charset="0"/>
                <a:ea typeface="Roboto Black" pitchFamily="2" charset="0"/>
              </a:rPr>
              <a:t>Eventos</a:t>
            </a:r>
            <a:endParaRPr lang="es-ES" sz="3600" dirty="0" smtClean="0">
              <a:latin typeface="Roboto Black" pitchFamily="2" charset="0"/>
              <a:ea typeface="Roboto Black" pitchFamily="2" charset="0"/>
            </a:endParaRPr>
          </a:p>
        </p:txBody>
      </p:sp>
      <p:sp>
        <p:nvSpPr>
          <p:cNvPr id="3" name="2 Marcador de contenido"/>
          <p:cNvSpPr>
            <a:spLocks noGrp="1"/>
          </p:cNvSpPr>
          <p:nvPr>
            <p:ph idx="1"/>
          </p:nvPr>
        </p:nvSpPr>
        <p:spPr/>
        <p:txBody>
          <a:bodyPr anchor="ctr">
            <a:noAutofit/>
          </a:bodyPr>
          <a:lstStyle/>
          <a:p>
            <a:pPr>
              <a:buNone/>
            </a:pPr>
            <a:r>
              <a:rPr lang="es-ES" sz="1600" dirty="0" smtClean="0">
                <a:latin typeface="Verdana" pitchFamily="34" charset="0"/>
                <a:ea typeface="Verdana" pitchFamily="34" charset="0"/>
              </a:rPr>
              <a:t>	</a:t>
            </a:r>
            <a:r>
              <a:rPr lang="es-ES" sz="1600" dirty="0" err="1" smtClean="0">
                <a:latin typeface="Verdana" pitchFamily="34" charset="0"/>
                <a:ea typeface="Verdana" pitchFamily="34" charset="0"/>
              </a:rPr>
              <a:t>public</a:t>
            </a:r>
            <a:r>
              <a:rPr lang="es-ES" sz="1600" dirty="0" smtClean="0">
                <a:latin typeface="Verdana" pitchFamily="34" charset="0"/>
                <a:ea typeface="Verdana" pitchFamily="34" charset="0"/>
              </a:rPr>
              <a:t> </a:t>
            </a:r>
            <a:r>
              <a:rPr lang="es-ES" sz="1600" dirty="0" err="1" smtClean="0">
                <a:latin typeface="Verdana" pitchFamily="34" charset="0"/>
                <a:ea typeface="Verdana" pitchFamily="34" charset="0"/>
              </a:rPr>
              <a:t>class</a:t>
            </a:r>
            <a:r>
              <a:rPr lang="es-ES" sz="1600" dirty="0" smtClean="0">
                <a:latin typeface="Verdana" pitchFamily="34" charset="0"/>
                <a:ea typeface="Verdana" pitchFamily="34" charset="0"/>
              </a:rPr>
              <a:t> Argumentos : </a:t>
            </a:r>
            <a:r>
              <a:rPr lang="es-ES" sz="1600" dirty="0" err="1" smtClean="0">
                <a:latin typeface="Verdana" pitchFamily="34" charset="0"/>
                <a:ea typeface="Verdana" pitchFamily="34" charset="0"/>
              </a:rPr>
              <a:t>EventArgs</a:t>
            </a:r>
            <a:r>
              <a:rPr lang="es-ES" sz="1600" dirty="0" smtClean="0">
                <a:latin typeface="Verdana" pitchFamily="34" charset="0"/>
                <a:ea typeface="Verdana" pitchFamily="34" charset="0"/>
              </a:rPr>
              <a:t> {</a:t>
            </a:r>
          </a:p>
          <a:p>
            <a:pPr>
              <a:buNone/>
            </a:pPr>
            <a:r>
              <a:rPr lang="es-ES" sz="1600" dirty="0" smtClean="0">
                <a:latin typeface="Verdana" pitchFamily="34" charset="0"/>
                <a:ea typeface="Verdana" pitchFamily="34" charset="0"/>
              </a:rPr>
              <a:t>        </a:t>
            </a:r>
            <a:r>
              <a:rPr lang="es-ES" sz="1600" dirty="0" err="1" smtClean="0">
                <a:latin typeface="Verdana" pitchFamily="34" charset="0"/>
                <a:ea typeface="Verdana" pitchFamily="34" charset="0"/>
              </a:rPr>
              <a:t>public</a:t>
            </a:r>
            <a:r>
              <a:rPr lang="es-ES" sz="1600" dirty="0" smtClean="0">
                <a:latin typeface="Verdana" pitchFamily="34" charset="0"/>
                <a:ea typeface="Verdana" pitchFamily="34" charset="0"/>
              </a:rPr>
              <a:t> </a:t>
            </a:r>
            <a:r>
              <a:rPr lang="es-ES" sz="1600" dirty="0" err="1" smtClean="0">
                <a:latin typeface="Verdana" pitchFamily="34" charset="0"/>
                <a:ea typeface="Verdana" pitchFamily="34" charset="0"/>
              </a:rPr>
              <a:t>int</a:t>
            </a:r>
            <a:r>
              <a:rPr lang="es-ES" sz="1600" dirty="0" smtClean="0">
                <a:latin typeface="Verdana" pitchFamily="34" charset="0"/>
                <a:ea typeface="Verdana" pitchFamily="34" charset="0"/>
              </a:rPr>
              <a:t> valor;</a:t>
            </a:r>
          </a:p>
          <a:p>
            <a:pPr>
              <a:buNone/>
            </a:pPr>
            <a:r>
              <a:rPr lang="es-ES" sz="1600" dirty="0" smtClean="0">
                <a:latin typeface="Verdana" pitchFamily="34" charset="0"/>
                <a:ea typeface="Verdana" pitchFamily="34" charset="0"/>
              </a:rPr>
              <a:t>    }</a:t>
            </a:r>
          </a:p>
          <a:p>
            <a:pPr>
              <a:buNone/>
            </a:pPr>
            <a:r>
              <a:rPr lang="es-ES" sz="1600" dirty="0" smtClean="0">
                <a:latin typeface="Verdana" pitchFamily="34" charset="0"/>
                <a:ea typeface="Verdana" pitchFamily="34" charset="0"/>
              </a:rPr>
              <a:t>    </a:t>
            </a:r>
            <a:r>
              <a:rPr lang="es-ES" sz="1600" dirty="0" err="1" smtClean="0">
                <a:latin typeface="Verdana" pitchFamily="34" charset="0"/>
                <a:ea typeface="Verdana" pitchFamily="34" charset="0"/>
              </a:rPr>
              <a:t>public</a:t>
            </a:r>
            <a:r>
              <a:rPr lang="es-ES" sz="1600" dirty="0" smtClean="0">
                <a:latin typeface="Verdana" pitchFamily="34" charset="0"/>
                <a:ea typeface="Verdana" pitchFamily="34" charset="0"/>
              </a:rPr>
              <a:t> </a:t>
            </a:r>
            <a:r>
              <a:rPr lang="es-ES" sz="1600" dirty="0" err="1" smtClean="0">
                <a:latin typeface="Verdana" pitchFamily="34" charset="0"/>
                <a:ea typeface="Verdana" pitchFamily="34" charset="0"/>
              </a:rPr>
              <a:t>class</a:t>
            </a:r>
            <a:r>
              <a:rPr lang="es-ES" sz="1600" dirty="0" smtClean="0">
                <a:latin typeface="Verdana" pitchFamily="34" charset="0"/>
                <a:ea typeface="Verdana" pitchFamily="34" charset="0"/>
              </a:rPr>
              <a:t> </a:t>
            </a:r>
            <a:r>
              <a:rPr lang="es-ES" sz="1600" dirty="0" err="1" smtClean="0">
                <a:latin typeface="Verdana" pitchFamily="34" charset="0"/>
                <a:ea typeface="Verdana" pitchFamily="34" charset="0"/>
              </a:rPr>
              <a:t>clsRepositorio</a:t>
            </a:r>
            <a:r>
              <a:rPr lang="es-ES" sz="1600" dirty="0" smtClean="0">
                <a:latin typeface="Verdana" pitchFamily="34" charset="0"/>
                <a:ea typeface="Verdana" pitchFamily="34" charset="0"/>
              </a:rPr>
              <a:t> {</a:t>
            </a:r>
          </a:p>
          <a:p>
            <a:pPr>
              <a:buNone/>
            </a:pPr>
            <a:r>
              <a:rPr lang="es-ES" sz="1600" dirty="0" smtClean="0">
                <a:latin typeface="Verdana" pitchFamily="34" charset="0"/>
                <a:ea typeface="Verdana" pitchFamily="34" charset="0"/>
              </a:rPr>
              <a:t>        #</a:t>
            </a:r>
            <a:r>
              <a:rPr lang="es-ES" sz="1600" dirty="0" err="1" smtClean="0">
                <a:latin typeface="Verdana" pitchFamily="34" charset="0"/>
                <a:ea typeface="Verdana" pitchFamily="34" charset="0"/>
              </a:rPr>
              <a:t>region</a:t>
            </a:r>
            <a:r>
              <a:rPr lang="es-ES" sz="1600" dirty="0" smtClean="0">
                <a:latin typeface="Verdana" pitchFamily="34" charset="0"/>
                <a:ea typeface="Verdana" pitchFamily="34" charset="0"/>
              </a:rPr>
              <a:t> Propiedades</a:t>
            </a:r>
          </a:p>
          <a:p>
            <a:pPr>
              <a:buNone/>
            </a:pPr>
            <a:r>
              <a:rPr lang="es-ES" sz="1600" dirty="0" smtClean="0">
                <a:latin typeface="Verdana" pitchFamily="34" charset="0"/>
                <a:ea typeface="Verdana" pitchFamily="34" charset="0"/>
              </a:rPr>
              <a:t>        #</a:t>
            </a:r>
            <a:r>
              <a:rPr lang="es-ES" sz="1600" dirty="0" err="1" smtClean="0">
                <a:latin typeface="Verdana" pitchFamily="34" charset="0"/>
                <a:ea typeface="Verdana" pitchFamily="34" charset="0"/>
              </a:rPr>
              <a:t>endregion</a:t>
            </a:r>
            <a:endParaRPr lang="es-ES" sz="1600" dirty="0" smtClean="0">
              <a:latin typeface="Verdana" pitchFamily="34" charset="0"/>
              <a:ea typeface="Verdana" pitchFamily="34" charset="0"/>
            </a:endParaRPr>
          </a:p>
          <a:p>
            <a:pPr>
              <a:buNone/>
            </a:pPr>
            <a:endParaRPr lang="es-ES" sz="1600" dirty="0" smtClean="0">
              <a:latin typeface="Verdana" pitchFamily="34" charset="0"/>
              <a:ea typeface="Verdana" pitchFamily="34" charset="0"/>
            </a:endParaRPr>
          </a:p>
          <a:p>
            <a:pPr>
              <a:buNone/>
            </a:pPr>
            <a:r>
              <a:rPr lang="es-ES" sz="1600" dirty="0" smtClean="0">
                <a:latin typeface="Verdana" pitchFamily="34" charset="0"/>
                <a:ea typeface="Verdana" pitchFamily="34" charset="0"/>
              </a:rPr>
              <a:t>        #</a:t>
            </a:r>
            <a:r>
              <a:rPr lang="es-ES" sz="1600" dirty="0" err="1" smtClean="0">
                <a:latin typeface="Verdana" pitchFamily="34" charset="0"/>
                <a:ea typeface="Verdana" pitchFamily="34" charset="0"/>
              </a:rPr>
              <a:t>region</a:t>
            </a:r>
            <a:r>
              <a:rPr lang="es-ES" sz="1600" dirty="0" smtClean="0">
                <a:latin typeface="Verdana" pitchFamily="34" charset="0"/>
                <a:ea typeface="Verdana" pitchFamily="34" charset="0"/>
              </a:rPr>
              <a:t> Eventos</a:t>
            </a:r>
          </a:p>
          <a:p>
            <a:pPr>
              <a:buNone/>
            </a:pPr>
            <a:r>
              <a:rPr lang="es-ES" sz="1600" dirty="0" smtClean="0">
                <a:latin typeface="Verdana" pitchFamily="34" charset="0"/>
                <a:ea typeface="Verdana" pitchFamily="34" charset="0"/>
              </a:rPr>
              <a:t>        </a:t>
            </a:r>
            <a:r>
              <a:rPr lang="es-ES" sz="1600" dirty="0" err="1" smtClean="0">
                <a:latin typeface="Verdana" pitchFamily="34" charset="0"/>
                <a:ea typeface="Verdana" pitchFamily="34" charset="0"/>
              </a:rPr>
              <a:t>public</a:t>
            </a:r>
            <a:r>
              <a:rPr lang="es-ES" sz="1600" dirty="0" smtClean="0">
                <a:latin typeface="Verdana" pitchFamily="34" charset="0"/>
                <a:ea typeface="Verdana" pitchFamily="34" charset="0"/>
              </a:rPr>
              <a:t> </a:t>
            </a:r>
            <a:r>
              <a:rPr lang="es-ES" sz="1600" dirty="0" err="1" smtClean="0">
                <a:latin typeface="Verdana" pitchFamily="34" charset="0"/>
                <a:ea typeface="Verdana" pitchFamily="34" charset="0"/>
              </a:rPr>
              <a:t>event</a:t>
            </a:r>
            <a:r>
              <a:rPr lang="es-ES" sz="1600" dirty="0" smtClean="0">
                <a:latin typeface="Verdana" pitchFamily="34" charset="0"/>
                <a:ea typeface="Verdana" pitchFamily="34" charset="0"/>
              </a:rPr>
              <a:t> </a:t>
            </a:r>
            <a:r>
              <a:rPr lang="es-ES" sz="1600" b="1" dirty="0" err="1" smtClean="0">
                <a:solidFill>
                  <a:srgbClr val="0070C0"/>
                </a:solidFill>
                <a:latin typeface="Verdana" pitchFamily="34" charset="0"/>
                <a:ea typeface="Verdana" pitchFamily="34" charset="0"/>
              </a:rPr>
              <a:t>EventHandler</a:t>
            </a:r>
            <a:r>
              <a:rPr lang="es-ES" sz="1600" b="1" dirty="0" smtClean="0">
                <a:solidFill>
                  <a:srgbClr val="0070C0"/>
                </a:solidFill>
                <a:latin typeface="Verdana" pitchFamily="34" charset="0"/>
                <a:ea typeface="Verdana" pitchFamily="34" charset="0"/>
              </a:rPr>
              <a:t>&lt;Argumentos&gt;</a:t>
            </a:r>
            <a:r>
              <a:rPr lang="es-ES" sz="1600" dirty="0" smtClean="0">
                <a:latin typeface="Verdana" pitchFamily="34" charset="0"/>
                <a:ea typeface="Verdana" pitchFamily="34" charset="0"/>
              </a:rPr>
              <a:t> </a:t>
            </a:r>
            <a:r>
              <a:rPr lang="es-ES" sz="1600" dirty="0" err="1" smtClean="0">
                <a:latin typeface="Verdana" pitchFamily="34" charset="0"/>
                <a:ea typeface="Verdana" pitchFamily="34" charset="0"/>
              </a:rPr>
              <a:t>LeeLinea</a:t>
            </a:r>
            <a:r>
              <a:rPr lang="es-ES" sz="1600" dirty="0" smtClean="0">
                <a:latin typeface="Verdana" pitchFamily="34" charset="0"/>
                <a:ea typeface="Verdana" pitchFamily="34" charset="0"/>
              </a:rPr>
              <a:t>;</a:t>
            </a:r>
          </a:p>
          <a:p>
            <a:pPr>
              <a:buNone/>
            </a:pPr>
            <a:r>
              <a:rPr lang="es-ES" sz="1600" dirty="0" smtClean="0">
                <a:latin typeface="Verdana" pitchFamily="34" charset="0"/>
                <a:ea typeface="Verdana" pitchFamily="34" charset="0"/>
              </a:rPr>
              <a:t>        #</a:t>
            </a:r>
            <a:r>
              <a:rPr lang="es-ES" sz="1600" dirty="0" err="1" smtClean="0">
                <a:latin typeface="Verdana" pitchFamily="34" charset="0"/>
                <a:ea typeface="Verdana" pitchFamily="34" charset="0"/>
              </a:rPr>
              <a:t>endregion</a:t>
            </a:r>
            <a:endParaRPr lang="es-ES" sz="1600" dirty="0" smtClean="0">
              <a:latin typeface="Verdana" pitchFamily="34" charset="0"/>
              <a:ea typeface="Verdana" pitchFamily="34" charset="0"/>
            </a:endParaRPr>
          </a:p>
          <a:p>
            <a:pPr>
              <a:buNone/>
            </a:pPr>
            <a:r>
              <a:rPr lang="es-MX" sz="1600" dirty="0" smtClean="0">
                <a:latin typeface="Verdana" pitchFamily="34" charset="0"/>
                <a:ea typeface="Verdana" pitchFamily="34" charset="0"/>
              </a:rPr>
              <a:t>	}</a:t>
            </a:r>
            <a:endParaRPr lang="es-ES" sz="1600" dirty="0" smtClean="0">
              <a:latin typeface="Verdana" pitchFamily="34" charset="0"/>
              <a:ea typeface="Verdana"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600" dirty="0" smtClean="0">
                <a:latin typeface="Roboto Black" pitchFamily="2" charset="0"/>
                <a:ea typeface="Roboto Black" pitchFamily="2" charset="0"/>
              </a:rPr>
              <a:t>Expresiones lambda</a:t>
            </a:r>
            <a:endParaRPr lang="es-ES" sz="3600" dirty="0" smtClean="0">
              <a:latin typeface="Roboto Black" pitchFamily="2" charset="0"/>
              <a:ea typeface="Roboto Black" pitchFamily="2" charset="0"/>
            </a:endParaRPr>
          </a:p>
        </p:txBody>
      </p:sp>
      <p:sp>
        <p:nvSpPr>
          <p:cNvPr id="3" name="2 Marcador de contenido"/>
          <p:cNvSpPr>
            <a:spLocks noGrp="1"/>
          </p:cNvSpPr>
          <p:nvPr>
            <p:ph idx="1"/>
          </p:nvPr>
        </p:nvSpPr>
        <p:spPr/>
        <p:txBody>
          <a:bodyPr anchor="ctr">
            <a:noAutofit/>
          </a:bodyPr>
          <a:lstStyle/>
          <a:p>
            <a:pPr>
              <a:buNone/>
            </a:pPr>
            <a:r>
              <a:rPr lang="es-ES" sz="3600" dirty="0" smtClean="0">
                <a:latin typeface="Verdana" pitchFamily="34" charset="0"/>
                <a:ea typeface="Verdana" pitchFamily="34" charset="0"/>
              </a:rPr>
              <a:t>	</a:t>
            </a:r>
            <a:r>
              <a:rPr lang="es-MX" sz="3600" dirty="0" smtClean="0">
                <a:latin typeface="Verdana" pitchFamily="34" charset="0"/>
                <a:ea typeface="Verdana" pitchFamily="34" charset="0"/>
              </a:rPr>
              <a:t>() =&gt; expresión;</a:t>
            </a:r>
          </a:p>
          <a:p>
            <a:pPr>
              <a:buNone/>
            </a:pPr>
            <a:r>
              <a:rPr lang="es-MX" sz="3600" dirty="0" smtClean="0">
                <a:latin typeface="Verdana" pitchFamily="34" charset="0"/>
                <a:ea typeface="Verdana" pitchFamily="34" charset="0"/>
              </a:rPr>
              <a:t>	() =&gt; { instrucciones; };</a:t>
            </a:r>
            <a:endParaRPr lang="es-ES" sz="3600" dirty="0" smtClean="0">
              <a:latin typeface="Verdana" pitchFamily="34" charset="0"/>
              <a:ea typeface="Verdan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latin typeface="Roboto Black" pitchFamily="2" charset="0"/>
                <a:ea typeface="Roboto Black" pitchFamily="2" charset="0"/>
              </a:rPr>
              <a:t>Abstracción</a:t>
            </a:r>
            <a:endParaRPr lang="es-ES" dirty="0">
              <a:latin typeface="Roboto Black" pitchFamily="2" charset="0"/>
              <a:ea typeface="Roboto Black" pitchFamily="2" charset="0"/>
            </a:endParaRPr>
          </a:p>
        </p:txBody>
      </p:sp>
      <p:sp>
        <p:nvSpPr>
          <p:cNvPr id="3" name="2 Marcador de contenido"/>
          <p:cNvSpPr>
            <a:spLocks noGrp="1"/>
          </p:cNvSpPr>
          <p:nvPr>
            <p:ph idx="1"/>
          </p:nvPr>
        </p:nvSpPr>
        <p:spPr/>
        <p:txBody>
          <a:bodyPr anchor="ctr"/>
          <a:lstStyle/>
          <a:p>
            <a:pPr marL="0" algn="just">
              <a:buNone/>
            </a:pPr>
            <a:r>
              <a:rPr lang="es-MX" dirty="0" smtClean="0">
                <a:latin typeface="Roboto" pitchFamily="2" charset="0"/>
                <a:ea typeface="Roboto" pitchFamily="2" charset="0"/>
              </a:rPr>
              <a:t>La característica de aislar las propiedades de los objetos, para definir una frontera que impida colocar funciones o propiedades fuera del objeto, por lo que las llamamos sus responsabilidades</a:t>
            </a:r>
            <a:endParaRPr lang="es-ES"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latin typeface="Roboto Black" pitchFamily="2" charset="0"/>
                <a:ea typeface="Roboto Black" pitchFamily="2" charset="0"/>
              </a:rPr>
              <a:t>Clase</a:t>
            </a:r>
            <a:endParaRPr lang="es-ES" dirty="0">
              <a:latin typeface="Roboto Black" pitchFamily="2" charset="0"/>
              <a:ea typeface="Roboto Black" pitchFamily="2" charset="0"/>
            </a:endParaRPr>
          </a:p>
        </p:txBody>
      </p:sp>
      <p:sp>
        <p:nvSpPr>
          <p:cNvPr id="3" name="2 Marcador de contenido"/>
          <p:cNvSpPr>
            <a:spLocks noGrp="1"/>
          </p:cNvSpPr>
          <p:nvPr>
            <p:ph idx="1"/>
          </p:nvPr>
        </p:nvSpPr>
        <p:spPr/>
        <p:txBody>
          <a:bodyPr anchor="ctr">
            <a:normAutofit fontScale="70000" lnSpcReduction="20000"/>
          </a:bodyPr>
          <a:lstStyle/>
          <a:p>
            <a:pPr marL="0" algn="just">
              <a:buNone/>
            </a:pPr>
            <a:r>
              <a:rPr lang="es-MX" dirty="0" smtClean="0">
                <a:latin typeface="Roboto" pitchFamily="2" charset="0"/>
                <a:ea typeface="Roboto" pitchFamily="2" charset="0"/>
              </a:rPr>
              <a:t>La declaración de tipo de un objeto</a:t>
            </a:r>
          </a:p>
          <a:p>
            <a:pPr marL="0" algn="just">
              <a:buNone/>
            </a:pPr>
            <a:endParaRPr lang="es-MX" dirty="0">
              <a:latin typeface="Roboto" pitchFamily="2" charset="0"/>
              <a:ea typeface="Roboto" pitchFamily="2" charset="0"/>
            </a:endParaRPr>
          </a:p>
          <a:p>
            <a:pPr marL="0" algn="just">
              <a:buNone/>
            </a:pPr>
            <a:r>
              <a:rPr lang="es-MX" dirty="0" err="1" smtClean="0">
                <a:latin typeface="Verdana" pitchFamily="34" charset="0"/>
                <a:ea typeface="Verdana" pitchFamily="34" charset="0"/>
              </a:rPr>
              <a:t>class</a:t>
            </a:r>
            <a:r>
              <a:rPr lang="es-MX" dirty="0" smtClean="0">
                <a:latin typeface="Verdana" pitchFamily="34" charset="0"/>
                <a:ea typeface="Verdana" pitchFamily="34" charset="0"/>
              </a:rPr>
              <a:t> </a:t>
            </a:r>
            <a:r>
              <a:rPr lang="es-MX" dirty="0" err="1" smtClean="0">
                <a:latin typeface="Verdana" pitchFamily="34" charset="0"/>
                <a:ea typeface="Verdana" pitchFamily="34" charset="0"/>
              </a:rPr>
              <a:t>clsProductos</a:t>
            </a:r>
            <a:r>
              <a:rPr lang="es-MX" dirty="0" smtClean="0">
                <a:latin typeface="Verdana" pitchFamily="34" charset="0"/>
                <a:ea typeface="Verdana" pitchFamily="34" charset="0"/>
              </a:rPr>
              <a:t> </a:t>
            </a:r>
          </a:p>
          <a:p>
            <a:pPr marL="0" algn="just">
              <a:buNone/>
            </a:pPr>
            <a:r>
              <a:rPr lang="es-MX" dirty="0" smtClean="0">
                <a:latin typeface="Verdana" pitchFamily="34" charset="0"/>
                <a:ea typeface="Verdana" pitchFamily="34" charset="0"/>
              </a:rPr>
              <a:t>{</a:t>
            </a:r>
          </a:p>
          <a:p>
            <a:pPr marL="0" algn="just">
              <a:buNone/>
            </a:pPr>
            <a:r>
              <a:rPr lang="es-MX" dirty="0">
                <a:latin typeface="Verdana" pitchFamily="34" charset="0"/>
                <a:ea typeface="Verdana" pitchFamily="34" charset="0"/>
              </a:rPr>
              <a:t>	</a:t>
            </a:r>
            <a:r>
              <a:rPr lang="es-MX" dirty="0" err="1" smtClean="0">
                <a:latin typeface="Verdana" pitchFamily="34" charset="0"/>
                <a:ea typeface="Verdana" pitchFamily="34" charset="0"/>
              </a:rPr>
              <a:t>int</a:t>
            </a:r>
            <a:r>
              <a:rPr lang="es-MX" dirty="0" smtClean="0">
                <a:latin typeface="Verdana" pitchFamily="34" charset="0"/>
                <a:ea typeface="Verdana" pitchFamily="34" charset="0"/>
              </a:rPr>
              <a:t> </a:t>
            </a:r>
            <a:r>
              <a:rPr lang="es-MX" dirty="0" err="1" smtClean="0">
                <a:latin typeface="Verdana" pitchFamily="34" charset="0"/>
                <a:ea typeface="Verdana" pitchFamily="34" charset="0"/>
              </a:rPr>
              <a:t>idProducto</a:t>
            </a:r>
            <a:r>
              <a:rPr lang="es-MX" dirty="0" smtClean="0">
                <a:latin typeface="Verdana" pitchFamily="34" charset="0"/>
                <a:ea typeface="Verdana" pitchFamily="34" charset="0"/>
              </a:rPr>
              <a:t>;</a:t>
            </a:r>
          </a:p>
          <a:p>
            <a:pPr marL="0" algn="just">
              <a:buNone/>
            </a:pPr>
            <a:r>
              <a:rPr lang="es-MX" dirty="0">
                <a:latin typeface="Verdana" pitchFamily="34" charset="0"/>
                <a:ea typeface="Verdana" pitchFamily="34" charset="0"/>
              </a:rPr>
              <a:t>	</a:t>
            </a:r>
            <a:r>
              <a:rPr lang="es-MX" dirty="0" err="1" smtClean="0">
                <a:latin typeface="Verdana" pitchFamily="34" charset="0"/>
                <a:ea typeface="Verdana" pitchFamily="34" charset="0"/>
              </a:rPr>
              <a:t>public</a:t>
            </a:r>
            <a:r>
              <a:rPr lang="es-MX" dirty="0" smtClean="0">
                <a:latin typeface="Verdana" pitchFamily="34" charset="0"/>
                <a:ea typeface="Verdana" pitchFamily="34" charset="0"/>
              </a:rPr>
              <a:t> </a:t>
            </a:r>
            <a:r>
              <a:rPr lang="es-MX" dirty="0" err="1" smtClean="0">
                <a:latin typeface="Verdana" pitchFamily="34" charset="0"/>
                <a:ea typeface="Verdana" pitchFamily="34" charset="0"/>
              </a:rPr>
              <a:t>void</a:t>
            </a:r>
            <a:r>
              <a:rPr lang="es-MX" dirty="0" smtClean="0">
                <a:latin typeface="Verdana" pitchFamily="34" charset="0"/>
                <a:ea typeface="Verdana" pitchFamily="34" charset="0"/>
              </a:rPr>
              <a:t> </a:t>
            </a:r>
            <a:r>
              <a:rPr lang="es-MX" dirty="0" err="1" smtClean="0">
                <a:latin typeface="Verdana" pitchFamily="34" charset="0"/>
                <a:ea typeface="Verdana" pitchFamily="34" charset="0"/>
              </a:rPr>
              <a:t>DesglosaIva</a:t>
            </a:r>
            <a:r>
              <a:rPr lang="es-MX" dirty="0" smtClean="0">
                <a:latin typeface="Verdana" pitchFamily="34" charset="0"/>
                <a:ea typeface="Verdana" pitchFamily="34" charset="0"/>
              </a:rPr>
              <a:t>()</a:t>
            </a:r>
          </a:p>
          <a:p>
            <a:pPr marL="0" algn="just">
              <a:buNone/>
            </a:pPr>
            <a:r>
              <a:rPr lang="es-MX" dirty="0" smtClean="0">
                <a:latin typeface="Verdana" pitchFamily="34" charset="0"/>
                <a:ea typeface="Verdana" pitchFamily="34" charset="0"/>
              </a:rPr>
              <a:t>	{</a:t>
            </a:r>
          </a:p>
          <a:p>
            <a:pPr marL="0" algn="just">
              <a:buNone/>
            </a:pPr>
            <a:r>
              <a:rPr lang="es-MX" dirty="0" smtClean="0">
                <a:latin typeface="Verdana" pitchFamily="34" charset="0"/>
                <a:ea typeface="Verdana" pitchFamily="34" charset="0"/>
              </a:rPr>
              <a:t>	}</a:t>
            </a:r>
          </a:p>
          <a:p>
            <a:pPr marL="0" algn="just">
              <a:buNone/>
            </a:pPr>
            <a:r>
              <a:rPr lang="es-MX" dirty="0">
                <a:latin typeface="Verdana" pitchFamily="34" charset="0"/>
                <a:ea typeface="Verdana" pitchFamily="34" charset="0"/>
              </a:rPr>
              <a:t>}</a:t>
            </a:r>
            <a:endParaRPr lang="es-ES" dirty="0">
              <a:latin typeface="Verdana" pitchFamily="34" charset="0"/>
              <a:ea typeface="Verdan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latin typeface="Roboto Black" pitchFamily="2" charset="0"/>
                <a:ea typeface="Roboto Black" pitchFamily="2" charset="0"/>
              </a:rPr>
              <a:t>Instanciar el objeto</a:t>
            </a:r>
            <a:endParaRPr lang="es-ES" dirty="0">
              <a:latin typeface="Roboto Black" pitchFamily="2" charset="0"/>
              <a:ea typeface="Roboto Black" pitchFamily="2" charset="0"/>
            </a:endParaRPr>
          </a:p>
        </p:txBody>
      </p:sp>
      <p:sp>
        <p:nvSpPr>
          <p:cNvPr id="5" name="4 CuadroTexto"/>
          <p:cNvSpPr txBox="1"/>
          <p:nvPr/>
        </p:nvSpPr>
        <p:spPr>
          <a:xfrm>
            <a:off x="357158" y="1571618"/>
            <a:ext cx="3500462" cy="400110"/>
          </a:xfrm>
          <a:prstGeom prst="rect">
            <a:avLst/>
          </a:prstGeom>
          <a:noFill/>
        </p:spPr>
        <p:txBody>
          <a:bodyPr wrap="square" rtlCol="0">
            <a:spAutoFit/>
          </a:bodyPr>
          <a:lstStyle/>
          <a:p>
            <a:r>
              <a:rPr lang="es-MX" sz="2000" b="1" dirty="0" err="1" smtClean="0">
                <a:latin typeface="Verdana" pitchFamily="34" charset="0"/>
                <a:ea typeface="Verdana" pitchFamily="34" charset="0"/>
              </a:rPr>
              <a:t>clsProductos</a:t>
            </a:r>
            <a:r>
              <a:rPr lang="es-MX" sz="2000" b="1" dirty="0" smtClean="0">
                <a:latin typeface="Verdana" pitchFamily="34" charset="0"/>
                <a:ea typeface="Verdana" pitchFamily="34" charset="0"/>
              </a:rPr>
              <a:t> Producto;</a:t>
            </a:r>
            <a:endParaRPr lang="es-ES" sz="2000" b="1" dirty="0">
              <a:latin typeface="Verdana" pitchFamily="34" charset="0"/>
              <a:ea typeface="Verdana" pitchFamily="34" charset="0"/>
            </a:endParaRPr>
          </a:p>
        </p:txBody>
      </p:sp>
      <p:sp>
        <p:nvSpPr>
          <p:cNvPr id="6" name="5 CuadroTexto"/>
          <p:cNvSpPr txBox="1"/>
          <p:nvPr/>
        </p:nvSpPr>
        <p:spPr>
          <a:xfrm>
            <a:off x="4786314" y="1500180"/>
            <a:ext cx="1357322" cy="369332"/>
          </a:xfrm>
          <a:prstGeom prst="rect">
            <a:avLst/>
          </a:prstGeom>
          <a:noFill/>
        </p:spPr>
        <p:txBody>
          <a:bodyPr wrap="square" rtlCol="0">
            <a:spAutoFit/>
          </a:bodyPr>
          <a:lstStyle/>
          <a:p>
            <a:r>
              <a:rPr lang="es-MX" b="1" dirty="0" smtClean="0">
                <a:latin typeface="Verdana" pitchFamily="34" charset="0"/>
                <a:ea typeface="Verdana" pitchFamily="34" charset="0"/>
              </a:rPr>
              <a:t>Producto</a:t>
            </a:r>
            <a:endParaRPr lang="es-ES" b="1" dirty="0">
              <a:latin typeface="Verdana" pitchFamily="34" charset="0"/>
              <a:ea typeface="Verdana" pitchFamily="34" charset="0"/>
            </a:endParaRPr>
          </a:p>
        </p:txBody>
      </p:sp>
      <p:cxnSp>
        <p:nvCxnSpPr>
          <p:cNvPr id="8" name="7 Conector recto de flecha"/>
          <p:cNvCxnSpPr/>
          <p:nvPr/>
        </p:nvCxnSpPr>
        <p:spPr>
          <a:xfrm>
            <a:off x="6286512" y="1714494"/>
            <a:ext cx="92869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8 CuadroTexto"/>
          <p:cNvSpPr txBox="1"/>
          <p:nvPr/>
        </p:nvSpPr>
        <p:spPr>
          <a:xfrm>
            <a:off x="7429520" y="1500180"/>
            <a:ext cx="1000132" cy="369332"/>
          </a:xfrm>
          <a:prstGeom prst="rect">
            <a:avLst/>
          </a:prstGeom>
          <a:noFill/>
        </p:spPr>
        <p:txBody>
          <a:bodyPr wrap="square" rtlCol="0">
            <a:spAutoFit/>
          </a:bodyPr>
          <a:lstStyle/>
          <a:p>
            <a:r>
              <a:rPr lang="es-MX" b="1" dirty="0" err="1" smtClean="0">
                <a:latin typeface="Verdana" pitchFamily="34" charset="0"/>
                <a:ea typeface="Verdana" pitchFamily="34" charset="0"/>
              </a:rPr>
              <a:t>null</a:t>
            </a:r>
            <a:endParaRPr lang="es-ES" b="1" dirty="0">
              <a:latin typeface="Verdana" pitchFamily="34" charset="0"/>
              <a:ea typeface="Verdana" pitchFamily="34" charset="0"/>
            </a:endParaRPr>
          </a:p>
        </p:txBody>
      </p:sp>
      <p:sp>
        <p:nvSpPr>
          <p:cNvPr id="10" name="9 CuadroTexto"/>
          <p:cNvSpPr txBox="1"/>
          <p:nvPr/>
        </p:nvSpPr>
        <p:spPr>
          <a:xfrm>
            <a:off x="285720" y="2243078"/>
            <a:ext cx="4500594" cy="400110"/>
          </a:xfrm>
          <a:prstGeom prst="rect">
            <a:avLst/>
          </a:prstGeom>
          <a:noFill/>
        </p:spPr>
        <p:txBody>
          <a:bodyPr wrap="square" rtlCol="0">
            <a:spAutoFit/>
          </a:bodyPr>
          <a:lstStyle/>
          <a:p>
            <a:r>
              <a:rPr lang="es-MX" sz="2000" b="1" dirty="0" smtClean="0">
                <a:latin typeface="Verdana" pitchFamily="34" charset="0"/>
                <a:ea typeface="Verdana" pitchFamily="34" charset="0"/>
              </a:rPr>
              <a:t>Producto = new Producto();</a:t>
            </a:r>
            <a:endParaRPr lang="es-ES" sz="2000" b="1" dirty="0">
              <a:latin typeface="Verdana" pitchFamily="34" charset="0"/>
              <a:ea typeface="Verdana" pitchFamily="34" charset="0"/>
            </a:endParaRPr>
          </a:p>
        </p:txBody>
      </p:sp>
      <p:sp>
        <p:nvSpPr>
          <p:cNvPr id="11" name="10 CuadroTexto"/>
          <p:cNvSpPr txBox="1"/>
          <p:nvPr/>
        </p:nvSpPr>
        <p:spPr>
          <a:xfrm>
            <a:off x="4786314" y="2285998"/>
            <a:ext cx="1357322" cy="369332"/>
          </a:xfrm>
          <a:prstGeom prst="rect">
            <a:avLst/>
          </a:prstGeom>
          <a:noFill/>
        </p:spPr>
        <p:txBody>
          <a:bodyPr wrap="square" rtlCol="0">
            <a:spAutoFit/>
          </a:bodyPr>
          <a:lstStyle/>
          <a:p>
            <a:r>
              <a:rPr lang="es-MX" b="1" dirty="0" smtClean="0">
                <a:latin typeface="Verdana" pitchFamily="34" charset="0"/>
                <a:ea typeface="Verdana" pitchFamily="34" charset="0"/>
              </a:rPr>
              <a:t>Producto</a:t>
            </a:r>
            <a:endParaRPr lang="es-ES" b="1" dirty="0">
              <a:latin typeface="Verdana" pitchFamily="34" charset="0"/>
              <a:ea typeface="Verdana" pitchFamily="34" charset="0"/>
            </a:endParaRPr>
          </a:p>
        </p:txBody>
      </p:sp>
      <p:cxnSp>
        <p:nvCxnSpPr>
          <p:cNvPr id="12" name="11 Conector recto de flecha"/>
          <p:cNvCxnSpPr/>
          <p:nvPr/>
        </p:nvCxnSpPr>
        <p:spPr>
          <a:xfrm>
            <a:off x="6286512" y="2498724"/>
            <a:ext cx="92869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12 Rectángulo"/>
          <p:cNvSpPr/>
          <p:nvPr/>
        </p:nvSpPr>
        <p:spPr>
          <a:xfrm>
            <a:off x="7215206" y="2357436"/>
            <a:ext cx="1357322" cy="1857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13 CuadroTexto"/>
          <p:cNvSpPr txBox="1"/>
          <p:nvPr/>
        </p:nvSpPr>
        <p:spPr>
          <a:xfrm>
            <a:off x="7358082" y="1988104"/>
            <a:ext cx="1214446" cy="369332"/>
          </a:xfrm>
          <a:prstGeom prst="rect">
            <a:avLst/>
          </a:prstGeom>
          <a:noFill/>
        </p:spPr>
        <p:txBody>
          <a:bodyPr wrap="square" rtlCol="0">
            <a:spAutoFit/>
          </a:bodyPr>
          <a:lstStyle/>
          <a:p>
            <a:r>
              <a:rPr lang="es-MX" b="1" dirty="0" smtClean="0">
                <a:latin typeface="Roboto" pitchFamily="2" charset="0"/>
                <a:ea typeface="Roboto" pitchFamily="2" charset="0"/>
              </a:rPr>
              <a:t>Memoria</a:t>
            </a:r>
            <a:endParaRPr lang="es-ES" b="1" dirty="0">
              <a:latin typeface="Roboto" pitchFamily="2" charset="0"/>
              <a:ea typeface="Roboto" pitchFamily="2" charset="0"/>
            </a:endParaRPr>
          </a:p>
        </p:txBody>
      </p:sp>
      <p:cxnSp>
        <p:nvCxnSpPr>
          <p:cNvPr id="16" name="15 Conector recto"/>
          <p:cNvCxnSpPr/>
          <p:nvPr/>
        </p:nvCxnSpPr>
        <p:spPr>
          <a:xfrm>
            <a:off x="7215206" y="2714626"/>
            <a:ext cx="1357322" cy="1588"/>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7215206" y="3070228"/>
            <a:ext cx="1357322" cy="1588"/>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7215206" y="3498856"/>
            <a:ext cx="1357322" cy="1588"/>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7215206" y="3856046"/>
            <a:ext cx="1357322" cy="1588"/>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latin typeface="Roboto Black" pitchFamily="2" charset="0"/>
                <a:ea typeface="Roboto Black" pitchFamily="2" charset="0"/>
              </a:rPr>
              <a:t>Clases estáticas</a:t>
            </a:r>
            <a:endParaRPr lang="es-ES" dirty="0">
              <a:latin typeface="Roboto Black" pitchFamily="2" charset="0"/>
              <a:ea typeface="Roboto Black" pitchFamily="2" charset="0"/>
            </a:endParaRPr>
          </a:p>
        </p:txBody>
      </p:sp>
      <p:sp>
        <p:nvSpPr>
          <p:cNvPr id="3" name="2 Marcador de contenido"/>
          <p:cNvSpPr>
            <a:spLocks noGrp="1"/>
          </p:cNvSpPr>
          <p:nvPr>
            <p:ph idx="1"/>
          </p:nvPr>
        </p:nvSpPr>
        <p:spPr/>
        <p:txBody>
          <a:bodyPr anchor="ctr">
            <a:normAutofit fontScale="70000" lnSpcReduction="20000"/>
          </a:bodyPr>
          <a:lstStyle/>
          <a:p>
            <a:pPr marL="0" algn="just">
              <a:buNone/>
            </a:pPr>
            <a:r>
              <a:rPr lang="es-MX" dirty="0" smtClean="0">
                <a:latin typeface="Roboto" pitchFamily="2" charset="0"/>
                <a:ea typeface="Roboto" pitchFamily="2" charset="0"/>
              </a:rPr>
              <a:t>Clases que no se instancian</a:t>
            </a:r>
          </a:p>
          <a:p>
            <a:pPr marL="0" algn="just">
              <a:buNone/>
            </a:pPr>
            <a:endParaRPr lang="es-MX" dirty="0">
              <a:latin typeface="Roboto" pitchFamily="2" charset="0"/>
              <a:ea typeface="Roboto" pitchFamily="2" charset="0"/>
            </a:endParaRPr>
          </a:p>
          <a:p>
            <a:pPr marL="0" algn="just">
              <a:buNone/>
            </a:pPr>
            <a:r>
              <a:rPr lang="es-MX" dirty="0" err="1" smtClean="0">
                <a:latin typeface="Roboto" pitchFamily="2" charset="0"/>
                <a:ea typeface="Roboto" pitchFamily="2" charset="0"/>
              </a:rPr>
              <a:t>static</a:t>
            </a:r>
            <a:r>
              <a:rPr lang="es-MX" dirty="0" smtClean="0">
                <a:latin typeface="Roboto" pitchFamily="2" charset="0"/>
                <a:ea typeface="Roboto" pitchFamily="2" charset="0"/>
              </a:rPr>
              <a:t> </a:t>
            </a:r>
            <a:r>
              <a:rPr lang="es-MX" dirty="0" err="1" smtClean="0">
                <a:latin typeface="Roboto" pitchFamily="2" charset="0"/>
                <a:ea typeface="Roboto" pitchFamily="2" charset="0"/>
              </a:rPr>
              <a:t>class</a:t>
            </a:r>
            <a:r>
              <a:rPr lang="es-MX" dirty="0" smtClean="0">
                <a:latin typeface="Roboto" pitchFamily="2" charset="0"/>
                <a:ea typeface="Roboto" pitchFamily="2" charset="0"/>
              </a:rPr>
              <a:t> </a:t>
            </a:r>
            <a:r>
              <a:rPr lang="es-MX" dirty="0" err="1" smtClean="0">
                <a:latin typeface="Roboto" pitchFamily="2" charset="0"/>
                <a:ea typeface="Roboto" pitchFamily="2" charset="0"/>
              </a:rPr>
              <a:t>clsProductos</a:t>
            </a:r>
            <a:r>
              <a:rPr lang="es-MX" dirty="0" smtClean="0">
                <a:latin typeface="Roboto" pitchFamily="2" charset="0"/>
                <a:ea typeface="Roboto" pitchFamily="2" charset="0"/>
              </a:rPr>
              <a:t> </a:t>
            </a:r>
          </a:p>
          <a:p>
            <a:pPr marL="0" algn="just">
              <a:buNone/>
            </a:pPr>
            <a:r>
              <a:rPr lang="es-MX" dirty="0" smtClean="0">
                <a:latin typeface="Roboto" pitchFamily="2" charset="0"/>
                <a:ea typeface="Roboto" pitchFamily="2" charset="0"/>
              </a:rPr>
              <a:t>{</a:t>
            </a:r>
          </a:p>
          <a:p>
            <a:pPr marL="0" algn="just">
              <a:buNone/>
            </a:pPr>
            <a:r>
              <a:rPr lang="es-MX" dirty="0">
                <a:latin typeface="Roboto" pitchFamily="2" charset="0"/>
                <a:ea typeface="Roboto" pitchFamily="2" charset="0"/>
              </a:rPr>
              <a:t>	</a:t>
            </a:r>
            <a:r>
              <a:rPr lang="es-MX" dirty="0" err="1" smtClean="0">
                <a:latin typeface="Roboto" pitchFamily="2" charset="0"/>
                <a:ea typeface="Roboto" pitchFamily="2" charset="0"/>
              </a:rPr>
              <a:t>int</a:t>
            </a:r>
            <a:r>
              <a:rPr lang="es-MX" dirty="0" smtClean="0">
                <a:latin typeface="Roboto" pitchFamily="2" charset="0"/>
                <a:ea typeface="Roboto" pitchFamily="2" charset="0"/>
              </a:rPr>
              <a:t> </a:t>
            </a:r>
            <a:r>
              <a:rPr lang="es-MX" dirty="0" err="1" smtClean="0">
                <a:latin typeface="Roboto" pitchFamily="2" charset="0"/>
                <a:ea typeface="Roboto" pitchFamily="2" charset="0"/>
              </a:rPr>
              <a:t>idProducto</a:t>
            </a:r>
            <a:r>
              <a:rPr lang="es-MX" dirty="0" smtClean="0">
                <a:latin typeface="Roboto" pitchFamily="2" charset="0"/>
                <a:ea typeface="Roboto" pitchFamily="2" charset="0"/>
              </a:rPr>
              <a:t>;</a:t>
            </a:r>
          </a:p>
          <a:p>
            <a:pPr marL="0" algn="just">
              <a:buNone/>
            </a:pPr>
            <a:r>
              <a:rPr lang="es-MX" dirty="0">
                <a:latin typeface="Roboto" pitchFamily="2" charset="0"/>
                <a:ea typeface="Roboto" pitchFamily="2" charset="0"/>
              </a:rPr>
              <a:t>	</a:t>
            </a:r>
            <a:r>
              <a:rPr lang="es-MX" dirty="0" err="1" smtClean="0">
                <a:latin typeface="Roboto" pitchFamily="2" charset="0"/>
                <a:ea typeface="Roboto" pitchFamily="2" charset="0"/>
              </a:rPr>
              <a:t>public</a:t>
            </a:r>
            <a:r>
              <a:rPr lang="es-MX" dirty="0" smtClean="0">
                <a:latin typeface="Roboto" pitchFamily="2" charset="0"/>
                <a:ea typeface="Roboto" pitchFamily="2" charset="0"/>
              </a:rPr>
              <a:t> </a:t>
            </a:r>
            <a:r>
              <a:rPr lang="es-MX" dirty="0" err="1" smtClean="0">
                <a:latin typeface="Roboto" pitchFamily="2" charset="0"/>
                <a:ea typeface="Roboto" pitchFamily="2" charset="0"/>
              </a:rPr>
              <a:t>staic</a:t>
            </a:r>
            <a:r>
              <a:rPr lang="es-MX" dirty="0" smtClean="0">
                <a:latin typeface="Roboto" pitchFamily="2" charset="0"/>
                <a:ea typeface="Roboto" pitchFamily="2" charset="0"/>
              </a:rPr>
              <a:t> </a:t>
            </a:r>
            <a:r>
              <a:rPr lang="es-MX" dirty="0" err="1" smtClean="0">
                <a:latin typeface="Roboto" pitchFamily="2" charset="0"/>
                <a:ea typeface="Roboto" pitchFamily="2" charset="0"/>
              </a:rPr>
              <a:t>void</a:t>
            </a:r>
            <a:r>
              <a:rPr lang="es-MX" dirty="0" smtClean="0">
                <a:latin typeface="Roboto" pitchFamily="2" charset="0"/>
                <a:ea typeface="Roboto" pitchFamily="2" charset="0"/>
              </a:rPr>
              <a:t> </a:t>
            </a:r>
            <a:r>
              <a:rPr lang="es-MX" dirty="0" err="1" smtClean="0">
                <a:latin typeface="Roboto" pitchFamily="2" charset="0"/>
                <a:ea typeface="Roboto" pitchFamily="2" charset="0"/>
              </a:rPr>
              <a:t>DesglosaIva</a:t>
            </a:r>
            <a:r>
              <a:rPr lang="es-MX" dirty="0" smtClean="0">
                <a:latin typeface="Roboto" pitchFamily="2" charset="0"/>
                <a:ea typeface="Roboto" pitchFamily="2" charset="0"/>
              </a:rPr>
              <a:t>()</a:t>
            </a:r>
          </a:p>
          <a:p>
            <a:pPr marL="0" algn="just">
              <a:buNone/>
            </a:pPr>
            <a:r>
              <a:rPr lang="es-MX" dirty="0" smtClean="0">
                <a:latin typeface="Roboto" pitchFamily="2" charset="0"/>
                <a:ea typeface="Roboto" pitchFamily="2" charset="0"/>
              </a:rPr>
              <a:t>	{</a:t>
            </a:r>
          </a:p>
          <a:p>
            <a:pPr marL="0" algn="just">
              <a:buNone/>
            </a:pPr>
            <a:r>
              <a:rPr lang="es-MX" dirty="0" smtClean="0">
                <a:latin typeface="Roboto" pitchFamily="2" charset="0"/>
                <a:ea typeface="Roboto" pitchFamily="2" charset="0"/>
              </a:rPr>
              <a:t>	}</a:t>
            </a:r>
          </a:p>
          <a:p>
            <a:pPr marL="0" algn="just">
              <a:buNone/>
            </a:pPr>
            <a:r>
              <a:rPr lang="es-MX" dirty="0">
                <a:latin typeface="Roboto" pitchFamily="2" charset="0"/>
                <a:ea typeface="Roboto" pitchFamily="2" charset="0"/>
              </a:rPr>
              <a:t>}</a:t>
            </a:r>
            <a:endParaRPr lang="es-ES"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latin typeface="Roboto Black" pitchFamily="2" charset="0"/>
                <a:ea typeface="Roboto Black" pitchFamily="2" charset="0"/>
              </a:rPr>
              <a:t>Modificadores de acceso</a:t>
            </a:r>
            <a:endParaRPr lang="es-ES" dirty="0">
              <a:latin typeface="Roboto Black" pitchFamily="2" charset="0"/>
              <a:ea typeface="Roboto Black" pitchFamily="2" charset="0"/>
            </a:endParaRPr>
          </a:p>
        </p:txBody>
      </p:sp>
      <p:sp>
        <p:nvSpPr>
          <p:cNvPr id="3" name="2 Marcador de contenido"/>
          <p:cNvSpPr>
            <a:spLocks noGrp="1"/>
          </p:cNvSpPr>
          <p:nvPr>
            <p:ph idx="1"/>
          </p:nvPr>
        </p:nvSpPr>
        <p:spPr/>
        <p:txBody>
          <a:bodyPr anchor="ctr">
            <a:normAutofit lnSpcReduction="10000"/>
          </a:bodyPr>
          <a:lstStyle/>
          <a:p>
            <a:pPr marL="0" algn="just"/>
            <a:r>
              <a:rPr lang="es-ES" dirty="0" err="1" smtClean="0">
                <a:latin typeface="Roboto" pitchFamily="2" charset="0"/>
                <a:ea typeface="Roboto" pitchFamily="2" charset="0"/>
              </a:rPr>
              <a:t>public</a:t>
            </a:r>
            <a:endParaRPr lang="es-ES" dirty="0" smtClean="0">
              <a:latin typeface="Roboto" pitchFamily="2" charset="0"/>
              <a:ea typeface="Roboto" pitchFamily="2" charset="0"/>
            </a:endParaRPr>
          </a:p>
          <a:p>
            <a:pPr marL="0" algn="just"/>
            <a:r>
              <a:rPr lang="es-ES" dirty="0" err="1" smtClean="0">
                <a:latin typeface="Roboto" pitchFamily="2" charset="0"/>
                <a:ea typeface="Roboto" pitchFamily="2" charset="0"/>
              </a:rPr>
              <a:t>private</a:t>
            </a:r>
            <a:endParaRPr lang="es-ES" dirty="0" smtClean="0">
              <a:latin typeface="Roboto" pitchFamily="2" charset="0"/>
              <a:ea typeface="Roboto" pitchFamily="2" charset="0"/>
            </a:endParaRPr>
          </a:p>
          <a:p>
            <a:pPr marL="0" algn="just"/>
            <a:r>
              <a:rPr lang="es-ES" dirty="0" err="1" smtClean="0">
                <a:latin typeface="Roboto" pitchFamily="2" charset="0"/>
                <a:ea typeface="Roboto" pitchFamily="2" charset="0"/>
              </a:rPr>
              <a:t>protected</a:t>
            </a:r>
            <a:endParaRPr lang="es-ES" dirty="0" smtClean="0">
              <a:latin typeface="Roboto" pitchFamily="2" charset="0"/>
              <a:ea typeface="Roboto" pitchFamily="2" charset="0"/>
            </a:endParaRPr>
          </a:p>
          <a:p>
            <a:pPr marL="0" algn="just"/>
            <a:r>
              <a:rPr lang="es-ES" dirty="0" err="1" smtClean="0">
                <a:latin typeface="Roboto" pitchFamily="2" charset="0"/>
                <a:ea typeface="Roboto" pitchFamily="2" charset="0"/>
              </a:rPr>
              <a:t>internal</a:t>
            </a:r>
            <a:endParaRPr lang="es-ES" dirty="0" smtClean="0">
              <a:latin typeface="Roboto" pitchFamily="2" charset="0"/>
              <a:ea typeface="Roboto" pitchFamily="2" charset="0"/>
            </a:endParaRPr>
          </a:p>
          <a:p>
            <a:pPr marL="0" algn="just"/>
            <a:r>
              <a:rPr lang="es-ES" dirty="0" err="1" smtClean="0">
                <a:latin typeface="Roboto" pitchFamily="2" charset="0"/>
                <a:ea typeface="Roboto" pitchFamily="2" charset="0"/>
              </a:rPr>
              <a:t>protected</a:t>
            </a:r>
            <a:r>
              <a:rPr lang="es-ES" dirty="0" smtClean="0">
                <a:latin typeface="Roboto" pitchFamily="2" charset="0"/>
                <a:ea typeface="Roboto" pitchFamily="2" charset="0"/>
              </a:rPr>
              <a:t> </a:t>
            </a:r>
            <a:r>
              <a:rPr lang="es-ES" dirty="0" err="1" smtClean="0">
                <a:latin typeface="Roboto" pitchFamily="2" charset="0"/>
                <a:ea typeface="Roboto" pitchFamily="2" charset="0"/>
              </a:rPr>
              <a:t>internal</a:t>
            </a:r>
            <a:endParaRPr lang="es-ES" dirty="0" smtClean="0">
              <a:latin typeface="Roboto" pitchFamily="2" charset="0"/>
              <a:ea typeface="Roboto" pitchFamily="2" charset="0"/>
            </a:endParaRPr>
          </a:p>
          <a:p>
            <a:pPr marL="0" algn="just"/>
            <a:r>
              <a:rPr lang="es-ES" dirty="0" err="1" smtClean="0">
                <a:latin typeface="Roboto" pitchFamily="2" charset="0"/>
                <a:ea typeface="Roboto" pitchFamily="2" charset="0"/>
              </a:rPr>
              <a:t>private</a:t>
            </a:r>
            <a:r>
              <a:rPr lang="es-ES" dirty="0" smtClean="0">
                <a:latin typeface="Roboto" pitchFamily="2" charset="0"/>
                <a:ea typeface="Roboto" pitchFamily="2" charset="0"/>
              </a:rPr>
              <a:t> </a:t>
            </a:r>
            <a:r>
              <a:rPr lang="es-ES" dirty="0" err="1" smtClean="0">
                <a:latin typeface="Roboto" pitchFamily="2" charset="0"/>
                <a:ea typeface="Roboto" pitchFamily="2" charset="0"/>
              </a:rPr>
              <a:t>protected</a:t>
            </a:r>
            <a:endParaRPr lang="es-ES"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latin typeface="Roboto Black" pitchFamily="2" charset="0"/>
                <a:ea typeface="Roboto Black" pitchFamily="2" charset="0"/>
              </a:rPr>
              <a:t>Propiedades</a:t>
            </a:r>
            <a:endParaRPr lang="es-ES" dirty="0">
              <a:latin typeface="Roboto Black" pitchFamily="2" charset="0"/>
              <a:ea typeface="Roboto Black" pitchFamily="2" charset="0"/>
            </a:endParaRPr>
          </a:p>
        </p:txBody>
      </p:sp>
      <p:sp>
        <p:nvSpPr>
          <p:cNvPr id="3" name="2 Marcador de contenido"/>
          <p:cNvSpPr>
            <a:spLocks noGrp="1"/>
          </p:cNvSpPr>
          <p:nvPr>
            <p:ph idx="1"/>
          </p:nvPr>
        </p:nvSpPr>
        <p:spPr/>
        <p:txBody>
          <a:bodyPr anchor="ctr">
            <a:normAutofit/>
          </a:bodyPr>
          <a:lstStyle/>
          <a:p>
            <a:pPr marL="0" algn="just"/>
            <a:r>
              <a:rPr lang="es-ES" sz="2800" dirty="0" smtClean="0">
                <a:latin typeface="Roboto" pitchFamily="2" charset="0"/>
                <a:ea typeface="Roboto" pitchFamily="2" charset="0"/>
              </a:rPr>
              <a:t>Propiedades con campos de respaldo</a:t>
            </a:r>
          </a:p>
          <a:p>
            <a:pPr marL="0" algn="just"/>
            <a:r>
              <a:rPr lang="es-MX" sz="2800" dirty="0" smtClean="0">
                <a:latin typeface="Roboto" pitchFamily="2" charset="0"/>
                <a:ea typeface="Roboto" pitchFamily="2" charset="0"/>
              </a:rPr>
              <a:t>Definiciones de expresiones de cuerpo</a:t>
            </a:r>
          </a:p>
          <a:p>
            <a:pPr marL="0" algn="just"/>
            <a:r>
              <a:rPr lang="es-MX" sz="2800" dirty="0" smtClean="0">
                <a:latin typeface="Roboto" pitchFamily="2" charset="0"/>
                <a:ea typeface="Roboto" pitchFamily="2" charset="0"/>
              </a:rPr>
              <a:t>Propiedades implementadas automáticamente</a:t>
            </a:r>
            <a:endParaRPr lang="es-ES" sz="28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3600" dirty="0" smtClean="0">
                <a:latin typeface="Roboto Black" pitchFamily="2" charset="0"/>
                <a:ea typeface="Roboto Black" pitchFamily="2" charset="0"/>
              </a:rPr>
              <a:t>Propiedades con campos de respaldo</a:t>
            </a:r>
          </a:p>
        </p:txBody>
      </p:sp>
      <p:sp>
        <p:nvSpPr>
          <p:cNvPr id="3" name="2 Marcador de contenido"/>
          <p:cNvSpPr>
            <a:spLocks noGrp="1"/>
          </p:cNvSpPr>
          <p:nvPr>
            <p:ph idx="1"/>
          </p:nvPr>
        </p:nvSpPr>
        <p:spPr/>
        <p:txBody>
          <a:bodyPr anchor="ctr">
            <a:normAutofit fontScale="47500" lnSpcReduction="20000"/>
          </a:bodyPr>
          <a:lstStyle/>
          <a:p>
            <a:pPr marL="0" algn="just">
              <a:buNone/>
            </a:pPr>
            <a:r>
              <a:rPr lang="es-MX" sz="2800" dirty="0" err="1" smtClean="0">
                <a:latin typeface="Verdana" pitchFamily="34" charset="0"/>
                <a:ea typeface="Verdana" pitchFamily="34" charset="0"/>
              </a:rPr>
              <a:t>class</a:t>
            </a:r>
            <a:r>
              <a:rPr lang="es-MX" sz="2800" dirty="0" smtClean="0">
                <a:latin typeface="Verdana" pitchFamily="34" charset="0"/>
                <a:ea typeface="Verdana" pitchFamily="34" charset="0"/>
              </a:rPr>
              <a:t> Puntos</a:t>
            </a:r>
          </a:p>
          <a:p>
            <a:pPr marL="0" algn="just">
              <a:buNone/>
            </a:pPr>
            <a:r>
              <a:rPr lang="es-MX" sz="2800" dirty="0" smtClean="0">
                <a:latin typeface="Verdana" pitchFamily="34" charset="0"/>
                <a:ea typeface="Verdana" pitchFamily="34" charset="0"/>
              </a:rPr>
              <a:t>{</a:t>
            </a:r>
          </a:p>
          <a:p>
            <a:pPr marL="0" algn="just">
              <a:buNone/>
            </a:pPr>
            <a:r>
              <a:rPr lang="es-MX" sz="2800" dirty="0" smtClean="0">
                <a:latin typeface="Verdana" pitchFamily="34" charset="0"/>
                <a:ea typeface="Verdana" pitchFamily="34" charset="0"/>
              </a:rPr>
              <a:t>	</a:t>
            </a:r>
            <a:r>
              <a:rPr lang="es-MX" sz="2800" dirty="0" err="1" smtClean="0">
                <a:latin typeface="Verdana" pitchFamily="34" charset="0"/>
                <a:ea typeface="Verdana" pitchFamily="34" charset="0"/>
              </a:rPr>
              <a:t>private</a:t>
            </a:r>
            <a:r>
              <a:rPr lang="es-MX" sz="2800" dirty="0" smtClean="0">
                <a:latin typeface="Verdana" pitchFamily="34" charset="0"/>
                <a:ea typeface="Verdana" pitchFamily="34" charset="0"/>
              </a:rPr>
              <a:t> </a:t>
            </a:r>
            <a:r>
              <a:rPr lang="es-MX" sz="2800" dirty="0" err="1" smtClean="0">
                <a:latin typeface="Verdana" pitchFamily="34" charset="0"/>
                <a:ea typeface="Verdana" pitchFamily="34" charset="0"/>
              </a:rPr>
              <a:t>double</a:t>
            </a:r>
            <a:r>
              <a:rPr lang="es-MX" sz="2800" dirty="0" smtClean="0">
                <a:latin typeface="Verdana" pitchFamily="34" charset="0"/>
                <a:ea typeface="Verdana" pitchFamily="34" charset="0"/>
              </a:rPr>
              <a:t> _x;</a:t>
            </a:r>
          </a:p>
          <a:p>
            <a:pPr marL="0" algn="just">
              <a:buNone/>
            </a:pPr>
            <a:r>
              <a:rPr lang="es-MX" sz="2800" dirty="0" smtClean="0">
                <a:latin typeface="Verdana" pitchFamily="34" charset="0"/>
                <a:ea typeface="Verdana" pitchFamily="34" charset="0"/>
              </a:rPr>
              <a:t>	</a:t>
            </a:r>
            <a:r>
              <a:rPr lang="es-MX" sz="2800" dirty="0" err="1" smtClean="0">
                <a:latin typeface="Verdana" pitchFamily="34" charset="0"/>
                <a:ea typeface="Verdana" pitchFamily="34" charset="0"/>
              </a:rPr>
              <a:t>private</a:t>
            </a:r>
            <a:r>
              <a:rPr lang="es-MX" sz="2800" dirty="0" smtClean="0">
                <a:latin typeface="Verdana" pitchFamily="34" charset="0"/>
                <a:ea typeface="Verdana" pitchFamily="34" charset="0"/>
              </a:rPr>
              <a:t> </a:t>
            </a:r>
            <a:r>
              <a:rPr lang="es-MX" sz="2800" dirty="0" err="1" smtClean="0">
                <a:latin typeface="Verdana" pitchFamily="34" charset="0"/>
                <a:ea typeface="Verdana" pitchFamily="34" charset="0"/>
              </a:rPr>
              <a:t>double</a:t>
            </a:r>
            <a:r>
              <a:rPr lang="es-MX" sz="2800" dirty="0" smtClean="0">
                <a:latin typeface="Verdana" pitchFamily="34" charset="0"/>
                <a:ea typeface="Verdana" pitchFamily="34" charset="0"/>
              </a:rPr>
              <a:t> _y;</a:t>
            </a:r>
          </a:p>
          <a:p>
            <a:pPr marL="0" algn="just">
              <a:buNone/>
            </a:pPr>
            <a:r>
              <a:rPr lang="es-MX" sz="2800" dirty="0" smtClean="0">
                <a:latin typeface="Verdana" pitchFamily="34" charset="0"/>
                <a:ea typeface="Verdana" pitchFamily="34" charset="0"/>
              </a:rPr>
              <a:t>	</a:t>
            </a:r>
            <a:r>
              <a:rPr lang="es-MX" sz="2800" dirty="0" err="1" smtClean="0">
                <a:latin typeface="Verdana" pitchFamily="34" charset="0"/>
                <a:ea typeface="Verdana" pitchFamily="34" charset="0"/>
              </a:rPr>
              <a:t>public</a:t>
            </a:r>
            <a:r>
              <a:rPr lang="es-MX" sz="2800" dirty="0" smtClean="0">
                <a:latin typeface="Verdana" pitchFamily="34" charset="0"/>
                <a:ea typeface="Verdana" pitchFamily="34" charset="0"/>
              </a:rPr>
              <a:t> </a:t>
            </a:r>
            <a:r>
              <a:rPr lang="es-MX" sz="2800" dirty="0" err="1" smtClean="0">
                <a:latin typeface="Verdana" pitchFamily="34" charset="0"/>
                <a:ea typeface="Verdana" pitchFamily="34" charset="0"/>
              </a:rPr>
              <a:t>double</a:t>
            </a:r>
            <a:r>
              <a:rPr lang="es-MX" sz="2800" dirty="0" smtClean="0">
                <a:latin typeface="Verdana" pitchFamily="34" charset="0"/>
                <a:ea typeface="Verdana" pitchFamily="34" charset="0"/>
              </a:rPr>
              <a:t> X</a:t>
            </a:r>
          </a:p>
          <a:p>
            <a:pPr marL="0" algn="just">
              <a:buNone/>
            </a:pPr>
            <a:r>
              <a:rPr lang="es-MX" sz="2800" dirty="0" smtClean="0">
                <a:latin typeface="Verdana" pitchFamily="34" charset="0"/>
                <a:ea typeface="Verdana" pitchFamily="34" charset="0"/>
              </a:rPr>
              <a:t>	{</a:t>
            </a:r>
          </a:p>
          <a:p>
            <a:pPr marL="0" algn="just">
              <a:buNone/>
            </a:pPr>
            <a:r>
              <a:rPr lang="es-MX" sz="2800" dirty="0" smtClean="0">
                <a:latin typeface="Verdana" pitchFamily="34" charset="0"/>
                <a:ea typeface="Verdana" pitchFamily="34" charset="0"/>
              </a:rPr>
              <a:t>		</a:t>
            </a:r>
            <a:r>
              <a:rPr lang="es-MX" sz="2800" dirty="0" err="1" smtClean="0">
                <a:latin typeface="Verdana" pitchFamily="34" charset="0"/>
                <a:ea typeface="Verdana" pitchFamily="34" charset="0"/>
              </a:rPr>
              <a:t>get</a:t>
            </a:r>
            <a:r>
              <a:rPr lang="es-MX" sz="2800" dirty="0" smtClean="0">
                <a:latin typeface="Verdana" pitchFamily="34" charset="0"/>
                <a:ea typeface="Verdana" pitchFamily="34" charset="0"/>
              </a:rPr>
              <a:t> { </a:t>
            </a:r>
            <a:r>
              <a:rPr lang="es-MX" sz="2800" dirty="0" err="1" smtClean="0">
                <a:latin typeface="Verdana" pitchFamily="34" charset="0"/>
                <a:ea typeface="Verdana" pitchFamily="34" charset="0"/>
              </a:rPr>
              <a:t>return</a:t>
            </a:r>
            <a:r>
              <a:rPr lang="es-MX" sz="2800" dirty="0" smtClean="0">
                <a:latin typeface="Verdana" pitchFamily="34" charset="0"/>
                <a:ea typeface="Verdana" pitchFamily="34" charset="0"/>
              </a:rPr>
              <a:t> _x; }</a:t>
            </a:r>
          </a:p>
          <a:p>
            <a:pPr marL="0" algn="just">
              <a:buNone/>
            </a:pPr>
            <a:r>
              <a:rPr lang="es-MX" sz="2800" dirty="0" smtClean="0">
                <a:latin typeface="Verdana" pitchFamily="34" charset="0"/>
                <a:ea typeface="Verdana" pitchFamily="34" charset="0"/>
              </a:rPr>
              <a:t>		set { _x = </a:t>
            </a:r>
            <a:r>
              <a:rPr lang="es-MX" sz="2800" dirty="0" err="1" smtClean="0">
                <a:latin typeface="Verdana" pitchFamily="34" charset="0"/>
                <a:ea typeface="Verdana" pitchFamily="34" charset="0"/>
              </a:rPr>
              <a:t>value</a:t>
            </a:r>
            <a:r>
              <a:rPr lang="es-MX" sz="2800" dirty="0" smtClean="0">
                <a:latin typeface="Verdana" pitchFamily="34" charset="0"/>
                <a:ea typeface="Verdana" pitchFamily="34" charset="0"/>
              </a:rPr>
              <a:t>; }</a:t>
            </a:r>
          </a:p>
          <a:p>
            <a:pPr marL="0" algn="just">
              <a:buNone/>
            </a:pPr>
            <a:r>
              <a:rPr lang="es-MX" sz="2800" dirty="0" smtClean="0">
                <a:latin typeface="Verdana" pitchFamily="34" charset="0"/>
                <a:ea typeface="Verdana" pitchFamily="34" charset="0"/>
              </a:rPr>
              <a:t>	}</a:t>
            </a:r>
          </a:p>
          <a:p>
            <a:pPr marL="0" algn="just">
              <a:buNone/>
            </a:pPr>
            <a:r>
              <a:rPr lang="es-MX" sz="2800" dirty="0" smtClean="0">
                <a:latin typeface="Verdana" pitchFamily="34" charset="0"/>
                <a:ea typeface="Verdana" pitchFamily="34" charset="0"/>
              </a:rPr>
              <a:t>	</a:t>
            </a:r>
            <a:r>
              <a:rPr lang="es-MX" sz="2800" dirty="0" err="1" smtClean="0">
                <a:latin typeface="Verdana" pitchFamily="34" charset="0"/>
                <a:ea typeface="Verdana" pitchFamily="34" charset="0"/>
              </a:rPr>
              <a:t>public</a:t>
            </a:r>
            <a:r>
              <a:rPr lang="es-MX" sz="2800" dirty="0" smtClean="0">
                <a:latin typeface="Verdana" pitchFamily="34" charset="0"/>
                <a:ea typeface="Verdana" pitchFamily="34" charset="0"/>
              </a:rPr>
              <a:t> </a:t>
            </a:r>
            <a:r>
              <a:rPr lang="es-MX" sz="2800" dirty="0" err="1" smtClean="0">
                <a:latin typeface="Verdana" pitchFamily="34" charset="0"/>
                <a:ea typeface="Verdana" pitchFamily="34" charset="0"/>
              </a:rPr>
              <a:t>double</a:t>
            </a:r>
            <a:r>
              <a:rPr lang="es-MX" sz="2800" dirty="0" smtClean="0">
                <a:latin typeface="Verdana" pitchFamily="34" charset="0"/>
                <a:ea typeface="Verdana" pitchFamily="34" charset="0"/>
              </a:rPr>
              <a:t> Y</a:t>
            </a:r>
          </a:p>
          <a:p>
            <a:pPr marL="0" algn="just">
              <a:buNone/>
            </a:pPr>
            <a:r>
              <a:rPr lang="es-MX" sz="2800" dirty="0" smtClean="0">
                <a:latin typeface="Verdana" pitchFamily="34" charset="0"/>
                <a:ea typeface="Verdana" pitchFamily="34" charset="0"/>
              </a:rPr>
              <a:t>	{</a:t>
            </a:r>
          </a:p>
          <a:p>
            <a:pPr marL="0" algn="just">
              <a:buNone/>
            </a:pPr>
            <a:r>
              <a:rPr lang="es-MX" sz="2800" dirty="0" smtClean="0">
                <a:latin typeface="Verdana" pitchFamily="34" charset="0"/>
                <a:ea typeface="Verdana" pitchFamily="34" charset="0"/>
              </a:rPr>
              <a:t>		</a:t>
            </a:r>
            <a:r>
              <a:rPr lang="es-MX" sz="2800" dirty="0" err="1" smtClean="0">
                <a:latin typeface="Verdana" pitchFamily="34" charset="0"/>
                <a:ea typeface="Verdana" pitchFamily="34" charset="0"/>
              </a:rPr>
              <a:t>get</a:t>
            </a:r>
            <a:r>
              <a:rPr lang="es-MX" sz="2800" dirty="0" smtClean="0">
                <a:latin typeface="Verdana" pitchFamily="34" charset="0"/>
                <a:ea typeface="Verdana" pitchFamily="34" charset="0"/>
              </a:rPr>
              <a:t> { </a:t>
            </a:r>
            <a:r>
              <a:rPr lang="es-MX" sz="2800" dirty="0" err="1" smtClean="0">
                <a:latin typeface="Verdana" pitchFamily="34" charset="0"/>
                <a:ea typeface="Verdana" pitchFamily="34" charset="0"/>
              </a:rPr>
              <a:t>return</a:t>
            </a:r>
            <a:r>
              <a:rPr lang="es-MX" sz="2800" dirty="0" smtClean="0">
                <a:latin typeface="Verdana" pitchFamily="34" charset="0"/>
                <a:ea typeface="Verdana" pitchFamily="34" charset="0"/>
              </a:rPr>
              <a:t> _y; }</a:t>
            </a:r>
          </a:p>
          <a:p>
            <a:pPr marL="0" algn="just">
              <a:buNone/>
            </a:pPr>
            <a:r>
              <a:rPr lang="es-MX" sz="2800" dirty="0" smtClean="0">
                <a:latin typeface="Verdana" pitchFamily="34" charset="0"/>
                <a:ea typeface="Verdana" pitchFamily="34" charset="0"/>
              </a:rPr>
              <a:t>		set {_y = </a:t>
            </a:r>
            <a:r>
              <a:rPr lang="es-MX" sz="2800" dirty="0" err="1" smtClean="0">
                <a:latin typeface="Verdana" pitchFamily="34" charset="0"/>
                <a:ea typeface="Verdana" pitchFamily="34" charset="0"/>
              </a:rPr>
              <a:t>value</a:t>
            </a:r>
            <a:r>
              <a:rPr lang="es-MX" sz="2800" dirty="0" smtClean="0">
                <a:latin typeface="Verdana" pitchFamily="34" charset="0"/>
                <a:ea typeface="Verdana" pitchFamily="34" charset="0"/>
              </a:rPr>
              <a:t>; }</a:t>
            </a:r>
          </a:p>
          <a:p>
            <a:pPr marL="0" algn="just">
              <a:buNone/>
            </a:pPr>
            <a:r>
              <a:rPr lang="es-MX" sz="2800" dirty="0" smtClean="0">
                <a:latin typeface="Verdana" pitchFamily="34" charset="0"/>
                <a:ea typeface="Verdana" pitchFamily="34" charset="0"/>
              </a:rPr>
              <a:t>	}</a:t>
            </a:r>
          </a:p>
          <a:p>
            <a:pPr marL="0" algn="just">
              <a:buNone/>
            </a:pPr>
            <a:r>
              <a:rPr lang="es-MX" sz="2800" dirty="0" smtClean="0">
                <a:latin typeface="Verdana" pitchFamily="34" charset="0"/>
                <a:ea typeface="Verdana" pitchFamily="34" charset="0"/>
              </a:rPr>
              <a:t>}</a:t>
            </a:r>
            <a:endParaRPr lang="es-ES" sz="2800" dirty="0">
              <a:latin typeface="Verdana" pitchFamily="34" charset="0"/>
              <a:ea typeface="Verdan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1135</TotalTime>
  <Words>4211</Words>
  <Application>Microsoft Office PowerPoint</Application>
  <PresentationFormat>Presentación en pantalla (16:9)</PresentationFormat>
  <Paragraphs>302</Paragraphs>
  <Slides>29</Slides>
  <Notes>28</Notes>
  <HiddenSlides>0</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Tema de Office</vt:lpstr>
      <vt:lpstr>Clases, Estructuras y Registros</vt:lpstr>
      <vt:lpstr>Modularidad</vt:lpstr>
      <vt:lpstr>Abstracción</vt:lpstr>
      <vt:lpstr>Clase</vt:lpstr>
      <vt:lpstr>Instanciar el objeto</vt:lpstr>
      <vt:lpstr>Clases estáticas</vt:lpstr>
      <vt:lpstr>Modificadores de acceso</vt:lpstr>
      <vt:lpstr>Propiedades</vt:lpstr>
      <vt:lpstr>Propiedades con campos de respaldo</vt:lpstr>
      <vt:lpstr>Definiciones de expresiones de cuerpo </vt:lpstr>
      <vt:lpstr>Propiedades implementadas automáticamente</vt:lpstr>
      <vt:lpstr>Accesor init</vt:lpstr>
      <vt:lpstr>Ejemplo</vt:lpstr>
      <vt:lpstr>Estructuras</vt:lpstr>
      <vt:lpstr>Registros</vt:lpstr>
      <vt:lpstr>Métodos o funciones</vt:lpstr>
      <vt:lpstr>Parámetros de Métodos</vt:lpstr>
      <vt:lpstr>Consideraciones de desempeño</vt:lpstr>
      <vt:lpstr>Consideraciones de desempeño</vt:lpstr>
      <vt:lpstr>Consideraciones de desempeño</vt:lpstr>
      <vt:lpstr>Colecciones</vt:lpstr>
      <vt:lpstr>Colecciones</vt:lpstr>
      <vt:lpstr>Interfaces</vt:lpstr>
      <vt:lpstr>Excepciones</vt:lpstr>
      <vt:lpstr>Archivos y flujos</vt:lpstr>
      <vt:lpstr>Eventos</vt:lpstr>
      <vt:lpstr>Eventos</vt:lpstr>
      <vt:lpstr>Eventos</vt:lpstr>
      <vt:lpstr>Expresiones lambda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Clases, Estructuras y Registros</dc:title>
  <dc:creator>Usuario</dc:creator>
  <cp:lastModifiedBy>Usuario</cp:lastModifiedBy>
  <cp:revision>140</cp:revision>
  <dcterms:created xsi:type="dcterms:W3CDTF">2022-04-01T16:58:29Z</dcterms:created>
  <dcterms:modified xsi:type="dcterms:W3CDTF">2022-04-30T18:30:50Z</dcterms:modified>
</cp:coreProperties>
</file>