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7EE"/>
    <a:srgbClr val="34B5EB"/>
    <a:srgbClr val="700F17"/>
    <a:srgbClr val="F03F5E"/>
    <a:srgbClr val="EC45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40BF9-3366-43D8-B4E5-DC6AC295D6B4}" type="datetimeFigureOut">
              <a:rPr lang="es-MX" smtClean="0"/>
              <a:t>14/08/2015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15E1-ADD2-4C55-B88E-9E53539E9B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1555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40BF9-3366-43D8-B4E5-DC6AC295D6B4}" type="datetimeFigureOut">
              <a:rPr lang="es-MX" smtClean="0"/>
              <a:t>14/08/2015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15E1-ADD2-4C55-B88E-9E53539E9B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9071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40BF9-3366-43D8-B4E5-DC6AC295D6B4}" type="datetimeFigureOut">
              <a:rPr lang="es-MX" smtClean="0"/>
              <a:t>14/08/2015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15E1-ADD2-4C55-B88E-9E53539E9B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750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40BF9-3366-43D8-B4E5-DC6AC295D6B4}" type="datetimeFigureOut">
              <a:rPr lang="es-MX" smtClean="0"/>
              <a:t>14/08/2015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15E1-ADD2-4C55-B88E-9E53539E9B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4795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40BF9-3366-43D8-B4E5-DC6AC295D6B4}" type="datetimeFigureOut">
              <a:rPr lang="es-MX" smtClean="0"/>
              <a:t>14/08/2015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15E1-ADD2-4C55-B88E-9E53539E9B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3347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40BF9-3366-43D8-B4E5-DC6AC295D6B4}" type="datetimeFigureOut">
              <a:rPr lang="es-MX" smtClean="0"/>
              <a:t>14/08/2015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15E1-ADD2-4C55-B88E-9E53539E9B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5882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40BF9-3366-43D8-B4E5-DC6AC295D6B4}" type="datetimeFigureOut">
              <a:rPr lang="es-MX" smtClean="0"/>
              <a:t>14/08/2015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15E1-ADD2-4C55-B88E-9E53539E9B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862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40BF9-3366-43D8-B4E5-DC6AC295D6B4}" type="datetimeFigureOut">
              <a:rPr lang="es-MX" smtClean="0"/>
              <a:t>14/08/2015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15E1-ADD2-4C55-B88E-9E53539E9B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7003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40BF9-3366-43D8-B4E5-DC6AC295D6B4}" type="datetimeFigureOut">
              <a:rPr lang="es-MX" smtClean="0"/>
              <a:t>14/08/2015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15E1-ADD2-4C55-B88E-9E53539E9B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4502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40BF9-3366-43D8-B4E5-DC6AC295D6B4}" type="datetimeFigureOut">
              <a:rPr lang="es-MX" smtClean="0"/>
              <a:t>14/08/2015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15E1-ADD2-4C55-B88E-9E53539E9B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9979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40BF9-3366-43D8-B4E5-DC6AC295D6B4}" type="datetimeFigureOut">
              <a:rPr lang="es-MX" smtClean="0"/>
              <a:t>14/08/2015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15E1-ADD2-4C55-B88E-9E53539E9B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9370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/>
          <p:cNvSpPr/>
          <p:nvPr userDrawn="1"/>
        </p:nvSpPr>
        <p:spPr>
          <a:xfrm>
            <a:off x="0" y="6176964"/>
            <a:ext cx="12192000" cy="681036"/>
          </a:xfrm>
          <a:prstGeom prst="rect">
            <a:avLst/>
          </a:prstGeom>
          <a:solidFill>
            <a:srgbClr val="F03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40BF9-3366-43D8-B4E5-DC6AC295D6B4}" type="datetimeFigureOut">
              <a:rPr lang="es-MX" smtClean="0"/>
              <a:t>14/08/2015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515E1-ADD2-4C55-B88E-9E53539E9B34}" type="slidenum">
              <a:rPr lang="es-MX" smtClean="0"/>
              <a:t>‹Nº›</a:t>
            </a:fld>
            <a:endParaRPr lang="es-MX"/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004" y="6176963"/>
            <a:ext cx="1286996" cy="681036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" y="90296"/>
            <a:ext cx="2463800" cy="88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97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598879"/>
            <a:ext cx="9144000" cy="2387600"/>
          </a:xfrm>
        </p:spPr>
        <p:txBody>
          <a:bodyPr>
            <a:normAutofit/>
          </a:bodyPr>
          <a:lstStyle/>
          <a:p>
            <a:r>
              <a:rPr lang="es-MX" sz="11500" dirty="0" smtClean="0">
                <a:solidFill>
                  <a:srgbClr val="00A7EE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SCRUM</a:t>
            </a:r>
            <a:endParaRPr lang="es-MX" sz="11500" dirty="0">
              <a:solidFill>
                <a:srgbClr val="00A7EE"/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90152" y="6323524"/>
            <a:ext cx="3735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Realizado por: Ing. Marcos Hernández</a:t>
            </a:r>
            <a:endParaRPr lang="es-MX" dirty="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33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370488" y="909318"/>
            <a:ext cx="63364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Retrospectiva</a:t>
            </a:r>
            <a:endParaRPr lang="es-MX" sz="2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/>
            <a:endParaRPr lang="es-MX" sz="2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/>
            <a:r>
              <a:rPr lang="es-MX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 una reunión que se realiza después del sprint </a:t>
            </a:r>
            <a:r>
              <a:rPr lang="es-MX" sz="2800" dirty="0" err="1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review</a:t>
            </a:r>
            <a:r>
              <a:rPr lang="es-MX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para identificar errores y las acciones a realizar para corregirlos.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334851" y="6220496"/>
            <a:ext cx="2143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Reuniones</a:t>
            </a:r>
            <a:endParaRPr lang="es-MX" sz="32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51" y="2202287"/>
            <a:ext cx="4499127" cy="301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41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370488" y="909318"/>
            <a:ext cx="633640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Refinamiento del </a:t>
            </a:r>
            <a:r>
              <a:rPr lang="es-MX" sz="2800" dirty="0" err="1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backlog</a:t>
            </a:r>
            <a:endParaRPr lang="es-MX" sz="2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/>
            <a:endParaRPr lang="es-MX" sz="2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/>
            <a:r>
              <a:rPr lang="es-MX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Sirve para revisar las historias de usuario y poder hacer una mejor estimación del tiempo dedicado a cada una de ellas. Tiene una duración de máximo 2 horas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334851" y="6220496"/>
            <a:ext cx="2143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Reuniones</a:t>
            </a:r>
            <a:endParaRPr lang="es-MX" sz="32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39" y="1850692"/>
            <a:ext cx="3764296" cy="347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94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772730" y="1491859"/>
            <a:ext cx="633640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dirty="0" err="1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Backlog</a:t>
            </a:r>
            <a:r>
              <a:rPr lang="es-MX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del Producto</a:t>
            </a:r>
          </a:p>
          <a:p>
            <a:pPr algn="just"/>
            <a:endParaRPr lang="es-MX" sz="2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/>
            <a:r>
              <a:rPr lang="es-MX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Lista de requerimientos del cliente, contenidas en historias de usuario, ordenadas por prioridad. La prioridad la elige el </a:t>
            </a:r>
            <a:r>
              <a:rPr lang="es-MX" sz="2800" dirty="0" err="1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product</a:t>
            </a:r>
            <a:r>
              <a:rPr lang="es-MX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s-MX" sz="2800" dirty="0" err="1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owner</a:t>
            </a:r>
            <a:r>
              <a:rPr lang="es-MX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Cualquier miembro del grupo puede agregar a la lista.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334851" y="6220496"/>
            <a:ext cx="42194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Artefactos de </a:t>
            </a:r>
            <a:r>
              <a:rPr lang="es-MX" sz="3200" dirty="0" err="1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Scrum</a:t>
            </a:r>
            <a:r>
              <a:rPr lang="es-MX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157" y="951896"/>
            <a:ext cx="290512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1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93184" y="1466100"/>
            <a:ext cx="369623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dirty="0" err="1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Backlog</a:t>
            </a:r>
            <a:r>
              <a:rPr lang="es-MX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del </a:t>
            </a:r>
            <a:r>
              <a:rPr lang="es-MX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sprint</a:t>
            </a:r>
            <a:endParaRPr lang="es-MX" sz="2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/>
            <a:endParaRPr lang="es-MX" sz="2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/>
            <a:r>
              <a:rPr lang="es-MX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Historias del sprint. Se organizan en un tablero, donde se dividen en realizadas, en progreso y por realizar. Las historias se pueden dividir en tareas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334851" y="6220496"/>
            <a:ext cx="42194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Artefactos de </a:t>
            </a:r>
            <a:r>
              <a:rPr lang="es-MX" sz="3200" dirty="0" err="1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Scrum</a:t>
            </a:r>
            <a:r>
              <a:rPr lang="es-MX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786" y="221047"/>
            <a:ext cx="7691170" cy="574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59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34851" y="6220496"/>
            <a:ext cx="42194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Artefactos de </a:t>
            </a:r>
            <a:r>
              <a:rPr lang="es-MX" sz="3200" dirty="0" err="1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Scrum</a:t>
            </a:r>
            <a:r>
              <a:rPr lang="es-MX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334851" y="2625199"/>
            <a:ext cx="46492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Sprint </a:t>
            </a:r>
            <a:r>
              <a:rPr lang="es-MX" sz="2800" dirty="0" err="1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Burndown</a:t>
            </a:r>
            <a:r>
              <a:rPr lang="es-MX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Chart </a:t>
            </a:r>
            <a:endParaRPr lang="es-MX" sz="2800" dirty="0" smtClean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/>
            <a:endParaRPr lang="es-MX" sz="2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/>
            <a:r>
              <a:rPr lang="es-MX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 una gráfica que muestra el avance del Sprint. Se actualiza diario para poder proyectar la terminación de las tareas pendientes.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654" y="284877"/>
            <a:ext cx="6350169" cy="368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160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34851" y="6220496"/>
            <a:ext cx="3698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s-MX" sz="32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Recomendaciones</a:t>
            </a:r>
            <a:endParaRPr lang="es-MX" sz="32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05307" y="1609860"/>
            <a:ext cx="46492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Las historias deben cumplir con el concepto INVEST</a:t>
            </a:r>
          </a:p>
          <a:p>
            <a:pPr algn="just"/>
            <a:endParaRPr lang="es-MX" sz="2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/>
            <a:r>
              <a:rPr lang="es-MX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 una historia no cumple con estas características, debe analizarse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009" y="991674"/>
            <a:ext cx="6293592" cy="475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94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34851" y="6220496"/>
            <a:ext cx="3698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s-MX" sz="32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Recomendaciones</a:t>
            </a:r>
            <a:endParaRPr lang="es-MX" sz="32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272012" y="888644"/>
            <a:ext cx="46492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Las historias que no se terminan en el sprint se consideran deuda técnica. La deuda técnica debe cubrirse en horas fuera del horario de trabajo, a menos que el </a:t>
            </a:r>
            <a:r>
              <a:rPr lang="es-MX" sz="2800" dirty="0" err="1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product</a:t>
            </a:r>
            <a:r>
              <a:rPr lang="es-MX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s-MX" sz="2800" dirty="0" err="1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owner</a:t>
            </a:r>
            <a:r>
              <a:rPr lang="es-MX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lo considere prioritario y desee invertir en otro sprint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27" y="1720106"/>
            <a:ext cx="3769355" cy="403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07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34851" y="6220496"/>
            <a:ext cx="3698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s-MX" sz="32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Recomendaciones</a:t>
            </a:r>
            <a:endParaRPr lang="es-MX" sz="32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246255" y="1339405"/>
            <a:ext cx="46492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Debe existir una definición de terminado (</a:t>
            </a:r>
            <a:r>
              <a:rPr lang="es-MX" sz="2800" dirty="0" err="1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definition</a:t>
            </a:r>
            <a:r>
              <a:rPr lang="es-MX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of done o </a:t>
            </a:r>
            <a:r>
              <a:rPr lang="es-MX" sz="2800" dirty="0" err="1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DoD</a:t>
            </a:r>
            <a:r>
              <a:rPr lang="es-MX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), es decir una lista de características que debe cumplir la historia para ser considerada hecha. Si se utiliza TDD, esta lista va implícita en la historia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44" y="1347215"/>
            <a:ext cx="4257541" cy="414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58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34851" y="6220496"/>
            <a:ext cx="3698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s-MX" sz="32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Recomendaciones</a:t>
            </a:r>
            <a:endParaRPr lang="es-MX" sz="32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107585" y="4481850"/>
            <a:ext cx="87833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Llevar un registro personal a detalle de los tiempos dedicados a cada historia para poder estimar las subsecuentes historias.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220" y="1084752"/>
            <a:ext cx="77724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16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34851" y="6220496"/>
            <a:ext cx="3698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s-MX" sz="32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Recomendaciones</a:t>
            </a:r>
            <a:endParaRPr lang="es-MX" sz="32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782813" y="2086487"/>
            <a:ext cx="53060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Una historia épica es una historia que dura mas de ¾ de un sprint y debe ser dividida en varias historias de menor tamaño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231" y="1223307"/>
            <a:ext cx="3440820" cy="397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08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18" y="2426538"/>
            <a:ext cx="4370900" cy="3567895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087154" y="782115"/>
            <a:ext cx="63364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dirty="0" err="1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Scrum</a:t>
            </a:r>
            <a:r>
              <a:rPr lang="es-MX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es un marco de gestión para el desarrollo incremental de productos de software, valiéndose de uno o más equipos </a:t>
            </a:r>
            <a:r>
              <a:rPr lang="es-MX" sz="2800" dirty="0" err="1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multi</a:t>
            </a:r>
            <a:r>
              <a:rPr lang="es-MX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-funcionales, auto-organizados, de aproximadamente siete personas cada uno. </a:t>
            </a:r>
            <a:endParaRPr lang="es-MX" sz="2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34851" y="6220496"/>
            <a:ext cx="21643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Conceptos</a:t>
            </a:r>
            <a:endParaRPr lang="es-MX" sz="32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17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087154" y="782115"/>
            <a:ext cx="633640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dirty="0" err="1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Scrum</a:t>
            </a:r>
            <a:r>
              <a:rPr lang="es-MX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utiliza iteraciones de longitud fija que se denominan </a:t>
            </a:r>
            <a:r>
              <a:rPr lang="es-MX" sz="2800" dirty="0" err="1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Sprints</a:t>
            </a:r>
            <a:r>
              <a:rPr lang="es-MX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 que son típicamente de dos semanas o 30 días de duración. Los equipos </a:t>
            </a:r>
            <a:r>
              <a:rPr lang="es-MX" sz="2800" dirty="0" err="1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Scrum</a:t>
            </a:r>
            <a:r>
              <a:rPr lang="es-MX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intentan generar un incremento de producto potencialmente entregable (debidamente probado) en cada iteración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9106" y="2180432"/>
            <a:ext cx="5683336" cy="4076163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334851" y="6220496"/>
            <a:ext cx="21643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Conceptos</a:t>
            </a:r>
            <a:endParaRPr lang="es-MX" sz="32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42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087154" y="782115"/>
            <a:ext cx="633640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dirty="0" err="1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Product</a:t>
            </a:r>
            <a:r>
              <a:rPr lang="es-MX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s-MX" sz="2800" dirty="0" err="1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Owner</a:t>
            </a:r>
            <a:endParaRPr lang="es-MX" sz="2800" dirty="0" smtClean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/>
            <a:endParaRPr lang="es-MX" sz="2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/>
            <a:r>
              <a:rPr lang="es-MX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 el propietario del producto, que puede ser el cliente o un intermediario con capacidad de decisión. Autoriza y decide los cambios en el producto de software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334851" y="6220496"/>
            <a:ext cx="30973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Roles de </a:t>
            </a:r>
            <a:r>
              <a:rPr lang="es-MX" sz="3200" dirty="0" err="1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Scrum</a:t>
            </a:r>
            <a:endParaRPr lang="es-MX" sz="32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22" y="2034594"/>
            <a:ext cx="40767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1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37881" y="3058017"/>
            <a:ext cx="63364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SCRUM Master</a:t>
            </a:r>
          </a:p>
          <a:p>
            <a:pPr algn="just"/>
            <a:endParaRPr lang="es-MX" sz="2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/>
            <a:r>
              <a:rPr lang="es-MX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 el facilitador y guía del equipo. Gestiona las actividades necesarias, cuando alguno de los integrantes del equipo tiene un impedimento.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334851" y="6220496"/>
            <a:ext cx="30973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Roles de </a:t>
            </a:r>
            <a:r>
              <a:rPr lang="es-MX" sz="3200" dirty="0" err="1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Scrum</a:t>
            </a:r>
            <a:endParaRPr lang="es-MX" sz="32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286" y="811368"/>
            <a:ext cx="4472702" cy="251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261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34851" y="2787561"/>
            <a:ext cx="63364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Equipo de trabajo</a:t>
            </a:r>
          </a:p>
          <a:p>
            <a:pPr algn="just"/>
            <a:endParaRPr lang="es-MX" sz="2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/>
            <a:r>
              <a:rPr lang="es-MX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Son los integrantes del equipo, tal como desarrolladores, diseñadores e ingenieros de pruebas. Auto-organizado y COMPROMETIDO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334851" y="6220496"/>
            <a:ext cx="30973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Roles de </a:t>
            </a:r>
            <a:r>
              <a:rPr lang="es-MX" sz="3200" dirty="0" err="1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Scrum</a:t>
            </a:r>
            <a:endParaRPr lang="es-MX" sz="32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286" y="471198"/>
            <a:ext cx="4971429" cy="2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9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370488" y="909318"/>
            <a:ext cx="633640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Reunión de planificación del sprint</a:t>
            </a:r>
          </a:p>
          <a:p>
            <a:pPr algn="just"/>
            <a:endParaRPr lang="es-MX" sz="2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/>
            <a:r>
              <a:rPr lang="es-MX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 realiza al inicio del sprint y sirve para que el </a:t>
            </a:r>
            <a:r>
              <a:rPr lang="es-MX" sz="2800" dirty="0" err="1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product</a:t>
            </a:r>
            <a:r>
              <a:rPr lang="es-MX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s-MX" sz="2800" dirty="0" err="1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owner</a:t>
            </a:r>
            <a:r>
              <a:rPr lang="es-MX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explique los requerimientos de software a través de historias de usuarios.</a:t>
            </a:r>
          </a:p>
          <a:p>
            <a:pPr algn="just"/>
            <a:r>
              <a:rPr lang="es-MX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Tiene una duración de máximo 2 horas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334851" y="6220496"/>
            <a:ext cx="2143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Reuniones</a:t>
            </a:r>
            <a:endParaRPr lang="es-MX" sz="32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39" y="2122005"/>
            <a:ext cx="4654296" cy="379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12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370488" y="909318"/>
            <a:ext cx="633640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Reunión diaria</a:t>
            </a:r>
            <a:endParaRPr lang="es-MX" sz="2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/>
            <a:endParaRPr lang="es-MX" sz="2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/>
            <a:r>
              <a:rPr lang="es-MX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 </a:t>
            </a:r>
            <a:r>
              <a:rPr lang="es-MX" sz="2800" dirty="0" err="1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daily</a:t>
            </a:r>
            <a:r>
              <a:rPr lang="es-MX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se realiza al inicio del día y no debe de durar mas de 15 minutos. Se expone lo que cada integrante hizo, lo que hará en el día y los impedimentos que tiene.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334851" y="6220496"/>
            <a:ext cx="2143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Reuniones</a:t>
            </a:r>
            <a:endParaRPr lang="es-MX" sz="32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8" y="2009102"/>
            <a:ext cx="3451539" cy="345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92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370488" y="909318"/>
            <a:ext cx="633640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Revisión del sprint</a:t>
            </a:r>
            <a:endParaRPr lang="es-MX" sz="2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/>
            <a:endParaRPr lang="es-MX" sz="2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/>
            <a:r>
              <a:rPr lang="es-MX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 el sprint </a:t>
            </a:r>
            <a:r>
              <a:rPr lang="es-MX" sz="2800" dirty="0" err="1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review</a:t>
            </a:r>
            <a:r>
              <a:rPr lang="es-MX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el equipo presenta lo realizado al final del sprint al </a:t>
            </a:r>
            <a:r>
              <a:rPr lang="es-MX" sz="2800" dirty="0" err="1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product</a:t>
            </a:r>
            <a:r>
              <a:rPr lang="es-MX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s-MX" sz="2800" dirty="0" err="1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owner</a:t>
            </a:r>
            <a:r>
              <a:rPr lang="es-MX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El resultado debe ser un producto completamente terminado. Tiene una duración de 2 horas máximo.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334851" y="6220496"/>
            <a:ext cx="2143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Reuniones</a:t>
            </a:r>
            <a:endParaRPr lang="es-MX" sz="32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66" y="1900707"/>
            <a:ext cx="3620439" cy="362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91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607</Words>
  <Application>Microsoft Office PowerPoint</Application>
  <PresentationFormat>Panorámica</PresentationFormat>
  <Paragraphs>63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Roboto</vt:lpstr>
      <vt:lpstr>Roboto Black</vt:lpstr>
      <vt:lpstr>Roboto Condensed</vt:lpstr>
      <vt:lpstr>Tema de Office</vt:lpstr>
      <vt:lpstr>SCRUM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</dc:title>
  <dc:creator>marcos</dc:creator>
  <cp:lastModifiedBy>marcos</cp:lastModifiedBy>
  <cp:revision>68</cp:revision>
  <dcterms:created xsi:type="dcterms:W3CDTF">2015-08-13T18:13:44Z</dcterms:created>
  <dcterms:modified xsi:type="dcterms:W3CDTF">2015-08-14T21:49:23Z</dcterms:modified>
</cp:coreProperties>
</file>