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22" r:id="rId2"/>
    <p:sldId id="455" r:id="rId3"/>
    <p:sldId id="481" r:id="rId4"/>
    <p:sldId id="482" r:id="rId5"/>
    <p:sldId id="48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F52704-E736-4B1B-A85E-5FC97FE622AB}">
          <p14:sldIdLst>
            <p14:sldId id="422"/>
          </p14:sldIdLst>
        </p14:section>
        <p14:section name="Architecture" id="{D261C364-B3F3-4AAA-B5AA-1136BE88595F}">
          <p14:sldIdLst>
            <p14:sldId id="455"/>
          </p14:sldIdLst>
        </p14:section>
        <p14:section name="Features / Challenges" id="{564B0DD5-D2B4-46CF-8D03-7995918A8272}">
          <p14:sldIdLst>
            <p14:sldId id="481"/>
          </p14:sldIdLst>
        </p14:section>
        <p14:section name="Conclusion" id="{39D799A6-4039-4559-84FF-6FF4064656BA}">
          <p14:sldIdLst>
            <p14:sldId id="482"/>
            <p14:sldId id="4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6BFF"/>
    <a:srgbClr val="9E4AFA"/>
    <a:srgbClr val="4285F4"/>
    <a:srgbClr val="06080A"/>
    <a:srgbClr val="0F9D58"/>
    <a:srgbClr val="F4B400"/>
    <a:srgbClr val="DB4437"/>
    <a:srgbClr val="00A3D0"/>
    <a:srgbClr val="0B0E12"/>
    <a:srgbClr val="0B1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87977" autoAdjust="0"/>
  </p:normalViewPr>
  <p:slideViewPr>
    <p:cSldViewPr snapToGrid="0">
      <p:cViewPr varScale="1">
        <p:scale>
          <a:sx n="119" d="100"/>
          <a:sy n="119" d="100"/>
        </p:scale>
        <p:origin x="1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4531-38A7-42F4-BE7E-FAE03D5E304B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4DEF9-E768-400F-A24A-9439F6BC278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5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DEF9-E768-400F-A24A-9439F6BC278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0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75E2E-5161-4770-A33E-EBC9D6684A4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9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75E2E-5161-4770-A33E-EBC9D6684A4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6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75E2E-5161-4770-A33E-EBC9D6684A4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57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EBB40-8C6E-4944-90FC-36F1B27E7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3E9AD2-9102-48C1-A5F2-2EB1DD885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D8930-7F6F-4B1D-AC3F-EB3DE93D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BE7D4-9D44-4011-9283-F1649394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FB05E-4190-412E-90D8-DAFC1AAE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6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49864-2524-46C2-B202-AAAC66E7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916CD9-D6A7-40A6-B36E-82B4F5288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486A4-5881-4E45-AC05-DC6D1A1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94137-54D5-413E-B811-E56B8D90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A1FA06-0B97-47F5-8915-3D583348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83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EFBA41-A6C8-4D6A-9831-997F5AAB2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5C4DA-A009-4144-BEB7-4A52701B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F1A20-6D9C-4B21-89B0-D93F158E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CCA26-10B1-4331-9DB5-AF9CB385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47817E-D2E4-4D14-ADFD-EAEE5AA6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D36E0-1CF0-4D91-A4CD-B4EE9AC2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30724-DF3F-4CB6-AD89-BB0FC6C1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DE679-2803-48A3-86D6-4825107A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C9C7A-A671-493B-AB17-4D6961B3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9D5FC-56E6-4C7B-9D5B-51C598E1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262E0-7D01-4A33-B1A1-B9A6400E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14621-C50E-4ACA-AD2E-96C87A2AA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DDE96-D764-4B80-A280-260E79F7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F6B04-B968-4B81-A724-38A776C9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FF3B6-D455-48D4-B593-0723D64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BF226-2D6E-459D-81A3-A7A69C6D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B89FD-47C4-4ADE-A8CE-EF150A11B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74EE22-8186-42DD-924A-3110EC696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FBC88-7C43-4FA9-AE62-6ED3F99E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63CAE7-C980-4E88-AD17-4E9708C8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161EF-F524-418A-A601-6FA3EF27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73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7F247-E57C-4724-8F57-8A12228D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519D3-C7C1-4DAF-9093-D7BF8A2E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70DCFA-292C-4621-8A6C-7E61A8EA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BED9FF-B5D9-48DC-AA32-82B3CDBBF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E8C413-3B7E-4057-B2BF-3CD3F3A3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A57719-C961-43BC-AFAA-8A259612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B82183-2989-4F18-88C2-22649727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662DC3-B950-45F0-B39A-6939A7E4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9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5D431-A30F-4DEC-881F-AA36FA68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3B22D3-295E-47B8-A63D-32B4DA35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07DC2-9CD2-4D31-8D8C-52E602E1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6C4D4C-3ECC-436C-985D-E0F8A3C7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00C6EF-0E84-4CBC-9BDF-D4AC46BF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DA66CA-9A68-4B7F-8838-3E2F3F50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2876E2-127C-457A-8ECB-A7EC5795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29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42AD9-2087-4109-83CD-42BC46D5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742DB-60CF-46AA-ACAD-846A45FF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30DE5F-5502-4986-A316-C5D542495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35292-FD42-4CB0-95B5-AA9D7E1E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393BC-9893-43DD-BC56-B45056EA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3CB5C-D275-4B72-9DC8-09B22AEB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2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50AD2-3990-4B81-A683-E494FF66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F10276-277C-4F08-AC5D-948914C49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44C692-F0EE-43D8-9BA4-5DE2826A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94CDB-D96A-4D2A-95DD-D0097C11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F0292-09F9-4324-99D0-F4FC0EC7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579A6-22F5-4942-8961-8A0FDA84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85E43E-191F-4BDD-A000-849690F2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E4F9F4-118B-49B9-879F-D939D0D8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72042-F26B-4DE6-BC6D-12BC7098D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49FC-ABB0-4DB3-9AE6-FBA9D2796154}" type="datetimeFigureOut">
              <a:rPr lang="de-DE" smtClean="0"/>
              <a:t>04.02.2022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C3107-9B95-43FD-BE9A-F1EC94C3A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7F0D6-71AD-42BA-8D2F-3542B1FF8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05EA-33B0-449D-9E2A-74AEC1D1BB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5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8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77A9836-F5B0-4781-A32A-65A66AB6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9B9BDBF-2938-4EB8-A8D4-51DACC745CB9}"/>
              </a:ext>
            </a:extLst>
          </p:cNvPr>
          <p:cNvGrpSpPr/>
          <p:nvPr/>
        </p:nvGrpSpPr>
        <p:grpSpPr>
          <a:xfrm>
            <a:off x="5401491" y="3982931"/>
            <a:ext cx="6549877" cy="2201957"/>
            <a:chOff x="6253018" y="1288930"/>
            <a:chExt cx="6044005" cy="2201957"/>
          </a:xfrm>
        </p:grpSpPr>
        <p:sp>
          <p:nvSpPr>
            <p:cNvPr id="4" name="Textfeld 4">
              <a:extLst>
                <a:ext uri="{FF2B5EF4-FFF2-40B4-BE49-F238E27FC236}">
                  <a16:creationId xmlns:a16="http://schemas.microsoft.com/office/drawing/2014/main" id="{8EEE065B-DB5F-4227-812C-612395E1F36F}"/>
                </a:ext>
              </a:extLst>
            </p:cNvPr>
            <p:cNvSpPr txBox="1"/>
            <p:nvPr/>
          </p:nvSpPr>
          <p:spPr>
            <a:xfrm>
              <a:off x="6253018" y="2805828"/>
              <a:ext cx="6044005" cy="685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dirty="0">
                  <a:solidFill>
                    <a:schemeClr val="bg1"/>
                  </a:solidFill>
                </a:rPr>
                <a:t>Interview presentation for </a:t>
              </a:r>
              <a:r>
                <a:rPr lang="en-US" sz="1600" b="1" dirty="0">
                  <a:solidFill>
                    <a:srgbClr val="166BFF"/>
                  </a:solidFill>
                </a:rPr>
                <a:t>LeanIX</a:t>
              </a:r>
              <a:r>
                <a:rPr 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by Marc Lüttecke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Cologne, 07|02|2022</a:t>
              </a:r>
            </a:p>
          </p:txBody>
        </p:sp>
        <p:sp>
          <p:nvSpPr>
            <p:cNvPr id="3" name="Textfeld 4">
              <a:extLst>
                <a:ext uri="{FF2B5EF4-FFF2-40B4-BE49-F238E27FC236}">
                  <a16:creationId xmlns:a16="http://schemas.microsoft.com/office/drawing/2014/main" id="{556A45D5-7085-4B1D-B40C-2033CA8A291B}"/>
                </a:ext>
              </a:extLst>
            </p:cNvPr>
            <p:cNvSpPr txBox="1"/>
            <p:nvPr/>
          </p:nvSpPr>
          <p:spPr>
            <a:xfrm>
              <a:off x="6370687" y="1288930"/>
              <a:ext cx="5524133" cy="1283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3600" dirty="0">
                  <a:solidFill>
                    <a:srgbClr val="9E4AFA"/>
                  </a:solidFill>
                </a:rPr>
                <a:t>GitHub Repository Overview: </a:t>
              </a:r>
            </a:p>
            <a:p>
              <a:pPr algn="ctr">
                <a:lnSpc>
                  <a:spcPct val="125000"/>
                </a:lnSpc>
              </a:pPr>
              <a:r>
                <a:rPr lang="en-US" sz="2800" dirty="0">
                  <a:solidFill>
                    <a:schemeClr val="bg1"/>
                  </a:solidFill>
                </a:rPr>
                <a:t>A data exploration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4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E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60C87DD-B983-4FF3-9E1E-6DB77A6EE3DE}"/>
              </a:ext>
            </a:extLst>
          </p:cNvPr>
          <p:cNvSpPr txBox="1"/>
          <p:nvPr/>
        </p:nvSpPr>
        <p:spPr>
          <a:xfrm>
            <a:off x="199467" y="134157"/>
            <a:ext cx="8552329" cy="73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6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7" name="Rechteck 27">
            <a:extLst>
              <a:ext uri="{FF2B5EF4-FFF2-40B4-BE49-F238E27FC236}">
                <a16:creationId xmlns:a16="http://schemas.microsoft.com/office/drawing/2014/main" id="{3DC2A0ED-0472-427D-9C63-031582F398DA}"/>
              </a:ext>
            </a:extLst>
          </p:cNvPr>
          <p:cNvSpPr/>
          <p:nvPr/>
        </p:nvSpPr>
        <p:spPr>
          <a:xfrm>
            <a:off x="89208" y="836844"/>
            <a:ext cx="1418597" cy="64576"/>
          </a:xfrm>
          <a:prstGeom prst="rect">
            <a:avLst/>
          </a:prstGeom>
          <a:solidFill>
            <a:srgbClr val="166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166BFF"/>
              </a:solidFill>
              <a:highlight>
                <a:srgbClr val="166BFF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67C27-96A6-4BA2-AE46-3F4436F25360}"/>
              </a:ext>
            </a:extLst>
          </p:cNvPr>
          <p:cNvSpPr/>
          <p:nvPr/>
        </p:nvSpPr>
        <p:spPr>
          <a:xfrm>
            <a:off x="1914525" y="1570441"/>
            <a:ext cx="9324975" cy="49160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F4DBFBA-A5F8-459F-A994-DD3D425D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499" y="5437805"/>
            <a:ext cx="685520" cy="6885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B28D7B-9575-4F20-8573-B96B5CB861EB}"/>
              </a:ext>
            </a:extLst>
          </p:cNvPr>
          <p:cNvCxnSpPr>
            <a:cxnSpLocks/>
          </p:cNvCxnSpPr>
          <p:nvPr/>
        </p:nvCxnSpPr>
        <p:spPr>
          <a:xfrm>
            <a:off x="5528656" y="1345139"/>
            <a:ext cx="0" cy="5448300"/>
          </a:xfrm>
          <a:prstGeom prst="line">
            <a:avLst/>
          </a:prstGeom>
          <a:ln w="38100">
            <a:solidFill>
              <a:srgbClr val="4285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4">
            <a:extLst>
              <a:ext uri="{FF2B5EF4-FFF2-40B4-BE49-F238E27FC236}">
                <a16:creationId xmlns:a16="http://schemas.microsoft.com/office/drawing/2014/main" id="{E7404E37-0288-4D39-9B41-B69D3B621A84}"/>
              </a:ext>
            </a:extLst>
          </p:cNvPr>
          <p:cNvSpPr txBox="1"/>
          <p:nvPr/>
        </p:nvSpPr>
        <p:spPr>
          <a:xfrm>
            <a:off x="3258415" y="1050620"/>
            <a:ext cx="1285011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rgbClr val="4285F4"/>
                </a:solidFill>
              </a:rPr>
              <a:t>Backend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17E5B670-6752-40FC-98E1-9955380A81E4}"/>
              </a:ext>
            </a:extLst>
          </p:cNvPr>
          <p:cNvSpPr txBox="1"/>
          <p:nvPr/>
        </p:nvSpPr>
        <p:spPr>
          <a:xfrm>
            <a:off x="9678476" y="1003469"/>
            <a:ext cx="138835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rgbClr val="4285F4"/>
                </a:solidFill>
              </a:rPr>
              <a:t>Frontend</a:t>
            </a:r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964ED06B-BAA4-48F9-B07C-44B14F35A8ED}"/>
              </a:ext>
            </a:extLst>
          </p:cNvPr>
          <p:cNvSpPr txBox="1"/>
          <p:nvPr/>
        </p:nvSpPr>
        <p:spPr>
          <a:xfrm>
            <a:off x="41089" y="4716043"/>
            <a:ext cx="1842685" cy="61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Online information of all contributors</a:t>
            </a:r>
          </a:p>
        </p:txBody>
      </p:sp>
      <p:pic>
        <p:nvPicPr>
          <p:cNvPr id="31" name="Picture 30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902C17D0-0B71-4B50-A9C5-1FD93420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183" y="897619"/>
            <a:ext cx="1106221" cy="1106221"/>
          </a:xfrm>
          <a:prstGeom prst="rect">
            <a:avLst/>
          </a:prstGeom>
        </p:spPr>
      </p:pic>
      <p:sp>
        <p:nvSpPr>
          <p:cNvPr id="43" name="Textfeld 4">
            <a:extLst>
              <a:ext uri="{FF2B5EF4-FFF2-40B4-BE49-F238E27FC236}">
                <a16:creationId xmlns:a16="http://schemas.microsoft.com/office/drawing/2014/main" id="{D8AAB6EC-713E-4327-843B-5EBB2B3FDF01}"/>
              </a:ext>
            </a:extLst>
          </p:cNvPr>
          <p:cNvSpPr txBox="1"/>
          <p:nvPr/>
        </p:nvSpPr>
        <p:spPr>
          <a:xfrm>
            <a:off x="8830455" y="2668712"/>
            <a:ext cx="2209794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Repository Overview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BEBAD7-1910-4AD9-9128-8123A968C4CC}"/>
              </a:ext>
            </a:extLst>
          </p:cNvPr>
          <p:cNvSpPr/>
          <p:nvPr/>
        </p:nvSpPr>
        <p:spPr>
          <a:xfrm>
            <a:off x="8743301" y="3058410"/>
            <a:ext cx="2281297" cy="11188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">
            <a:extLst>
              <a:ext uri="{FF2B5EF4-FFF2-40B4-BE49-F238E27FC236}">
                <a16:creationId xmlns:a16="http://schemas.microsoft.com/office/drawing/2014/main" id="{CDE234F3-0AF0-4D5A-A97B-082550D458FF}"/>
              </a:ext>
            </a:extLst>
          </p:cNvPr>
          <p:cNvSpPr txBox="1"/>
          <p:nvPr/>
        </p:nvSpPr>
        <p:spPr>
          <a:xfrm>
            <a:off x="8909428" y="3206527"/>
            <a:ext cx="2209794" cy="61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Overview Table Component</a:t>
            </a:r>
          </a:p>
        </p:txBody>
      </p:sp>
      <p:sp>
        <p:nvSpPr>
          <p:cNvPr id="51" name="Textfeld 4">
            <a:extLst>
              <a:ext uri="{FF2B5EF4-FFF2-40B4-BE49-F238E27FC236}">
                <a16:creationId xmlns:a16="http://schemas.microsoft.com/office/drawing/2014/main" id="{1BB41BE7-B078-402F-A1BC-A8719CA0B873}"/>
              </a:ext>
            </a:extLst>
          </p:cNvPr>
          <p:cNvSpPr txBox="1"/>
          <p:nvPr/>
        </p:nvSpPr>
        <p:spPr>
          <a:xfrm>
            <a:off x="5489683" y="2691281"/>
            <a:ext cx="1805462" cy="341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Data Storage Service</a:t>
            </a:r>
          </a:p>
        </p:txBody>
      </p:sp>
      <p:sp>
        <p:nvSpPr>
          <p:cNvPr id="54" name="Textfeld 4">
            <a:extLst>
              <a:ext uri="{FF2B5EF4-FFF2-40B4-BE49-F238E27FC236}">
                <a16:creationId xmlns:a16="http://schemas.microsoft.com/office/drawing/2014/main" id="{A5715D3F-C1DA-4E1E-A79A-BFF8BC2D7C97}"/>
              </a:ext>
            </a:extLst>
          </p:cNvPr>
          <p:cNvSpPr txBox="1"/>
          <p:nvPr/>
        </p:nvSpPr>
        <p:spPr>
          <a:xfrm>
            <a:off x="8817093" y="5193813"/>
            <a:ext cx="1953392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Contributors’ view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BC0F59-413F-4FB9-BD65-02A56E0DE18C}"/>
              </a:ext>
            </a:extLst>
          </p:cNvPr>
          <p:cNvSpPr/>
          <p:nvPr/>
        </p:nvSpPr>
        <p:spPr>
          <a:xfrm>
            <a:off x="8736396" y="5622640"/>
            <a:ext cx="2281297" cy="7788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4">
            <a:extLst>
              <a:ext uri="{FF2B5EF4-FFF2-40B4-BE49-F238E27FC236}">
                <a16:creationId xmlns:a16="http://schemas.microsoft.com/office/drawing/2014/main" id="{E5DC6601-104C-4740-BD15-A8830C2BB599}"/>
              </a:ext>
            </a:extLst>
          </p:cNvPr>
          <p:cNvSpPr txBox="1"/>
          <p:nvPr/>
        </p:nvSpPr>
        <p:spPr>
          <a:xfrm>
            <a:off x="8838650" y="5684678"/>
            <a:ext cx="2209794" cy="61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Single User Card Component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6EC2CE-C7BA-4C50-A233-57BCCC7DA9EF}"/>
              </a:ext>
            </a:extLst>
          </p:cNvPr>
          <p:cNvGrpSpPr/>
          <p:nvPr/>
        </p:nvGrpSpPr>
        <p:grpSpPr>
          <a:xfrm>
            <a:off x="5200941" y="1847000"/>
            <a:ext cx="1218393" cy="958431"/>
            <a:chOff x="5934074" y="2289615"/>
            <a:chExt cx="1216946" cy="1073157"/>
          </a:xfrm>
        </p:grpSpPr>
        <p:pic>
          <p:nvPicPr>
            <p:cNvPr id="105" name="Picture 104" descr="A picture containing text, sign, outdoor, clipart&#10;&#10;Description automatically generated">
              <a:extLst>
                <a:ext uri="{FF2B5EF4-FFF2-40B4-BE49-F238E27FC236}">
                  <a16:creationId xmlns:a16="http://schemas.microsoft.com/office/drawing/2014/main" id="{F9BEE553-EC27-41EE-A7D4-0A392F9A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4074" y="2289615"/>
              <a:ext cx="1216946" cy="1073157"/>
            </a:xfrm>
            <a:prstGeom prst="rect">
              <a:avLst/>
            </a:prstGeom>
          </p:spPr>
        </p:pic>
        <p:sp>
          <p:nvSpPr>
            <p:cNvPr id="106" name="Textfeld 4">
              <a:extLst>
                <a:ext uri="{FF2B5EF4-FFF2-40B4-BE49-F238E27FC236}">
                  <a16:creationId xmlns:a16="http://schemas.microsoft.com/office/drawing/2014/main" id="{CD900101-621A-4C99-A5D2-FB4814187066}"/>
                </a:ext>
              </a:extLst>
            </p:cNvPr>
            <p:cNvSpPr txBox="1"/>
            <p:nvPr/>
          </p:nvSpPr>
          <p:spPr>
            <a:xfrm>
              <a:off x="6613299" y="2866512"/>
              <a:ext cx="203866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</p:grpSp>
      <p:pic>
        <p:nvPicPr>
          <p:cNvPr id="116" name="Picture 115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56DEFFBB-2FC3-4D67-A797-D3997FD38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846" y="3206540"/>
            <a:ext cx="823205" cy="823205"/>
          </a:xfrm>
          <a:prstGeom prst="rect">
            <a:avLst/>
          </a:prstGeom>
        </p:spPr>
      </p:pic>
      <p:pic>
        <p:nvPicPr>
          <p:cNvPr id="117" name="Picture 116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9E002762-50C8-4873-926E-69F434822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223" y="5603464"/>
            <a:ext cx="823205" cy="823205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E81A880-F1DF-439B-8A5C-9978D9CE6F1B}"/>
              </a:ext>
            </a:extLst>
          </p:cNvPr>
          <p:cNvGrpSpPr/>
          <p:nvPr/>
        </p:nvGrpSpPr>
        <p:grpSpPr>
          <a:xfrm>
            <a:off x="146489" y="5379757"/>
            <a:ext cx="683346" cy="677576"/>
            <a:chOff x="1745124" y="3279440"/>
            <a:chExt cx="463536" cy="463532"/>
          </a:xfrm>
          <a:solidFill>
            <a:srgbClr val="4285F4"/>
          </a:solidFill>
        </p:grpSpPr>
        <p:sp>
          <p:nvSpPr>
            <p:cNvPr id="123" name="Freeform 179">
              <a:extLst>
                <a:ext uri="{FF2B5EF4-FFF2-40B4-BE49-F238E27FC236}">
                  <a16:creationId xmlns:a16="http://schemas.microsoft.com/office/drawing/2014/main" id="{75FAEB17-80AB-4E92-9B7F-61A65AB2243A}"/>
                </a:ext>
              </a:extLst>
            </p:cNvPr>
            <p:cNvSpPr/>
            <p:nvPr/>
          </p:nvSpPr>
          <p:spPr>
            <a:xfrm>
              <a:off x="1876691" y="3279440"/>
              <a:ext cx="85051" cy="83619"/>
            </a:xfrm>
            <a:custGeom>
              <a:avLst/>
              <a:gdLst>
                <a:gd name="connsiteX0" fmla="*/ 869787 w 869787"/>
                <a:gd name="connsiteY0" fmla="*/ 0 h 870944"/>
                <a:gd name="connsiteX1" fmla="*/ 869787 w 869787"/>
                <a:gd name="connsiteY1" fmla="*/ 870944 h 870944"/>
                <a:gd name="connsiteX2" fmla="*/ 0 w 869787"/>
                <a:gd name="connsiteY2" fmla="*/ 870944 h 870944"/>
                <a:gd name="connsiteX3" fmla="*/ 38799 w 869787"/>
                <a:gd name="connsiteY3" fmla="*/ 783008 h 870944"/>
                <a:gd name="connsiteX4" fmla="*/ 861179 w 869787"/>
                <a:gd name="connsiteY4" fmla="*/ 818 h 870944"/>
                <a:gd name="connsiteX5" fmla="*/ 869787 w 869787"/>
                <a:gd name="connsiteY5" fmla="*/ 0 h 87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787" h="870944">
                  <a:moveTo>
                    <a:pt x="869787" y="0"/>
                  </a:moveTo>
                  <a:lnTo>
                    <a:pt x="869787" y="870944"/>
                  </a:lnTo>
                  <a:lnTo>
                    <a:pt x="0" y="870944"/>
                  </a:lnTo>
                  <a:lnTo>
                    <a:pt x="38799" y="783008"/>
                  </a:lnTo>
                  <a:cubicBezTo>
                    <a:pt x="246860" y="352235"/>
                    <a:pt x="536173" y="62928"/>
                    <a:pt x="861179" y="818"/>
                  </a:cubicBezTo>
                  <a:lnTo>
                    <a:pt x="869787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4" name="Freeform 180">
              <a:extLst>
                <a:ext uri="{FF2B5EF4-FFF2-40B4-BE49-F238E27FC236}">
                  <a16:creationId xmlns:a16="http://schemas.microsoft.com/office/drawing/2014/main" id="{0106DC6A-929A-4013-BE2C-0657EF48438B}"/>
                </a:ext>
              </a:extLst>
            </p:cNvPr>
            <p:cNvSpPr/>
            <p:nvPr/>
          </p:nvSpPr>
          <p:spPr>
            <a:xfrm>
              <a:off x="1988215" y="3279953"/>
              <a:ext cx="82834" cy="83106"/>
            </a:xfrm>
            <a:custGeom>
              <a:avLst/>
              <a:gdLst>
                <a:gd name="connsiteX0" fmla="*/ 0 w 847112"/>
                <a:gd name="connsiteY0" fmla="*/ 0 h 865604"/>
                <a:gd name="connsiteX1" fmla="*/ 112245 w 847112"/>
                <a:gd name="connsiteY1" fmla="*/ 32236 h 865604"/>
                <a:gd name="connsiteX2" fmla="*/ 774821 w 847112"/>
                <a:gd name="connsiteY2" fmla="*/ 714124 h 865604"/>
                <a:gd name="connsiteX3" fmla="*/ 847112 w 847112"/>
                <a:gd name="connsiteY3" fmla="*/ 865604 h 865604"/>
                <a:gd name="connsiteX4" fmla="*/ 0 w 847112"/>
                <a:gd name="connsiteY4" fmla="*/ 865604 h 865604"/>
                <a:gd name="connsiteX5" fmla="*/ 0 w 847112"/>
                <a:gd name="connsiteY5" fmla="*/ 0 h 86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7112" h="865604">
                  <a:moveTo>
                    <a:pt x="0" y="0"/>
                  </a:moveTo>
                  <a:lnTo>
                    <a:pt x="112245" y="32236"/>
                  </a:lnTo>
                  <a:cubicBezTo>
                    <a:pt x="369232" y="131193"/>
                    <a:pt x="598362" y="374054"/>
                    <a:pt x="774821" y="714124"/>
                  </a:cubicBezTo>
                  <a:lnTo>
                    <a:pt x="847112" y="865604"/>
                  </a:lnTo>
                  <a:lnTo>
                    <a:pt x="0" y="8656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5" name="Freeform 181">
              <a:extLst>
                <a:ext uri="{FF2B5EF4-FFF2-40B4-BE49-F238E27FC236}">
                  <a16:creationId xmlns:a16="http://schemas.microsoft.com/office/drawing/2014/main" id="{8D228691-1780-4C5F-96C4-DAAF17D66961}"/>
                </a:ext>
              </a:extLst>
            </p:cNvPr>
            <p:cNvSpPr/>
            <p:nvPr/>
          </p:nvSpPr>
          <p:spPr>
            <a:xfrm>
              <a:off x="2067525" y="3303664"/>
              <a:ext cx="83600" cy="59395"/>
            </a:xfrm>
            <a:custGeom>
              <a:avLst/>
              <a:gdLst>
                <a:gd name="connsiteX0" fmla="*/ 0 w 854943"/>
                <a:gd name="connsiteY0" fmla="*/ 0 h 618636"/>
                <a:gd name="connsiteX1" fmla="*/ 205143 w 854943"/>
                <a:gd name="connsiteY1" fmla="*/ 98824 h 618636"/>
                <a:gd name="connsiteX2" fmla="*/ 821455 w 854943"/>
                <a:gd name="connsiteY2" fmla="*/ 579742 h 618636"/>
                <a:gd name="connsiteX3" fmla="*/ 854943 w 854943"/>
                <a:gd name="connsiteY3" fmla="*/ 618636 h 618636"/>
                <a:gd name="connsiteX4" fmla="*/ 354230 w 854943"/>
                <a:gd name="connsiteY4" fmla="*/ 618636 h 618636"/>
                <a:gd name="connsiteX5" fmla="*/ 309333 w 854943"/>
                <a:gd name="connsiteY5" fmla="*/ 509152 h 618636"/>
                <a:gd name="connsiteX6" fmla="*/ 70222 w 854943"/>
                <a:gd name="connsiteY6" fmla="*/ 89900 h 618636"/>
                <a:gd name="connsiteX7" fmla="*/ 0 w 854943"/>
                <a:gd name="connsiteY7" fmla="*/ 0 h 61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4943" h="618636">
                  <a:moveTo>
                    <a:pt x="0" y="0"/>
                  </a:moveTo>
                  <a:lnTo>
                    <a:pt x="205143" y="98824"/>
                  </a:lnTo>
                  <a:cubicBezTo>
                    <a:pt x="436492" y="224500"/>
                    <a:pt x="644623" y="387500"/>
                    <a:pt x="821455" y="579742"/>
                  </a:cubicBezTo>
                  <a:lnTo>
                    <a:pt x="854943" y="618636"/>
                  </a:lnTo>
                  <a:lnTo>
                    <a:pt x="354230" y="618636"/>
                  </a:lnTo>
                  <a:lnTo>
                    <a:pt x="309333" y="509152"/>
                  </a:lnTo>
                  <a:cubicBezTo>
                    <a:pt x="238635" y="355136"/>
                    <a:pt x="158427" y="214521"/>
                    <a:pt x="70222" y="8990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6" name="Freeform 182">
              <a:extLst>
                <a:ext uri="{FF2B5EF4-FFF2-40B4-BE49-F238E27FC236}">
                  <a16:creationId xmlns:a16="http://schemas.microsoft.com/office/drawing/2014/main" id="{F903C2D2-BF4D-44CE-BBD3-7E720596C5AD}"/>
                </a:ext>
              </a:extLst>
            </p:cNvPr>
            <p:cNvSpPr/>
            <p:nvPr/>
          </p:nvSpPr>
          <p:spPr>
            <a:xfrm>
              <a:off x="1802659" y="3305548"/>
              <a:ext cx="79617" cy="57511"/>
            </a:xfrm>
            <a:custGeom>
              <a:avLst/>
              <a:gdLst>
                <a:gd name="connsiteX0" fmla="*/ 814219 w 814219"/>
                <a:gd name="connsiteY0" fmla="*/ 0 h 599018"/>
                <a:gd name="connsiteX1" fmla="*/ 759320 w 814219"/>
                <a:gd name="connsiteY1" fmla="*/ 70282 h 599018"/>
                <a:gd name="connsiteX2" fmla="*/ 520209 w 814219"/>
                <a:gd name="connsiteY2" fmla="*/ 489534 h 599018"/>
                <a:gd name="connsiteX3" fmla="*/ 475313 w 814219"/>
                <a:gd name="connsiteY3" fmla="*/ 599018 h 599018"/>
                <a:gd name="connsiteX4" fmla="*/ 0 w 814219"/>
                <a:gd name="connsiteY4" fmla="*/ 599018 h 599018"/>
                <a:gd name="connsiteX5" fmla="*/ 33488 w 814219"/>
                <a:gd name="connsiteY5" fmla="*/ 560124 h 599018"/>
                <a:gd name="connsiteX6" fmla="*/ 649799 w 814219"/>
                <a:gd name="connsiteY6" fmla="*/ 79206 h 599018"/>
                <a:gd name="connsiteX7" fmla="*/ 814219 w 814219"/>
                <a:gd name="connsiteY7" fmla="*/ 0 h 59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219" h="599018">
                  <a:moveTo>
                    <a:pt x="814219" y="0"/>
                  </a:moveTo>
                  <a:lnTo>
                    <a:pt x="759320" y="70282"/>
                  </a:lnTo>
                  <a:cubicBezTo>
                    <a:pt x="671116" y="194903"/>
                    <a:pt x="590907" y="335518"/>
                    <a:pt x="520209" y="489534"/>
                  </a:cubicBezTo>
                  <a:lnTo>
                    <a:pt x="475313" y="599018"/>
                  </a:lnTo>
                  <a:lnTo>
                    <a:pt x="0" y="599018"/>
                  </a:lnTo>
                  <a:lnTo>
                    <a:pt x="33488" y="560124"/>
                  </a:lnTo>
                  <a:cubicBezTo>
                    <a:pt x="210319" y="367882"/>
                    <a:pt x="418450" y="204882"/>
                    <a:pt x="649799" y="79206"/>
                  </a:cubicBezTo>
                  <a:lnTo>
                    <a:pt x="814219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" name="Freeform 183">
              <a:extLst>
                <a:ext uri="{FF2B5EF4-FFF2-40B4-BE49-F238E27FC236}">
                  <a16:creationId xmlns:a16="http://schemas.microsoft.com/office/drawing/2014/main" id="{A477AD5A-EAF0-45D0-8A9C-C681073AC918}"/>
                </a:ext>
              </a:extLst>
            </p:cNvPr>
            <p:cNvSpPr/>
            <p:nvPr/>
          </p:nvSpPr>
          <p:spPr>
            <a:xfrm>
              <a:off x="1745124" y="3387750"/>
              <a:ext cx="94787" cy="112940"/>
            </a:xfrm>
            <a:custGeom>
              <a:avLst/>
              <a:gdLst>
                <a:gd name="connsiteX0" fmla="*/ 391315 w 969358"/>
                <a:gd name="connsiteY0" fmla="*/ 0 h 1176339"/>
                <a:gd name="connsiteX1" fmla="*/ 969358 w 969358"/>
                <a:gd name="connsiteY1" fmla="*/ 0 h 1176339"/>
                <a:gd name="connsiteX2" fmla="*/ 926556 w 969358"/>
                <a:gd name="connsiteY2" fmla="*/ 132997 h 1176339"/>
                <a:gd name="connsiteX3" fmla="*/ 780363 w 969358"/>
                <a:gd name="connsiteY3" fmla="*/ 999197 h 1176339"/>
                <a:gd name="connsiteX4" fmla="*/ 774487 w 969358"/>
                <a:gd name="connsiteY4" fmla="*/ 1176339 h 1176339"/>
                <a:gd name="connsiteX5" fmla="*/ 0 w 969358"/>
                <a:gd name="connsiteY5" fmla="*/ 1176339 h 1176339"/>
                <a:gd name="connsiteX6" fmla="*/ 1136 w 969358"/>
                <a:gd name="connsiteY6" fmla="*/ 1143639 h 1176339"/>
                <a:gd name="connsiteX7" fmla="*/ 339133 w 969358"/>
                <a:gd name="connsiteY7" fmla="*/ 79803 h 1176339"/>
                <a:gd name="connsiteX8" fmla="*/ 391315 w 969358"/>
                <a:gd name="connsiteY8" fmla="*/ 0 h 117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9358" h="1176339">
                  <a:moveTo>
                    <a:pt x="391315" y="0"/>
                  </a:moveTo>
                  <a:lnTo>
                    <a:pt x="969358" y="0"/>
                  </a:lnTo>
                  <a:lnTo>
                    <a:pt x="926556" y="132997"/>
                  </a:lnTo>
                  <a:cubicBezTo>
                    <a:pt x="851313" y="400332"/>
                    <a:pt x="800878" y="691983"/>
                    <a:pt x="780363" y="999197"/>
                  </a:cubicBezTo>
                  <a:lnTo>
                    <a:pt x="774487" y="1176339"/>
                  </a:lnTo>
                  <a:lnTo>
                    <a:pt x="0" y="1176339"/>
                  </a:lnTo>
                  <a:lnTo>
                    <a:pt x="1136" y="1143639"/>
                  </a:lnTo>
                  <a:cubicBezTo>
                    <a:pt x="28167" y="756000"/>
                    <a:pt x="148225" y="393996"/>
                    <a:pt x="339133" y="79803"/>
                  </a:cubicBezTo>
                  <a:lnTo>
                    <a:pt x="391315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8" name="Freeform 184">
              <a:extLst>
                <a:ext uri="{FF2B5EF4-FFF2-40B4-BE49-F238E27FC236}">
                  <a16:creationId xmlns:a16="http://schemas.microsoft.com/office/drawing/2014/main" id="{D907EB07-CF13-4C31-AF15-FF32308965BF}"/>
                </a:ext>
              </a:extLst>
            </p:cNvPr>
            <p:cNvSpPr/>
            <p:nvPr/>
          </p:nvSpPr>
          <p:spPr>
            <a:xfrm>
              <a:off x="1848009" y="3387750"/>
              <a:ext cx="113732" cy="112940"/>
            </a:xfrm>
            <a:custGeom>
              <a:avLst/>
              <a:gdLst>
                <a:gd name="connsiteX0" fmla="*/ 193171 w 1163104"/>
                <a:gd name="connsiteY0" fmla="*/ 0 h 1176339"/>
                <a:gd name="connsiteX1" fmla="*/ 1163104 w 1163104"/>
                <a:gd name="connsiteY1" fmla="*/ 0 h 1176339"/>
                <a:gd name="connsiteX2" fmla="*/ 1163104 w 1163104"/>
                <a:gd name="connsiteY2" fmla="*/ 1176339 h 1176339"/>
                <a:gd name="connsiteX3" fmla="*/ 0 w 1163104"/>
                <a:gd name="connsiteY3" fmla="*/ 1176339 h 1176339"/>
                <a:gd name="connsiteX4" fmla="*/ 3099 w 1163104"/>
                <a:gd name="connsiteY4" fmla="*/ 1053165 h 1176339"/>
                <a:gd name="connsiteX5" fmla="*/ 192016 w 1163104"/>
                <a:gd name="connsiteY5" fmla="*/ 3155 h 1176339"/>
                <a:gd name="connsiteX6" fmla="*/ 193171 w 1163104"/>
                <a:gd name="connsiteY6" fmla="*/ 0 h 117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104" h="1176339">
                  <a:moveTo>
                    <a:pt x="193171" y="0"/>
                  </a:moveTo>
                  <a:lnTo>
                    <a:pt x="1163104" y="0"/>
                  </a:lnTo>
                  <a:lnTo>
                    <a:pt x="1163104" y="1176339"/>
                  </a:lnTo>
                  <a:lnTo>
                    <a:pt x="0" y="1176339"/>
                  </a:lnTo>
                  <a:lnTo>
                    <a:pt x="3099" y="1053165"/>
                  </a:lnTo>
                  <a:cubicBezTo>
                    <a:pt x="22468" y="670227"/>
                    <a:pt x="89148" y="313247"/>
                    <a:pt x="192016" y="3155"/>
                  </a:cubicBezTo>
                  <a:lnTo>
                    <a:pt x="193171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9" name="Freeform 185">
              <a:extLst>
                <a:ext uri="{FF2B5EF4-FFF2-40B4-BE49-F238E27FC236}">
                  <a16:creationId xmlns:a16="http://schemas.microsoft.com/office/drawing/2014/main" id="{8C7BC57D-3FA7-48BF-A559-B94DD5D2F68D}"/>
                </a:ext>
              </a:extLst>
            </p:cNvPr>
            <p:cNvSpPr/>
            <p:nvPr/>
          </p:nvSpPr>
          <p:spPr>
            <a:xfrm>
              <a:off x="1988215" y="3387750"/>
              <a:ext cx="111369" cy="112940"/>
            </a:xfrm>
            <a:custGeom>
              <a:avLst/>
              <a:gdLst>
                <a:gd name="connsiteX0" fmla="*/ 0 w 1138933"/>
                <a:gd name="connsiteY0" fmla="*/ 0 h 1176339"/>
                <a:gd name="connsiteX1" fmla="*/ 944345 w 1138933"/>
                <a:gd name="connsiteY1" fmla="*/ 0 h 1176339"/>
                <a:gd name="connsiteX2" fmla="*/ 970722 w 1138933"/>
                <a:gd name="connsiteY2" fmla="*/ 78466 h 1176339"/>
                <a:gd name="connsiteX3" fmla="*/ 1136400 w 1138933"/>
                <a:gd name="connsiteY3" fmla="*/ 1068496 h 1176339"/>
                <a:gd name="connsiteX4" fmla="*/ 1138933 w 1138933"/>
                <a:gd name="connsiteY4" fmla="*/ 1176339 h 1176339"/>
                <a:gd name="connsiteX5" fmla="*/ 0 w 1138933"/>
                <a:gd name="connsiteY5" fmla="*/ 1176339 h 1176339"/>
                <a:gd name="connsiteX6" fmla="*/ 0 w 1138933"/>
                <a:gd name="connsiteY6" fmla="*/ 0 h 117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8933" h="1176339">
                  <a:moveTo>
                    <a:pt x="0" y="0"/>
                  </a:moveTo>
                  <a:lnTo>
                    <a:pt x="944345" y="0"/>
                  </a:lnTo>
                  <a:lnTo>
                    <a:pt x="970722" y="78466"/>
                  </a:lnTo>
                  <a:cubicBezTo>
                    <a:pt x="1061261" y="374763"/>
                    <a:pt x="1119502" y="710445"/>
                    <a:pt x="1136400" y="1068496"/>
                  </a:cubicBezTo>
                  <a:lnTo>
                    <a:pt x="1138933" y="1176339"/>
                  </a:lnTo>
                  <a:lnTo>
                    <a:pt x="0" y="11763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0" name="Freeform 186">
              <a:extLst>
                <a:ext uri="{FF2B5EF4-FFF2-40B4-BE49-F238E27FC236}">
                  <a16:creationId xmlns:a16="http://schemas.microsoft.com/office/drawing/2014/main" id="{AC23C327-8EA8-4D6B-9CA4-5A868C1AB185}"/>
                </a:ext>
              </a:extLst>
            </p:cNvPr>
            <p:cNvSpPr/>
            <p:nvPr/>
          </p:nvSpPr>
          <p:spPr>
            <a:xfrm>
              <a:off x="2111389" y="3387750"/>
              <a:ext cx="97271" cy="112940"/>
            </a:xfrm>
            <a:custGeom>
              <a:avLst/>
              <a:gdLst>
                <a:gd name="connsiteX0" fmla="*/ 0 w 994758"/>
                <a:gd name="connsiteY0" fmla="*/ 0 h 1176339"/>
                <a:gd name="connsiteX1" fmla="*/ 603443 w 994758"/>
                <a:gd name="connsiteY1" fmla="*/ 0 h 1176339"/>
                <a:gd name="connsiteX2" fmla="*/ 655624 w 994758"/>
                <a:gd name="connsiteY2" fmla="*/ 79803 h 1176339"/>
                <a:gd name="connsiteX3" fmla="*/ 993621 w 994758"/>
                <a:gd name="connsiteY3" fmla="*/ 1143639 h 1176339"/>
                <a:gd name="connsiteX4" fmla="*/ 994758 w 994758"/>
                <a:gd name="connsiteY4" fmla="*/ 1176339 h 1176339"/>
                <a:gd name="connsiteX5" fmla="*/ 194870 w 994758"/>
                <a:gd name="connsiteY5" fmla="*/ 1176339 h 1176339"/>
                <a:gd name="connsiteX6" fmla="*/ 188994 w 994758"/>
                <a:gd name="connsiteY6" fmla="*/ 999197 h 1176339"/>
                <a:gd name="connsiteX7" fmla="*/ 42801 w 994758"/>
                <a:gd name="connsiteY7" fmla="*/ 132997 h 1176339"/>
                <a:gd name="connsiteX8" fmla="*/ 0 w 994758"/>
                <a:gd name="connsiteY8" fmla="*/ 0 h 117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4758" h="1176339">
                  <a:moveTo>
                    <a:pt x="0" y="0"/>
                  </a:moveTo>
                  <a:lnTo>
                    <a:pt x="603443" y="0"/>
                  </a:lnTo>
                  <a:lnTo>
                    <a:pt x="655624" y="79803"/>
                  </a:lnTo>
                  <a:cubicBezTo>
                    <a:pt x="846532" y="393996"/>
                    <a:pt x="966590" y="756000"/>
                    <a:pt x="993621" y="1143639"/>
                  </a:cubicBezTo>
                  <a:lnTo>
                    <a:pt x="994758" y="1176339"/>
                  </a:lnTo>
                  <a:lnTo>
                    <a:pt x="194870" y="1176339"/>
                  </a:lnTo>
                  <a:lnTo>
                    <a:pt x="188994" y="999197"/>
                  </a:lnTo>
                  <a:cubicBezTo>
                    <a:pt x="168479" y="691983"/>
                    <a:pt x="118044" y="400332"/>
                    <a:pt x="42801" y="13299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1" name="Freeform 187">
              <a:extLst>
                <a:ext uri="{FF2B5EF4-FFF2-40B4-BE49-F238E27FC236}">
                  <a16:creationId xmlns:a16="http://schemas.microsoft.com/office/drawing/2014/main" id="{7DA2E2A7-37C6-47D8-A85B-8714C3121DA1}"/>
                </a:ext>
              </a:extLst>
            </p:cNvPr>
            <p:cNvSpPr/>
            <p:nvPr/>
          </p:nvSpPr>
          <p:spPr>
            <a:xfrm>
              <a:off x="1745129" y="3526752"/>
              <a:ext cx="93858" cy="109967"/>
            </a:xfrm>
            <a:custGeom>
              <a:avLst/>
              <a:gdLst>
                <a:gd name="connsiteX0" fmla="*/ 0 w 959851"/>
                <a:gd name="connsiteY0" fmla="*/ 0 h 1145380"/>
                <a:gd name="connsiteX1" fmla="*/ 774485 w 959851"/>
                <a:gd name="connsiteY1" fmla="*/ 0 h 1145380"/>
                <a:gd name="connsiteX2" fmla="*/ 780308 w 959851"/>
                <a:gd name="connsiteY2" fmla="*/ 175552 h 1145380"/>
                <a:gd name="connsiteX3" fmla="*/ 926501 w 959851"/>
                <a:gd name="connsiteY3" fmla="*/ 1041752 h 1145380"/>
                <a:gd name="connsiteX4" fmla="*/ 959851 w 959851"/>
                <a:gd name="connsiteY4" fmla="*/ 1145380 h 1145380"/>
                <a:gd name="connsiteX5" fmla="*/ 372056 w 959851"/>
                <a:gd name="connsiteY5" fmla="*/ 1145380 h 1145380"/>
                <a:gd name="connsiteX6" fmla="*/ 339078 w 959851"/>
                <a:gd name="connsiteY6" fmla="*/ 1094946 h 1145380"/>
                <a:gd name="connsiteX7" fmla="*/ 1081 w 959851"/>
                <a:gd name="connsiteY7" fmla="*/ 31110 h 1145380"/>
                <a:gd name="connsiteX8" fmla="*/ 0 w 959851"/>
                <a:gd name="connsiteY8" fmla="*/ 0 h 114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9851" h="1145380">
                  <a:moveTo>
                    <a:pt x="0" y="0"/>
                  </a:moveTo>
                  <a:lnTo>
                    <a:pt x="774485" y="0"/>
                  </a:lnTo>
                  <a:lnTo>
                    <a:pt x="780308" y="175552"/>
                  </a:lnTo>
                  <a:cubicBezTo>
                    <a:pt x="800823" y="482766"/>
                    <a:pt x="851258" y="774417"/>
                    <a:pt x="926501" y="1041752"/>
                  </a:cubicBezTo>
                  <a:lnTo>
                    <a:pt x="959851" y="1145380"/>
                  </a:lnTo>
                  <a:lnTo>
                    <a:pt x="372056" y="1145380"/>
                  </a:lnTo>
                  <a:lnTo>
                    <a:pt x="339078" y="1094946"/>
                  </a:lnTo>
                  <a:cubicBezTo>
                    <a:pt x="148170" y="780754"/>
                    <a:pt x="28112" y="418750"/>
                    <a:pt x="1081" y="3111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2" name="Freeform 188">
              <a:extLst>
                <a:ext uri="{FF2B5EF4-FFF2-40B4-BE49-F238E27FC236}">
                  <a16:creationId xmlns:a16="http://schemas.microsoft.com/office/drawing/2014/main" id="{73102EBE-48A1-4E70-B0DA-50413332324E}"/>
                </a:ext>
              </a:extLst>
            </p:cNvPr>
            <p:cNvSpPr/>
            <p:nvPr/>
          </p:nvSpPr>
          <p:spPr>
            <a:xfrm>
              <a:off x="1848138" y="3526752"/>
              <a:ext cx="113604" cy="109967"/>
            </a:xfrm>
            <a:custGeom>
              <a:avLst/>
              <a:gdLst>
                <a:gd name="connsiteX0" fmla="*/ 0 w 1161786"/>
                <a:gd name="connsiteY0" fmla="*/ 0 h 1145380"/>
                <a:gd name="connsiteX1" fmla="*/ 1161786 w 1161786"/>
                <a:gd name="connsiteY1" fmla="*/ 0 h 1145380"/>
                <a:gd name="connsiteX2" fmla="*/ 1161786 w 1161786"/>
                <a:gd name="connsiteY2" fmla="*/ 1145380 h 1145380"/>
                <a:gd name="connsiteX3" fmla="*/ 199696 w 1161786"/>
                <a:gd name="connsiteY3" fmla="*/ 1145380 h 1145380"/>
                <a:gd name="connsiteX4" fmla="*/ 190698 w 1161786"/>
                <a:gd name="connsiteY4" fmla="*/ 1120795 h 1145380"/>
                <a:gd name="connsiteX5" fmla="*/ 1781 w 1161786"/>
                <a:gd name="connsiteY5" fmla="*/ 70784 h 1145380"/>
                <a:gd name="connsiteX6" fmla="*/ 0 w 1161786"/>
                <a:gd name="connsiteY6" fmla="*/ 0 h 114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1786" h="1145380">
                  <a:moveTo>
                    <a:pt x="0" y="0"/>
                  </a:moveTo>
                  <a:lnTo>
                    <a:pt x="1161786" y="0"/>
                  </a:lnTo>
                  <a:lnTo>
                    <a:pt x="1161786" y="1145380"/>
                  </a:lnTo>
                  <a:lnTo>
                    <a:pt x="199696" y="1145380"/>
                  </a:lnTo>
                  <a:lnTo>
                    <a:pt x="190698" y="1120795"/>
                  </a:lnTo>
                  <a:cubicBezTo>
                    <a:pt x="87830" y="810702"/>
                    <a:pt x="21150" y="453722"/>
                    <a:pt x="1781" y="7078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3" name="Freeform 189">
              <a:extLst>
                <a:ext uri="{FF2B5EF4-FFF2-40B4-BE49-F238E27FC236}">
                  <a16:creationId xmlns:a16="http://schemas.microsoft.com/office/drawing/2014/main" id="{2E7872BC-5261-438E-A251-99E2A12EC0B4}"/>
                </a:ext>
              </a:extLst>
            </p:cNvPr>
            <p:cNvSpPr/>
            <p:nvPr/>
          </p:nvSpPr>
          <p:spPr>
            <a:xfrm>
              <a:off x="1988215" y="3526752"/>
              <a:ext cx="111249" cy="109967"/>
            </a:xfrm>
            <a:custGeom>
              <a:avLst/>
              <a:gdLst>
                <a:gd name="connsiteX0" fmla="*/ 0 w 1137703"/>
                <a:gd name="connsiteY0" fmla="*/ 0 h 1145380"/>
                <a:gd name="connsiteX1" fmla="*/ 1137703 w 1137703"/>
                <a:gd name="connsiteY1" fmla="*/ 0 h 1145380"/>
                <a:gd name="connsiteX2" fmla="*/ 1136400 w 1137703"/>
                <a:gd name="connsiteY2" fmla="*/ 55453 h 1145380"/>
                <a:gd name="connsiteX3" fmla="*/ 970722 w 1137703"/>
                <a:gd name="connsiteY3" fmla="*/ 1045483 h 1145380"/>
                <a:gd name="connsiteX4" fmla="*/ 937141 w 1137703"/>
                <a:gd name="connsiteY4" fmla="*/ 1145380 h 1145380"/>
                <a:gd name="connsiteX5" fmla="*/ 0 w 1137703"/>
                <a:gd name="connsiteY5" fmla="*/ 1145380 h 1145380"/>
                <a:gd name="connsiteX6" fmla="*/ 0 w 1137703"/>
                <a:gd name="connsiteY6" fmla="*/ 0 h 114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703" h="1145380">
                  <a:moveTo>
                    <a:pt x="0" y="0"/>
                  </a:moveTo>
                  <a:lnTo>
                    <a:pt x="1137703" y="0"/>
                  </a:lnTo>
                  <a:lnTo>
                    <a:pt x="1136400" y="55453"/>
                  </a:lnTo>
                  <a:cubicBezTo>
                    <a:pt x="1119502" y="413504"/>
                    <a:pt x="1061261" y="749187"/>
                    <a:pt x="970722" y="1045483"/>
                  </a:cubicBezTo>
                  <a:lnTo>
                    <a:pt x="937141" y="1145380"/>
                  </a:lnTo>
                  <a:lnTo>
                    <a:pt x="0" y="11453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4" name="Freeform 190">
              <a:extLst>
                <a:ext uri="{FF2B5EF4-FFF2-40B4-BE49-F238E27FC236}">
                  <a16:creationId xmlns:a16="http://schemas.microsoft.com/office/drawing/2014/main" id="{047529F5-0EB9-4EF8-80BB-55BAEBF06FA4}"/>
                </a:ext>
              </a:extLst>
            </p:cNvPr>
            <p:cNvSpPr/>
            <p:nvPr/>
          </p:nvSpPr>
          <p:spPr>
            <a:xfrm>
              <a:off x="2112313" y="3526752"/>
              <a:ext cx="96342" cy="109967"/>
            </a:xfrm>
            <a:custGeom>
              <a:avLst/>
              <a:gdLst>
                <a:gd name="connsiteX0" fmla="*/ 185367 w 985251"/>
                <a:gd name="connsiteY0" fmla="*/ 0 h 1145380"/>
                <a:gd name="connsiteX1" fmla="*/ 985251 w 985251"/>
                <a:gd name="connsiteY1" fmla="*/ 0 h 1145380"/>
                <a:gd name="connsiteX2" fmla="*/ 984170 w 985251"/>
                <a:gd name="connsiteY2" fmla="*/ 31110 h 1145380"/>
                <a:gd name="connsiteX3" fmla="*/ 646173 w 985251"/>
                <a:gd name="connsiteY3" fmla="*/ 1094946 h 1145380"/>
                <a:gd name="connsiteX4" fmla="*/ 613196 w 985251"/>
                <a:gd name="connsiteY4" fmla="*/ 1145380 h 1145380"/>
                <a:gd name="connsiteX5" fmla="*/ 0 w 985251"/>
                <a:gd name="connsiteY5" fmla="*/ 1145380 h 1145380"/>
                <a:gd name="connsiteX6" fmla="*/ 33350 w 985251"/>
                <a:gd name="connsiteY6" fmla="*/ 1041752 h 1145380"/>
                <a:gd name="connsiteX7" fmla="*/ 179543 w 985251"/>
                <a:gd name="connsiteY7" fmla="*/ 175552 h 1145380"/>
                <a:gd name="connsiteX8" fmla="*/ 185367 w 985251"/>
                <a:gd name="connsiteY8" fmla="*/ 0 h 114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251" h="1145380">
                  <a:moveTo>
                    <a:pt x="185367" y="0"/>
                  </a:moveTo>
                  <a:lnTo>
                    <a:pt x="985251" y="0"/>
                  </a:lnTo>
                  <a:lnTo>
                    <a:pt x="984170" y="31110"/>
                  </a:lnTo>
                  <a:cubicBezTo>
                    <a:pt x="957139" y="418750"/>
                    <a:pt x="837081" y="780754"/>
                    <a:pt x="646173" y="1094946"/>
                  </a:cubicBezTo>
                  <a:lnTo>
                    <a:pt x="613196" y="1145380"/>
                  </a:lnTo>
                  <a:lnTo>
                    <a:pt x="0" y="1145380"/>
                  </a:lnTo>
                  <a:lnTo>
                    <a:pt x="33350" y="1041752"/>
                  </a:lnTo>
                  <a:cubicBezTo>
                    <a:pt x="108593" y="774417"/>
                    <a:pt x="159028" y="482766"/>
                    <a:pt x="179543" y="175552"/>
                  </a:cubicBezTo>
                  <a:lnTo>
                    <a:pt x="185367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5" name="Freeform 191">
              <a:extLst>
                <a:ext uri="{FF2B5EF4-FFF2-40B4-BE49-F238E27FC236}">
                  <a16:creationId xmlns:a16="http://schemas.microsoft.com/office/drawing/2014/main" id="{D61F4156-828E-44B4-9801-4F1F68E05A14}"/>
                </a:ext>
              </a:extLst>
            </p:cNvPr>
            <p:cNvSpPr/>
            <p:nvPr/>
          </p:nvSpPr>
          <p:spPr>
            <a:xfrm>
              <a:off x="1801590" y="3663011"/>
              <a:ext cx="80687" cy="58730"/>
            </a:xfrm>
            <a:custGeom>
              <a:avLst/>
              <a:gdLst>
                <a:gd name="connsiteX0" fmla="*/ 0 w 825154"/>
                <a:gd name="connsiteY0" fmla="*/ 0 h 611718"/>
                <a:gd name="connsiteX1" fmla="*/ 481040 w 825154"/>
                <a:gd name="connsiteY1" fmla="*/ 0 h 611718"/>
                <a:gd name="connsiteX2" fmla="*/ 531144 w 825154"/>
                <a:gd name="connsiteY2" fmla="*/ 122184 h 611718"/>
                <a:gd name="connsiteX3" fmla="*/ 770255 w 825154"/>
                <a:gd name="connsiteY3" fmla="*/ 541436 h 611718"/>
                <a:gd name="connsiteX4" fmla="*/ 825154 w 825154"/>
                <a:gd name="connsiteY4" fmla="*/ 611718 h 611718"/>
                <a:gd name="connsiteX5" fmla="*/ 660734 w 825154"/>
                <a:gd name="connsiteY5" fmla="*/ 532512 h 611718"/>
                <a:gd name="connsiteX6" fmla="*/ 44423 w 825154"/>
                <a:gd name="connsiteY6" fmla="*/ 51594 h 611718"/>
                <a:gd name="connsiteX7" fmla="*/ 0 w 825154"/>
                <a:gd name="connsiteY7" fmla="*/ 0 h 61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154" h="611718">
                  <a:moveTo>
                    <a:pt x="0" y="0"/>
                  </a:moveTo>
                  <a:lnTo>
                    <a:pt x="481040" y="0"/>
                  </a:lnTo>
                  <a:lnTo>
                    <a:pt x="531144" y="122184"/>
                  </a:lnTo>
                  <a:cubicBezTo>
                    <a:pt x="601842" y="276200"/>
                    <a:pt x="682051" y="416815"/>
                    <a:pt x="770255" y="541436"/>
                  </a:cubicBezTo>
                  <a:lnTo>
                    <a:pt x="825154" y="611718"/>
                  </a:lnTo>
                  <a:lnTo>
                    <a:pt x="660734" y="532512"/>
                  </a:lnTo>
                  <a:cubicBezTo>
                    <a:pt x="429385" y="406836"/>
                    <a:pt x="221254" y="243837"/>
                    <a:pt x="44423" y="5159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6" name="Freeform 192">
              <a:extLst>
                <a:ext uri="{FF2B5EF4-FFF2-40B4-BE49-F238E27FC236}">
                  <a16:creationId xmlns:a16="http://schemas.microsoft.com/office/drawing/2014/main" id="{FED49B52-B815-4BF1-AB04-37E862A8AE31}"/>
                </a:ext>
              </a:extLst>
            </p:cNvPr>
            <p:cNvSpPr/>
            <p:nvPr/>
          </p:nvSpPr>
          <p:spPr>
            <a:xfrm>
              <a:off x="1878334" y="3663011"/>
              <a:ext cx="83407" cy="79961"/>
            </a:xfrm>
            <a:custGeom>
              <a:avLst/>
              <a:gdLst>
                <a:gd name="connsiteX0" fmla="*/ 0 w 852976"/>
                <a:gd name="connsiteY0" fmla="*/ 0 h 832844"/>
                <a:gd name="connsiteX1" fmla="*/ 852976 w 852976"/>
                <a:gd name="connsiteY1" fmla="*/ 0 h 832844"/>
                <a:gd name="connsiteX2" fmla="*/ 852976 w 852976"/>
                <a:gd name="connsiteY2" fmla="*/ 832844 h 832844"/>
                <a:gd name="connsiteX3" fmla="*/ 844368 w 852976"/>
                <a:gd name="connsiteY3" fmla="*/ 832026 h 832844"/>
                <a:gd name="connsiteX4" fmla="*/ 21988 w 852976"/>
                <a:gd name="connsiteY4" fmla="*/ 49836 h 832844"/>
                <a:gd name="connsiteX5" fmla="*/ 0 w 852976"/>
                <a:gd name="connsiteY5" fmla="*/ 0 h 83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976" h="832844">
                  <a:moveTo>
                    <a:pt x="0" y="0"/>
                  </a:moveTo>
                  <a:lnTo>
                    <a:pt x="852976" y="0"/>
                  </a:lnTo>
                  <a:lnTo>
                    <a:pt x="852976" y="832844"/>
                  </a:lnTo>
                  <a:lnTo>
                    <a:pt x="844368" y="832026"/>
                  </a:lnTo>
                  <a:cubicBezTo>
                    <a:pt x="519362" y="769917"/>
                    <a:pt x="230049" y="480609"/>
                    <a:pt x="21988" y="4983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7" name="Freeform 193">
              <a:extLst>
                <a:ext uri="{FF2B5EF4-FFF2-40B4-BE49-F238E27FC236}">
                  <a16:creationId xmlns:a16="http://schemas.microsoft.com/office/drawing/2014/main" id="{2569CF9A-44D1-4EAE-B50B-CACD4037A1A2}"/>
                </a:ext>
              </a:extLst>
            </p:cNvPr>
            <p:cNvSpPr/>
            <p:nvPr/>
          </p:nvSpPr>
          <p:spPr>
            <a:xfrm>
              <a:off x="1988215" y="3663011"/>
              <a:ext cx="81056" cy="79448"/>
            </a:xfrm>
            <a:custGeom>
              <a:avLst/>
              <a:gdLst>
                <a:gd name="connsiteX0" fmla="*/ 0 w 828930"/>
                <a:gd name="connsiteY0" fmla="*/ 0 h 827504"/>
                <a:gd name="connsiteX1" fmla="*/ 828930 w 828930"/>
                <a:gd name="connsiteY1" fmla="*/ 0 h 827504"/>
                <a:gd name="connsiteX2" fmla="*/ 774821 w 828930"/>
                <a:gd name="connsiteY2" fmla="*/ 113380 h 827504"/>
                <a:gd name="connsiteX3" fmla="*/ 112245 w 828930"/>
                <a:gd name="connsiteY3" fmla="*/ 795268 h 827504"/>
                <a:gd name="connsiteX4" fmla="*/ 0 w 828930"/>
                <a:gd name="connsiteY4" fmla="*/ 827504 h 827504"/>
                <a:gd name="connsiteX5" fmla="*/ 0 w 828930"/>
                <a:gd name="connsiteY5" fmla="*/ 0 h 82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930" h="827504">
                  <a:moveTo>
                    <a:pt x="0" y="0"/>
                  </a:moveTo>
                  <a:lnTo>
                    <a:pt x="828930" y="0"/>
                  </a:lnTo>
                  <a:lnTo>
                    <a:pt x="774821" y="113380"/>
                  </a:lnTo>
                  <a:cubicBezTo>
                    <a:pt x="598362" y="453450"/>
                    <a:pt x="369232" y="696311"/>
                    <a:pt x="112245" y="795268"/>
                  </a:cubicBezTo>
                  <a:lnTo>
                    <a:pt x="0" y="8275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8" name="Freeform 194">
              <a:extLst>
                <a:ext uri="{FF2B5EF4-FFF2-40B4-BE49-F238E27FC236}">
                  <a16:creationId xmlns:a16="http://schemas.microsoft.com/office/drawing/2014/main" id="{4E4F3384-BEEC-4FB7-89E8-1D0870B57ED9}"/>
                </a:ext>
              </a:extLst>
            </p:cNvPr>
            <p:cNvSpPr/>
            <p:nvPr/>
          </p:nvSpPr>
          <p:spPr>
            <a:xfrm>
              <a:off x="2067525" y="3663011"/>
              <a:ext cx="84669" cy="60614"/>
            </a:xfrm>
            <a:custGeom>
              <a:avLst/>
              <a:gdLst>
                <a:gd name="connsiteX0" fmla="*/ 359438 w 865878"/>
                <a:gd name="connsiteY0" fmla="*/ 0 h 631336"/>
                <a:gd name="connsiteX1" fmla="*/ 865878 w 865878"/>
                <a:gd name="connsiteY1" fmla="*/ 0 h 631336"/>
                <a:gd name="connsiteX2" fmla="*/ 821455 w 865878"/>
                <a:gd name="connsiteY2" fmla="*/ 51594 h 631336"/>
                <a:gd name="connsiteX3" fmla="*/ 205143 w 865878"/>
                <a:gd name="connsiteY3" fmla="*/ 532512 h 631336"/>
                <a:gd name="connsiteX4" fmla="*/ 0 w 865878"/>
                <a:gd name="connsiteY4" fmla="*/ 631336 h 631336"/>
                <a:gd name="connsiteX5" fmla="*/ 70222 w 865878"/>
                <a:gd name="connsiteY5" fmla="*/ 541436 h 631336"/>
                <a:gd name="connsiteX6" fmla="*/ 309333 w 865878"/>
                <a:gd name="connsiteY6" fmla="*/ 122184 h 631336"/>
                <a:gd name="connsiteX7" fmla="*/ 359438 w 865878"/>
                <a:gd name="connsiteY7" fmla="*/ 0 h 6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5878" h="631336">
                  <a:moveTo>
                    <a:pt x="359438" y="0"/>
                  </a:moveTo>
                  <a:lnTo>
                    <a:pt x="865878" y="0"/>
                  </a:lnTo>
                  <a:lnTo>
                    <a:pt x="821455" y="51594"/>
                  </a:lnTo>
                  <a:cubicBezTo>
                    <a:pt x="644623" y="243837"/>
                    <a:pt x="436492" y="406836"/>
                    <a:pt x="205143" y="532512"/>
                  </a:cubicBezTo>
                  <a:lnTo>
                    <a:pt x="0" y="631336"/>
                  </a:lnTo>
                  <a:lnTo>
                    <a:pt x="70222" y="541436"/>
                  </a:lnTo>
                  <a:cubicBezTo>
                    <a:pt x="158427" y="416815"/>
                    <a:pt x="238635" y="276200"/>
                    <a:pt x="309333" y="122184"/>
                  </a:cubicBezTo>
                  <a:lnTo>
                    <a:pt x="359438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4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1" name="Group 230">
            <a:extLst>
              <a:ext uri="{FF2B5EF4-FFF2-40B4-BE49-F238E27FC236}">
                <a16:creationId xmlns:a16="http://schemas.microsoft.com/office/drawing/2014/main" id="{EEA70B88-D0F8-4CF3-AC65-7B29B06798A6}"/>
              </a:ext>
            </a:extLst>
          </p:cNvPr>
          <p:cNvGrpSpPr/>
          <p:nvPr/>
        </p:nvGrpSpPr>
        <p:grpSpPr>
          <a:xfrm>
            <a:off x="718536" y="5844128"/>
            <a:ext cx="373062" cy="477984"/>
            <a:chOff x="945387" y="5316120"/>
            <a:chExt cx="724244" cy="927936"/>
          </a:xfrm>
          <a:solidFill>
            <a:srgbClr val="4285F4"/>
          </a:solidFill>
          <a:effectLst/>
        </p:grpSpPr>
        <p:sp>
          <p:nvSpPr>
            <p:cNvPr id="142" name="Freeform 267">
              <a:extLst>
                <a:ext uri="{FF2B5EF4-FFF2-40B4-BE49-F238E27FC236}">
                  <a16:creationId xmlns:a16="http://schemas.microsoft.com/office/drawing/2014/main" id="{00263F11-5D30-4C9A-96A3-C707F6BE4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87" y="5390981"/>
              <a:ext cx="724244" cy="853075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272A2EF-01E3-4B7F-8754-D7B481F93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635" y="5316120"/>
              <a:ext cx="337749" cy="158428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 descr="GraphQL - Wikipedia">
            <a:extLst>
              <a:ext uri="{FF2B5EF4-FFF2-40B4-BE49-F238E27FC236}">
                <a16:creationId xmlns:a16="http://schemas.microsoft.com/office/drawing/2014/main" id="{34491655-7E43-46C7-9363-C84F2A040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5" y="1847000"/>
            <a:ext cx="1010787" cy="9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9136423-EC82-4B8F-B81F-5361BFF69BCF}"/>
              </a:ext>
            </a:extLst>
          </p:cNvPr>
          <p:cNvCxnSpPr>
            <a:cxnSpLocks/>
            <a:stCxn id="2050" idx="3"/>
            <a:endCxn id="105" idx="1"/>
          </p:cNvCxnSpPr>
          <p:nvPr/>
        </p:nvCxnSpPr>
        <p:spPr>
          <a:xfrm>
            <a:off x="1251802" y="2326216"/>
            <a:ext cx="394913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4">
            <a:extLst>
              <a:ext uri="{FF2B5EF4-FFF2-40B4-BE49-F238E27FC236}">
                <a16:creationId xmlns:a16="http://schemas.microsoft.com/office/drawing/2014/main" id="{0B9CB091-0D08-4F4F-AD88-3AB4E7093DE5}"/>
              </a:ext>
            </a:extLst>
          </p:cNvPr>
          <p:cNvSpPr txBox="1"/>
          <p:nvPr/>
        </p:nvSpPr>
        <p:spPr>
          <a:xfrm>
            <a:off x="2783626" y="1667289"/>
            <a:ext cx="2062141" cy="57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GraphQL Query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Fetching all repos</a:t>
            </a:r>
          </a:p>
        </p:txBody>
      </p:sp>
      <p:sp>
        <p:nvSpPr>
          <p:cNvPr id="84" name="Textfeld 4">
            <a:extLst>
              <a:ext uri="{FF2B5EF4-FFF2-40B4-BE49-F238E27FC236}">
                <a16:creationId xmlns:a16="http://schemas.microsoft.com/office/drawing/2014/main" id="{068920BB-0D0B-4A8A-8B18-0EB640474D61}"/>
              </a:ext>
            </a:extLst>
          </p:cNvPr>
          <p:cNvSpPr txBox="1"/>
          <p:nvPr/>
        </p:nvSpPr>
        <p:spPr>
          <a:xfrm>
            <a:off x="79490" y="2813363"/>
            <a:ext cx="1299288" cy="341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GitHub API v4</a:t>
            </a:r>
          </a:p>
        </p:txBody>
      </p:sp>
      <p:pic>
        <p:nvPicPr>
          <p:cNvPr id="34" name="Picture 33" descr="A picture containing text, porcelain&#10;&#10;Description automatically generated">
            <a:extLst>
              <a:ext uri="{FF2B5EF4-FFF2-40B4-BE49-F238E27FC236}">
                <a16:creationId xmlns:a16="http://schemas.microsoft.com/office/drawing/2014/main" id="{0F535143-3121-492A-801E-5A64C25E0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478" y="5398917"/>
            <a:ext cx="834480" cy="745975"/>
          </a:xfrm>
          <a:prstGeom prst="rect">
            <a:avLst/>
          </a:prstGeom>
        </p:spPr>
      </p:pic>
      <p:sp>
        <p:nvSpPr>
          <p:cNvPr id="100" name="Textfeld 4">
            <a:extLst>
              <a:ext uri="{FF2B5EF4-FFF2-40B4-BE49-F238E27FC236}">
                <a16:creationId xmlns:a16="http://schemas.microsoft.com/office/drawing/2014/main" id="{9C75ED06-BED4-4151-BD1E-CB7B3287F611}"/>
              </a:ext>
            </a:extLst>
          </p:cNvPr>
          <p:cNvSpPr txBox="1"/>
          <p:nvPr/>
        </p:nvSpPr>
        <p:spPr>
          <a:xfrm>
            <a:off x="3463167" y="4829872"/>
            <a:ext cx="1442655" cy="61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Web-scraper via Python/ Flask BE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35551A1-63C6-4E74-82A9-5583F0B71048}"/>
              </a:ext>
            </a:extLst>
          </p:cNvPr>
          <p:cNvCxnSpPr>
            <a:cxnSpLocks/>
          </p:cNvCxnSpPr>
          <p:nvPr/>
        </p:nvCxnSpPr>
        <p:spPr>
          <a:xfrm flipV="1">
            <a:off x="5161489" y="5221705"/>
            <a:ext cx="1046806" cy="592736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8" descr="NgRx">
            <a:extLst>
              <a:ext uri="{FF2B5EF4-FFF2-40B4-BE49-F238E27FC236}">
                <a16:creationId xmlns:a16="http://schemas.microsoft.com/office/drawing/2014/main" id="{F737FEB3-F0A8-4B1D-829E-8A1C2882B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596011"/>
            <a:ext cx="1985389" cy="198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60" name="Picture 12" descr="GitHub - timdeschryver/ngrx-immer: Immer wrappers around NgRx methods  createReducer, on, and ComponentStore">
            <a:extLst>
              <a:ext uri="{FF2B5EF4-FFF2-40B4-BE49-F238E27FC236}">
                <a16:creationId xmlns:a16="http://schemas.microsoft.com/office/drawing/2014/main" id="{4C4077E9-7FE2-4211-9A36-0CCD48044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5" t="-695" r="25799"/>
          <a:stretch/>
        </p:blipFill>
        <p:spPr bwMode="auto">
          <a:xfrm>
            <a:off x="6659589" y="4205440"/>
            <a:ext cx="852639" cy="8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87D50-7CBE-4913-B9C7-379DF54B9683}"/>
              </a:ext>
            </a:extLst>
          </p:cNvPr>
          <p:cNvCxnSpPr/>
          <p:nvPr/>
        </p:nvCxnSpPr>
        <p:spPr>
          <a:xfrm flipH="1">
            <a:off x="7562829" y="3900446"/>
            <a:ext cx="665991" cy="3836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4">
            <a:extLst>
              <a:ext uri="{FF2B5EF4-FFF2-40B4-BE49-F238E27FC236}">
                <a16:creationId xmlns:a16="http://schemas.microsoft.com/office/drawing/2014/main" id="{8F069902-2160-4D23-BDA5-9DD07061A842}"/>
              </a:ext>
            </a:extLst>
          </p:cNvPr>
          <p:cNvSpPr txBox="1"/>
          <p:nvPr/>
        </p:nvSpPr>
        <p:spPr>
          <a:xfrm>
            <a:off x="5555230" y="4284086"/>
            <a:ext cx="1584050" cy="9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NgRx Store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Contributors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Repos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Selection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47214C6-FCC0-4EF7-A04C-1768882602EB}"/>
              </a:ext>
            </a:extLst>
          </p:cNvPr>
          <p:cNvCxnSpPr>
            <a:cxnSpLocks/>
          </p:cNvCxnSpPr>
          <p:nvPr/>
        </p:nvCxnSpPr>
        <p:spPr>
          <a:xfrm>
            <a:off x="7474311" y="4959263"/>
            <a:ext cx="587439" cy="782007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93FD52E-9DE9-4ADE-BF39-9E7B6FDA1B0B}"/>
              </a:ext>
            </a:extLst>
          </p:cNvPr>
          <p:cNvCxnSpPr>
            <a:stCxn id="116" idx="1"/>
            <a:endCxn id="100" idx="0"/>
          </p:cNvCxnSpPr>
          <p:nvPr/>
        </p:nvCxnSpPr>
        <p:spPr>
          <a:xfrm rot="10800000" flipV="1">
            <a:off x="4184496" y="3618142"/>
            <a:ext cx="3996351" cy="1211729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494B0AA-0B7F-4F35-B2EA-B8373DCFA95D}"/>
              </a:ext>
            </a:extLst>
          </p:cNvPr>
          <p:cNvCxnSpPr>
            <a:cxnSpLocks/>
          </p:cNvCxnSpPr>
          <p:nvPr/>
        </p:nvCxnSpPr>
        <p:spPr>
          <a:xfrm flipH="1">
            <a:off x="1091599" y="5741270"/>
            <a:ext cx="236400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9FFE61-C11D-42F1-B6C4-18BDCF097585}"/>
              </a:ext>
            </a:extLst>
          </p:cNvPr>
          <p:cNvCxnSpPr>
            <a:cxnSpLocks/>
          </p:cNvCxnSpPr>
          <p:nvPr/>
        </p:nvCxnSpPr>
        <p:spPr>
          <a:xfrm>
            <a:off x="5943599" y="2957554"/>
            <a:ext cx="834190" cy="124788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/>
      <p:bldP spid="44" grpId="0" animBg="1"/>
      <p:bldP spid="45" grpId="0"/>
      <p:bldP spid="51" grpId="0"/>
      <p:bldP spid="54" grpId="0"/>
      <p:bldP spid="55" grpId="0" animBg="1"/>
      <p:bldP spid="56" grpId="0"/>
      <p:bldP spid="83" grpId="0"/>
      <p:bldP spid="84" grpId="0"/>
      <p:bldP spid="100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8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4">
            <a:extLst>
              <a:ext uri="{FF2B5EF4-FFF2-40B4-BE49-F238E27FC236}">
                <a16:creationId xmlns:a16="http://schemas.microsoft.com/office/drawing/2014/main" id="{CA428235-BC19-4950-966F-C3DBC8866248}"/>
              </a:ext>
            </a:extLst>
          </p:cNvPr>
          <p:cNvSpPr txBox="1"/>
          <p:nvPr/>
        </p:nvSpPr>
        <p:spPr>
          <a:xfrm>
            <a:off x="620615" y="1402148"/>
            <a:ext cx="385501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chemeClr val="bg1"/>
                </a:solidFill>
              </a:rPr>
              <a:t>Main</a:t>
            </a:r>
            <a:r>
              <a:rPr lang="en-US" sz="2400" b="1" dirty="0">
                <a:solidFill>
                  <a:srgbClr val="00A3D0"/>
                </a:solidFill>
              </a:rPr>
              <a:t> </a:t>
            </a:r>
            <a:r>
              <a:rPr lang="en-US" sz="2400" b="1" dirty="0">
                <a:solidFill>
                  <a:srgbClr val="166BFF"/>
                </a:solidFill>
              </a:rPr>
              <a:t>features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7" name="Textfeld 4">
            <a:extLst>
              <a:ext uri="{FF2B5EF4-FFF2-40B4-BE49-F238E27FC236}">
                <a16:creationId xmlns:a16="http://schemas.microsoft.com/office/drawing/2014/main" id="{47CD1E61-546F-4715-AA44-225C182F64B6}"/>
              </a:ext>
            </a:extLst>
          </p:cNvPr>
          <p:cNvSpPr txBox="1"/>
          <p:nvPr/>
        </p:nvSpPr>
        <p:spPr>
          <a:xfrm>
            <a:off x="199467" y="153207"/>
            <a:ext cx="8552329" cy="73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600" dirty="0">
                <a:solidFill>
                  <a:schemeClr val="bg1"/>
                </a:solidFill>
              </a:rPr>
              <a:t>Features / Challenges</a:t>
            </a:r>
          </a:p>
        </p:txBody>
      </p:sp>
      <p:sp>
        <p:nvSpPr>
          <p:cNvPr id="9" name="Textfeld 4">
            <a:extLst>
              <a:ext uri="{FF2B5EF4-FFF2-40B4-BE49-F238E27FC236}">
                <a16:creationId xmlns:a16="http://schemas.microsoft.com/office/drawing/2014/main" id="{04CC1A70-7AC3-40FB-9200-2FD592FB4FE6}"/>
              </a:ext>
            </a:extLst>
          </p:cNvPr>
          <p:cNvSpPr txBox="1"/>
          <p:nvPr/>
        </p:nvSpPr>
        <p:spPr>
          <a:xfrm>
            <a:off x="620615" y="1902661"/>
            <a:ext cx="437989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Functional BE configuration via Python / Flask that can be extended</a:t>
            </a:r>
          </a:p>
        </p:txBody>
      </p:sp>
      <p:sp>
        <p:nvSpPr>
          <p:cNvPr id="10" name="Textfeld 4">
            <a:extLst>
              <a:ext uri="{FF2B5EF4-FFF2-40B4-BE49-F238E27FC236}">
                <a16:creationId xmlns:a16="http://schemas.microsoft.com/office/drawing/2014/main" id="{6DAC2EEA-3A91-48E5-B291-49C2CEA8BF79}"/>
              </a:ext>
            </a:extLst>
          </p:cNvPr>
          <p:cNvSpPr txBox="1"/>
          <p:nvPr/>
        </p:nvSpPr>
        <p:spPr>
          <a:xfrm>
            <a:off x="6904307" y="1385019"/>
            <a:ext cx="4761512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chemeClr val="bg1"/>
                </a:solidFill>
              </a:rPr>
              <a:t>Main</a:t>
            </a:r>
            <a:r>
              <a:rPr lang="en-US" sz="2400" b="1" dirty="0">
                <a:solidFill>
                  <a:srgbClr val="00A3D0"/>
                </a:solidFill>
              </a:rPr>
              <a:t> </a:t>
            </a:r>
            <a:r>
              <a:rPr lang="en-US" sz="2400" b="1" dirty="0">
                <a:solidFill>
                  <a:srgbClr val="166BFF"/>
                </a:solidFill>
              </a:rPr>
              <a:t>challenges / improvements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5211C9D7-6CF1-4E5F-83CE-7882D5FB2B2C}"/>
              </a:ext>
            </a:extLst>
          </p:cNvPr>
          <p:cNvSpPr txBox="1"/>
          <p:nvPr/>
        </p:nvSpPr>
        <p:spPr>
          <a:xfrm>
            <a:off x="6904307" y="1885532"/>
            <a:ext cx="4379890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Overcome query limitations of GitHub API (paid account?) for more realistic use cases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search through all available public repos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feld 4">
            <a:extLst>
              <a:ext uri="{FF2B5EF4-FFF2-40B4-BE49-F238E27FC236}">
                <a16:creationId xmlns:a16="http://schemas.microsoft.com/office/drawing/2014/main" id="{9F3AF09A-0C95-434B-8A9E-3EBC38931AE4}"/>
              </a:ext>
            </a:extLst>
          </p:cNvPr>
          <p:cNvSpPr txBox="1"/>
          <p:nvPr/>
        </p:nvSpPr>
        <p:spPr>
          <a:xfrm>
            <a:off x="620615" y="3281353"/>
            <a:ext cx="437989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Intuitive FE solution, styled with Angular Material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68940362-4122-42BA-9184-870BF89216AB}"/>
              </a:ext>
            </a:extLst>
          </p:cNvPr>
          <p:cNvSpPr txBox="1"/>
          <p:nvPr/>
        </p:nvSpPr>
        <p:spPr>
          <a:xfrm>
            <a:off x="620615" y="4040535"/>
            <a:ext cx="437989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Extendable state management via NgRx</a:t>
            </a:r>
          </a:p>
        </p:txBody>
      </p:sp>
      <p:sp>
        <p:nvSpPr>
          <p:cNvPr id="16" name="Textfeld 4">
            <a:extLst>
              <a:ext uri="{FF2B5EF4-FFF2-40B4-BE49-F238E27FC236}">
                <a16:creationId xmlns:a16="http://schemas.microsoft.com/office/drawing/2014/main" id="{20198BD8-2BA5-4BB1-91F5-C3697309FE00}"/>
              </a:ext>
            </a:extLst>
          </p:cNvPr>
          <p:cNvSpPr txBox="1"/>
          <p:nvPr/>
        </p:nvSpPr>
        <p:spPr>
          <a:xfrm>
            <a:off x="6904307" y="3281353"/>
            <a:ext cx="437989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Introduce authentication features, or even admin vs user roles</a:t>
            </a:r>
          </a:p>
        </p:txBody>
      </p:sp>
      <p:sp>
        <p:nvSpPr>
          <p:cNvPr id="17" name="Textfeld 4">
            <a:extLst>
              <a:ext uri="{FF2B5EF4-FFF2-40B4-BE49-F238E27FC236}">
                <a16:creationId xmlns:a16="http://schemas.microsoft.com/office/drawing/2014/main" id="{2491EC17-4E50-4CAB-AC92-320C823B38DF}"/>
              </a:ext>
            </a:extLst>
          </p:cNvPr>
          <p:cNvSpPr txBox="1"/>
          <p:nvPr/>
        </p:nvSpPr>
        <p:spPr>
          <a:xfrm>
            <a:off x="6904307" y="4040535"/>
            <a:ext cx="4379890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Include more (flexible) query features with the UI – let the user explore the characteristics she wants</a:t>
            </a:r>
          </a:p>
        </p:txBody>
      </p:sp>
      <p:sp>
        <p:nvSpPr>
          <p:cNvPr id="18" name="Rechteck 27">
            <a:extLst>
              <a:ext uri="{FF2B5EF4-FFF2-40B4-BE49-F238E27FC236}">
                <a16:creationId xmlns:a16="http://schemas.microsoft.com/office/drawing/2014/main" id="{1E1BD4AF-EAA4-416F-BA4C-E9D4C9A124CF}"/>
              </a:ext>
            </a:extLst>
          </p:cNvPr>
          <p:cNvSpPr/>
          <p:nvPr/>
        </p:nvSpPr>
        <p:spPr>
          <a:xfrm>
            <a:off x="89208" y="836844"/>
            <a:ext cx="1418597" cy="64576"/>
          </a:xfrm>
          <a:prstGeom prst="rect">
            <a:avLst/>
          </a:prstGeom>
          <a:solidFill>
            <a:srgbClr val="166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166BFF"/>
              </a:solidFill>
              <a:highlight>
                <a:srgbClr val="166BFF"/>
              </a:highlight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AEDA6BC2-8B55-4EDE-B816-10D156C0048D}"/>
              </a:ext>
            </a:extLst>
          </p:cNvPr>
          <p:cNvSpPr txBox="1"/>
          <p:nvPr/>
        </p:nvSpPr>
        <p:spPr>
          <a:xfrm>
            <a:off x="6904307" y="5145966"/>
            <a:ext cx="437989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Interpretate data with visualizations (D3.js?) or ‘smart’ statistics</a:t>
            </a:r>
          </a:p>
        </p:txBody>
      </p:sp>
    </p:spTree>
    <p:extLst>
      <p:ext uri="{BB962C8B-B14F-4D97-AF65-F5344CB8AC3E}">
        <p14:creationId xmlns:p14="http://schemas.microsoft.com/office/powerpoint/2010/main" val="35829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8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feld 4">
            <a:extLst>
              <a:ext uri="{FF2B5EF4-FFF2-40B4-BE49-F238E27FC236}">
                <a16:creationId xmlns:a16="http://schemas.microsoft.com/office/drawing/2014/main" id="{47CD1E61-546F-4715-AA44-225C182F64B6}"/>
              </a:ext>
            </a:extLst>
          </p:cNvPr>
          <p:cNvSpPr txBox="1"/>
          <p:nvPr/>
        </p:nvSpPr>
        <p:spPr>
          <a:xfrm>
            <a:off x="199467" y="153207"/>
            <a:ext cx="8552329" cy="73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600" dirty="0">
                <a:solidFill>
                  <a:schemeClr val="bg1"/>
                </a:solidFill>
              </a:rPr>
              <a:t>Live demo</a:t>
            </a:r>
          </a:p>
        </p:txBody>
      </p:sp>
      <p:sp>
        <p:nvSpPr>
          <p:cNvPr id="18" name="Textfeld 4">
            <a:extLst>
              <a:ext uri="{FF2B5EF4-FFF2-40B4-BE49-F238E27FC236}">
                <a16:creationId xmlns:a16="http://schemas.microsoft.com/office/drawing/2014/main" id="{DEC3ABA0-47C2-4008-804B-4F9C24A64624}"/>
              </a:ext>
            </a:extLst>
          </p:cNvPr>
          <p:cNvSpPr txBox="1"/>
          <p:nvPr/>
        </p:nvSpPr>
        <p:spPr>
          <a:xfrm>
            <a:off x="4168492" y="2336660"/>
            <a:ext cx="385501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chemeClr val="bg1"/>
                </a:solidFill>
              </a:rPr>
              <a:t>Let’s check out a </a:t>
            </a:r>
            <a:r>
              <a:rPr lang="en-US" sz="2400" b="1" dirty="0">
                <a:solidFill>
                  <a:srgbClr val="4285F4"/>
                </a:solidFill>
                <a:hlinkClick r:id="rId3"/>
              </a:rPr>
              <a:t>live demo</a:t>
            </a:r>
            <a:endParaRPr lang="en-US" sz="2400" b="1" dirty="0">
              <a:solidFill>
                <a:srgbClr val="4285F4"/>
              </a:solidFill>
            </a:endParaRPr>
          </a:p>
        </p:txBody>
      </p:sp>
      <p:sp>
        <p:nvSpPr>
          <p:cNvPr id="5" name="Rechteck 27">
            <a:extLst>
              <a:ext uri="{FF2B5EF4-FFF2-40B4-BE49-F238E27FC236}">
                <a16:creationId xmlns:a16="http://schemas.microsoft.com/office/drawing/2014/main" id="{29E4C218-2532-491D-9868-1BC03E6503CB}"/>
              </a:ext>
            </a:extLst>
          </p:cNvPr>
          <p:cNvSpPr/>
          <p:nvPr/>
        </p:nvSpPr>
        <p:spPr>
          <a:xfrm>
            <a:off x="89208" y="836844"/>
            <a:ext cx="1418597" cy="64576"/>
          </a:xfrm>
          <a:prstGeom prst="rect">
            <a:avLst/>
          </a:prstGeom>
          <a:solidFill>
            <a:srgbClr val="166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166BFF"/>
              </a:solidFill>
              <a:highlight>
                <a:srgbClr val="166B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725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309E596-4260-4B7E-986C-333D8DAB8E55}"/>
              </a:ext>
            </a:extLst>
          </p:cNvPr>
          <p:cNvSpPr/>
          <p:nvPr/>
        </p:nvSpPr>
        <p:spPr>
          <a:xfrm>
            <a:off x="0" y="0"/>
            <a:ext cx="12258675" cy="6857997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74"/>
          </a:p>
        </p:txBody>
      </p:sp>
      <p:sp>
        <p:nvSpPr>
          <p:cNvPr id="35" name="Textfeld 4">
            <a:extLst>
              <a:ext uri="{FF2B5EF4-FFF2-40B4-BE49-F238E27FC236}">
                <a16:creationId xmlns:a16="http://schemas.microsoft.com/office/drawing/2014/main" id="{CA428235-BC19-4950-966F-C3DBC8866248}"/>
              </a:ext>
            </a:extLst>
          </p:cNvPr>
          <p:cNvSpPr txBox="1"/>
          <p:nvPr/>
        </p:nvSpPr>
        <p:spPr>
          <a:xfrm>
            <a:off x="4168492" y="2336660"/>
            <a:ext cx="385501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>
                <a:solidFill>
                  <a:srgbClr val="166BFF"/>
                </a:solidFill>
              </a:rPr>
              <a:t>Thank you </a:t>
            </a:r>
            <a:r>
              <a:rPr lang="en-US" sz="2400" b="1" dirty="0">
                <a:solidFill>
                  <a:schemeClr val="bg1"/>
                </a:solidFill>
              </a:rPr>
              <a:t>for your attention</a:t>
            </a:r>
          </a:p>
        </p:txBody>
      </p:sp>
      <p:sp>
        <p:nvSpPr>
          <p:cNvPr id="36" name="Textfeld 4">
            <a:extLst>
              <a:ext uri="{FF2B5EF4-FFF2-40B4-BE49-F238E27FC236}">
                <a16:creationId xmlns:a16="http://schemas.microsoft.com/office/drawing/2014/main" id="{6A4D1710-F80F-4700-8CD5-92B84588C1C0}"/>
              </a:ext>
            </a:extLst>
          </p:cNvPr>
          <p:cNvSpPr txBox="1"/>
          <p:nvPr/>
        </p:nvSpPr>
        <p:spPr>
          <a:xfrm>
            <a:off x="3906055" y="4373037"/>
            <a:ext cx="4379890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000" b="1" dirty="0">
                <a:solidFill>
                  <a:schemeClr val="bg1"/>
                </a:solidFill>
              </a:rPr>
              <a:t>I am </a:t>
            </a:r>
            <a:r>
              <a:rPr lang="en-US" sz="2000" b="1" dirty="0">
                <a:solidFill>
                  <a:srgbClr val="166BFF"/>
                </a:solidFill>
              </a:rPr>
              <a:t>excited</a:t>
            </a:r>
            <a:r>
              <a:rPr lang="en-US" sz="2000" b="1" dirty="0">
                <a:solidFill>
                  <a:schemeClr val="bg1"/>
                </a:solidFill>
              </a:rPr>
              <a:t> to answer </a:t>
            </a:r>
            <a:r>
              <a:rPr lang="en-US" sz="2000" b="1" dirty="0">
                <a:solidFill>
                  <a:srgbClr val="166BFF"/>
                </a:solidFill>
              </a:rPr>
              <a:t>your</a:t>
            </a:r>
            <a:r>
              <a:rPr lang="en-US" sz="2000" b="1" dirty="0">
                <a:solidFill>
                  <a:schemeClr val="bg1"/>
                </a:solidFill>
              </a:rPr>
              <a:t> questions!</a:t>
            </a:r>
          </a:p>
        </p:txBody>
      </p:sp>
      <p:sp>
        <p:nvSpPr>
          <p:cNvPr id="37" name="Textfeld 4">
            <a:extLst>
              <a:ext uri="{FF2B5EF4-FFF2-40B4-BE49-F238E27FC236}">
                <a16:creationId xmlns:a16="http://schemas.microsoft.com/office/drawing/2014/main" id="{47CD1E61-546F-4715-AA44-225C182F64B6}"/>
              </a:ext>
            </a:extLst>
          </p:cNvPr>
          <p:cNvSpPr txBox="1"/>
          <p:nvPr/>
        </p:nvSpPr>
        <p:spPr>
          <a:xfrm>
            <a:off x="199467" y="153207"/>
            <a:ext cx="8552329" cy="73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600" dirty="0">
                <a:solidFill>
                  <a:schemeClr val="bg1"/>
                </a:solidFill>
              </a:rPr>
              <a:t>Conclusion / Discussion</a:t>
            </a:r>
          </a:p>
        </p:txBody>
      </p:sp>
      <p:sp>
        <p:nvSpPr>
          <p:cNvPr id="8" name="Rechteck 27">
            <a:extLst>
              <a:ext uri="{FF2B5EF4-FFF2-40B4-BE49-F238E27FC236}">
                <a16:creationId xmlns:a16="http://schemas.microsoft.com/office/drawing/2014/main" id="{999D7CBB-7907-489F-99F0-9B97625B4E02}"/>
              </a:ext>
            </a:extLst>
          </p:cNvPr>
          <p:cNvSpPr/>
          <p:nvPr/>
        </p:nvSpPr>
        <p:spPr>
          <a:xfrm>
            <a:off x="89208" y="836844"/>
            <a:ext cx="1418597" cy="64576"/>
          </a:xfrm>
          <a:prstGeom prst="rect">
            <a:avLst/>
          </a:prstGeom>
          <a:solidFill>
            <a:srgbClr val="166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166BFF"/>
              </a:solidFill>
              <a:highlight>
                <a:srgbClr val="166B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443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285F4"/>
      </a:hlink>
      <a:folHlink>
        <a:srgbClr val="4285F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 PAPERS LATER</dc:title>
  <dc:creator>Manu</dc:creator>
  <cp:lastModifiedBy>Marc Lüttecke</cp:lastModifiedBy>
  <cp:revision>399</cp:revision>
  <dcterms:created xsi:type="dcterms:W3CDTF">2020-09-28T16:00:09Z</dcterms:created>
  <dcterms:modified xsi:type="dcterms:W3CDTF">2022-02-04T14:00:12Z</dcterms:modified>
</cp:coreProperties>
</file>