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sorterViewPr>
    <p:cViewPr>
      <p:scale>
        <a:sx n="100" d="100"/>
        <a:sy n="100" d="100"/>
      </p:scale>
      <p:origin x="0" y="-454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3B7235-8403-476C-95D3-637927902AFD}"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338B1-B40E-4D75-AA3A-59E45AF5708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86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3B7235-8403-476C-95D3-637927902AFD}"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338B1-B40E-4D75-AA3A-59E45AF5708C}" type="slidenum">
              <a:rPr lang="en-US" smtClean="0"/>
              <a:t>‹#›</a:t>
            </a:fld>
            <a:endParaRPr lang="en-US"/>
          </a:p>
        </p:txBody>
      </p:sp>
    </p:spTree>
    <p:extLst>
      <p:ext uri="{BB962C8B-B14F-4D97-AF65-F5344CB8AC3E}">
        <p14:creationId xmlns:p14="http://schemas.microsoft.com/office/powerpoint/2010/main" val="381775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3B7235-8403-476C-95D3-637927902AFD}"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338B1-B40E-4D75-AA3A-59E45AF5708C}" type="slidenum">
              <a:rPr lang="en-US" smtClean="0"/>
              <a:t>‹#›</a:t>
            </a:fld>
            <a:endParaRPr lang="en-US"/>
          </a:p>
        </p:txBody>
      </p:sp>
    </p:spTree>
    <p:extLst>
      <p:ext uri="{BB962C8B-B14F-4D97-AF65-F5344CB8AC3E}">
        <p14:creationId xmlns:p14="http://schemas.microsoft.com/office/powerpoint/2010/main" val="774176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3B7235-8403-476C-95D3-637927902AFD}"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338B1-B40E-4D75-AA3A-59E45AF5708C}" type="slidenum">
              <a:rPr lang="en-US" smtClean="0"/>
              <a:t>‹#›</a:t>
            </a:fld>
            <a:endParaRPr lang="en-US"/>
          </a:p>
        </p:txBody>
      </p:sp>
    </p:spTree>
    <p:extLst>
      <p:ext uri="{BB962C8B-B14F-4D97-AF65-F5344CB8AC3E}">
        <p14:creationId xmlns:p14="http://schemas.microsoft.com/office/powerpoint/2010/main" val="3655937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3B7235-8403-476C-95D3-637927902AFD}"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338B1-B40E-4D75-AA3A-59E45AF5708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55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3B7235-8403-476C-95D3-637927902AFD}"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1338B1-B40E-4D75-AA3A-59E45AF5708C}" type="slidenum">
              <a:rPr lang="en-US" smtClean="0"/>
              <a:t>‹#›</a:t>
            </a:fld>
            <a:endParaRPr lang="en-US"/>
          </a:p>
        </p:txBody>
      </p:sp>
    </p:spTree>
    <p:extLst>
      <p:ext uri="{BB962C8B-B14F-4D97-AF65-F5344CB8AC3E}">
        <p14:creationId xmlns:p14="http://schemas.microsoft.com/office/powerpoint/2010/main" val="3484375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3B7235-8403-476C-95D3-637927902AFD}" type="datetimeFigureOut">
              <a:rPr lang="en-US" smtClean="0"/>
              <a:t>9/6/2018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1338B1-B40E-4D75-AA3A-59E45AF5708C}" type="slidenum">
              <a:rPr lang="en-US" smtClean="0"/>
              <a:t>‹#›</a:t>
            </a:fld>
            <a:endParaRPr lang="en-US"/>
          </a:p>
        </p:txBody>
      </p:sp>
    </p:spTree>
    <p:extLst>
      <p:ext uri="{BB962C8B-B14F-4D97-AF65-F5344CB8AC3E}">
        <p14:creationId xmlns:p14="http://schemas.microsoft.com/office/powerpoint/2010/main" val="1626739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3B7235-8403-476C-95D3-637927902AFD}" type="datetimeFigureOut">
              <a:rPr lang="en-US" smtClean="0"/>
              <a:t>9/6/2018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1338B1-B40E-4D75-AA3A-59E45AF5708C}" type="slidenum">
              <a:rPr lang="en-US" smtClean="0"/>
              <a:t>‹#›</a:t>
            </a:fld>
            <a:endParaRPr lang="en-US"/>
          </a:p>
        </p:txBody>
      </p:sp>
    </p:spTree>
    <p:extLst>
      <p:ext uri="{BB962C8B-B14F-4D97-AF65-F5344CB8AC3E}">
        <p14:creationId xmlns:p14="http://schemas.microsoft.com/office/powerpoint/2010/main" val="3411875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73B7235-8403-476C-95D3-637927902AFD}" type="datetimeFigureOut">
              <a:rPr lang="en-US" smtClean="0"/>
              <a:t>9/6/2018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E1338B1-B40E-4D75-AA3A-59E45AF5708C}" type="slidenum">
              <a:rPr lang="en-US" smtClean="0"/>
              <a:t>‹#›</a:t>
            </a:fld>
            <a:endParaRPr lang="en-US"/>
          </a:p>
        </p:txBody>
      </p:sp>
    </p:spTree>
    <p:extLst>
      <p:ext uri="{BB962C8B-B14F-4D97-AF65-F5344CB8AC3E}">
        <p14:creationId xmlns:p14="http://schemas.microsoft.com/office/powerpoint/2010/main" val="2549336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73B7235-8403-476C-95D3-637927902AFD}" type="datetimeFigureOut">
              <a:rPr lang="en-US" smtClean="0"/>
              <a:t>9/6/2018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E1338B1-B40E-4D75-AA3A-59E45AF5708C}" type="slidenum">
              <a:rPr lang="en-US" smtClean="0"/>
              <a:t>‹#›</a:t>
            </a:fld>
            <a:endParaRPr lang="en-US"/>
          </a:p>
        </p:txBody>
      </p:sp>
    </p:spTree>
    <p:extLst>
      <p:ext uri="{BB962C8B-B14F-4D97-AF65-F5344CB8AC3E}">
        <p14:creationId xmlns:p14="http://schemas.microsoft.com/office/powerpoint/2010/main" val="3105509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73B7235-8403-476C-95D3-637927902AFD}"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1338B1-B40E-4D75-AA3A-59E45AF5708C}" type="slidenum">
              <a:rPr lang="en-US" smtClean="0"/>
              <a:t>‹#›</a:t>
            </a:fld>
            <a:endParaRPr lang="en-US"/>
          </a:p>
        </p:txBody>
      </p:sp>
    </p:spTree>
    <p:extLst>
      <p:ext uri="{BB962C8B-B14F-4D97-AF65-F5344CB8AC3E}">
        <p14:creationId xmlns:p14="http://schemas.microsoft.com/office/powerpoint/2010/main" val="1353614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73B7235-8403-476C-95D3-637927902AFD}" type="datetimeFigureOut">
              <a:rPr lang="en-US" smtClean="0"/>
              <a:t>9/6/2018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E1338B1-B40E-4D75-AA3A-59E45AF5708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56555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3schools.com/jsref/prop_win_innerheight.asp" TargetMode="External"/><Relationship Id="rId2" Type="http://schemas.openxmlformats.org/officeDocument/2006/relationships/hyperlink" Target="https://www.w3schools.com/jsref/obj_history.asp" TargetMode="External"/><Relationship Id="rId1" Type="http://schemas.openxmlformats.org/officeDocument/2006/relationships/slideLayout" Target="../slideLayouts/slideLayout2.xml"/><Relationship Id="rId4" Type="http://schemas.openxmlformats.org/officeDocument/2006/relationships/hyperlink" Target="https://www.w3schools.com/jsref/prop_win_length.asp"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w3schools.com/jsref/met_win_prompt.asp" TargetMode="External"/><Relationship Id="rId3" Type="http://schemas.openxmlformats.org/officeDocument/2006/relationships/hyperlink" Target="https://www.w3schools.com/jsref/met_win_close.asp" TargetMode="External"/><Relationship Id="rId7" Type="http://schemas.openxmlformats.org/officeDocument/2006/relationships/hyperlink" Target="https://www.w3schools.com/jsref/met_win_print.asp" TargetMode="External"/><Relationship Id="rId2" Type="http://schemas.openxmlformats.org/officeDocument/2006/relationships/hyperlink" Target="https://www.w3schools.com/jsref/met_win_alert.asp" TargetMode="External"/><Relationship Id="rId1" Type="http://schemas.openxmlformats.org/officeDocument/2006/relationships/slideLayout" Target="../slideLayouts/slideLayout2.xml"/><Relationship Id="rId6" Type="http://schemas.openxmlformats.org/officeDocument/2006/relationships/hyperlink" Target="https://www.w3schools.com/jsref/met_win_open.asp" TargetMode="External"/><Relationship Id="rId5" Type="http://schemas.openxmlformats.org/officeDocument/2006/relationships/hyperlink" Target="https://www.w3schools.com/jsref/met_win_focus.asp" TargetMode="External"/><Relationship Id="rId4" Type="http://schemas.openxmlformats.org/officeDocument/2006/relationships/hyperlink" Target="https://www.w3schools.com/jsref/met_win_confirm.asp" TargetMode="External"/><Relationship Id="rId9" Type="http://schemas.openxmlformats.org/officeDocument/2006/relationships/hyperlink" Target="https://www.w3schools.com/jsref/met_win_stop.as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w3schools.com/jsref/prop_loc_port.asp" TargetMode="External"/><Relationship Id="rId3" Type="http://schemas.openxmlformats.org/officeDocument/2006/relationships/hyperlink" Target="https://www.w3schools.com/jsref/prop_loc_host.asp" TargetMode="External"/><Relationship Id="rId7" Type="http://schemas.openxmlformats.org/officeDocument/2006/relationships/hyperlink" Target="https://www.w3schools.com/jsref/prop_loc_pathname.asp" TargetMode="External"/><Relationship Id="rId2" Type="http://schemas.openxmlformats.org/officeDocument/2006/relationships/hyperlink" Target="https://www.w3schools.com/jsref/prop_loc_hash.asp" TargetMode="External"/><Relationship Id="rId1" Type="http://schemas.openxmlformats.org/officeDocument/2006/relationships/slideLayout" Target="../slideLayouts/slideLayout2.xml"/><Relationship Id="rId6" Type="http://schemas.openxmlformats.org/officeDocument/2006/relationships/hyperlink" Target="https://www.w3schools.com/jsref/prop_loc_origin.asp" TargetMode="External"/><Relationship Id="rId5" Type="http://schemas.openxmlformats.org/officeDocument/2006/relationships/hyperlink" Target="https://www.w3schools.com/jsref/prop_loc_href.asp" TargetMode="External"/><Relationship Id="rId10" Type="http://schemas.openxmlformats.org/officeDocument/2006/relationships/hyperlink" Target="https://www.w3schools.com/jsref/prop_loc_search.asp" TargetMode="External"/><Relationship Id="rId4" Type="http://schemas.openxmlformats.org/officeDocument/2006/relationships/hyperlink" Target="https://www.w3schools.com/jsref/prop_loc_hostname.asp" TargetMode="External"/><Relationship Id="rId9" Type="http://schemas.openxmlformats.org/officeDocument/2006/relationships/hyperlink" Target="https://www.w3schools.com/jsref/prop_loc_protocol.asp"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jsref/met_loc_reload.asp" TargetMode="External"/><Relationship Id="rId2" Type="http://schemas.openxmlformats.org/officeDocument/2006/relationships/hyperlink" Target="https://www.w3schools.com/jsref/met_loc_assign.asp" TargetMode="External"/><Relationship Id="rId1" Type="http://schemas.openxmlformats.org/officeDocument/2006/relationships/slideLayout" Target="../slideLayouts/slideLayout2.xml"/><Relationship Id="rId4" Type="http://schemas.openxmlformats.org/officeDocument/2006/relationships/hyperlink" Target="https://www.w3schools.com/jsref/met_loc_replace.as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w3schools.com/jsref/prop_doc_cookie.asp" TargetMode="External"/><Relationship Id="rId3" Type="http://schemas.openxmlformats.org/officeDocument/2006/relationships/hyperlink" Target="https://www.w3schools.com/jsref/coll_doc_anchors.asp" TargetMode="External"/><Relationship Id="rId7" Type="http://schemas.openxmlformats.org/officeDocument/2006/relationships/hyperlink" Target="https://www.w3schools.com/jsref/met_doc_close.asp" TargetMode="External"/><Relationship Id="rId2" Type="http://schemas.openxmlformats.org/officeDocument/2006/relationships/hyperlink" Target="https://www.w3schools.com/jsref/prop_document_activeelement.asp" TargetMode="External"/><Relationship Id="rId1" Type="http://schemas.openxmlformats.org/officeDocument/2006/relationships/slideLayout" Target="../slideLayouts/slideLayout2.xml"/><Relationship Id="rId6" Type="http://schemas.openxmlformats.org/officeDocument/2006/relationships/hyperlink" Target="https://www.w3schools.com/jsref/prop_doc_body.asp" TargetMode="External"/><Relationship Id="rId5" Type="http://schemas.openxmlformats.org/officeDocument/2006/relationships/hyperlink" Target="https://www.w3schools.com/jsref/prop_doc_baseuri.asp" TargetMode="External"/><Relationship Id="rId4" Type="http://schemas.openxmlformats.org/officeDocument/2006/relationships/hyperlink" Target="https://www.w3schools.com/jsref/coll_doc_applets.asp"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www.w3schools.com/jsref/prop_his_length.as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w3schools.com/jsref/met_his_forward.asp" TargetMode="External"/><Relationship Id="rId2" Type="http://schemas.openxmlformats.org/officeDocument/2006/relationships/hyperlink" Target="https://www.w3schools.com/jsref/met_his_back.asp" TargetMode="External"/><Relationship Id="rId1" Type="http://schemas.openxmlformats.org/officeDocument/2006/relationships/slideLayout" Target="../slideLayouts/slideLayout2.xml"/><Relationship Id="rId4" Type="http://schemas.openxmlformats.org/officeDocument/2006/relationships/hyperlink" Target="https://www.w3schools.com/jsref/met_his_go.asp"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w3schools.com/jsref/prop_pushbutton_disabled.asp" TargetMode="External"/><Relationship Id="rId2" Type="http://schemas.openxmlformats.org/officeDocument/2006/relationships/hyperlink" Target="https://www.w3schools.com/jsref/prop_pushbutton_autofocus.asp" TargetMode="External"/><Relationship Id="rId1" Type="http://schemas.openxmlformats.org/officeDocument/2006/relationships/slideLayout" Target="../slideLayouts/slideLayout2.xml"/><Relationship Id="rId6" Type="http://schemas.openxmlformats.org/officeDocument/2006/relationships/hyperlink" Target="https://www.w3schools.com/jsref/prop_pushbutton_value.asp" TargetMode="External"/><Relationship Id="rId5" Type="http://schemas.openxmlformats.org/officeDocument/2006/relationships/hyperlink" Target="https://www.w3schools.com/jsref/prop_pushbutton_type.asp" TargetMode="External"/><Relationship Id="rId4" Type="http://schemas.openxmlformats.org/officeDocument/2006/relationships/hyperlink" Target="https://www.w3schools.com/jsref/prop_pushbutton_name.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www.w3schools.com/jsref/prop_text_name.asp" TargetMode="External"/><Relationship Id="rId13" Type="http://schemas.openxmlformats.org/officeDocument/2006/relationships/hyperlink" Target="https://www.w3schools.com/jsref/prop_text_value.asp" TargetMode="External"/><Relationship Id="rId3" Type="http://schemas.openxmlformats.org/officeDocument/2006/relationships/hyperlink" Target="https://www.w3schools.com/jsref/prop_text_autofocus.asp" TargetMode="External"/><Relationship Id="rId7" Type="http://schemas.openxmlformats.org/officeDocument/2006/relationships/hyperlink" Target="https://www.w3schools.com/jsref/prop_text_maxlength.asp" TargetMode="External"/><Relationship Id="rId12" Type="http://schemas.openxmlformats.org/officeDocument/2006/relationships/hyperlink" Target="https://www.w3schools.com/jsref/prop_text_type.asp" TargetMode="External"/><Relationship Id="rId2" Type="http://schemas.openxmlformats.org/officeDocument/2006/relationships/hyperlink" Target="https://www.w3schools.com/jsref/prop_text_autocomplete.asp" TargetMode="External"/><Relationship Id="rId1" Type="http://schemas.openxmlformats.org/officeDocument/2006/relationships/slideLayout" Target="../slideLayouts/slideLayout2.xml"/><Relationship Id="rId6" Type="http://schemas.openxmlformats.org/officeDocument/2006/relationships/hyperlink" Target="https://www.w3schools.com/jsref/prop_text_form.asp" TargetMode="External"/><Relationship Id="rId11" Type="http://schemas.openxmlformats.org/officeDocument/2006/relationships/hyperlink" Target="https://www.w3schools.com/jsref/prop_text_size.asp" TargetMode="External"/><Relationship Id="rId5" Type="http://schemas.openxmlformats.org/officeDocument/2006/relationships/hyperlink" Target="https://www.w3schools.com/jsref/prop_text_disabled.asp" TargetMode="External"/><Relationship Id="rId10" Type="http://schemas.openxmlformats.org/officeDocument/2006/relationships/hyperlink" Target="https://www.w3schools.com/jsref/prop_text_required.asp" TargetMode="External"/><Relationship Id="rId4" Type="http://schemas.openxmlformats.org/officeDocument/2006/relationships/hyperlink" Target="https://www.w3schools.com/jsref/prop_text_defaultvalue.asp" TargetMode="External"/><Relationship Id="rId9" Type="http://schemas.openxmlformats.org/officeDocument/2006/relationships/hyperlink" Target="https://www.w3schools.com/jsref/prop_text_readonly.as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w3schools.com/jsref/prop_form_autocomplete.asp" TargetMode="External"/><Relationship Id="rId7" Type="http://schemas.openxmlformats.org/officeDocument/2006/relationships/hyperlink" Target="https://www.w3schools.com/jsref/prop_form_target.asp" TargetMode="External"/><Relationship Id="rId2" Type="http://schemas.openxmlformats.org/officeDocument/2006/relationships/hyperlink" Target="https://www.w3schools.com/jsref/prop_form_action.asp" TargetMode="External"/><Relationship Id="rId1" Type="http://schemas.openxmlformats.org/officeDocument/2006/relationships/slideLayout" Target="../slideLayouts/slideLayout2.xml"/><Relationship Id="rId6" Type="http://schemas.openxmlformats.org/officeDocument/2006/relationships/hyperlink" Target="https://www.w3schools.com/jsref/prop_form_novalidate.asp" TargetMode="External"/><Relationship Id="rId5" Type="http://schemas.openxmlformats.org/officeDocument/2006/relationships/hyperlink" Target="https://www.w3schools.com/jsref/prop_form_method.asp" TargetMode="External"/><Relationship Id="rId4" Type="http://schemas.openxmlformats.org/officeDocument/2006/relationships/hyperlink" Target="https://www.w3schools.com/jsref/prop_form_length.asp"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w3schools.com/jsref/met_form_submit.asp" TargetMode="External"/><Relationship Id="rId2" Type="http://schemas.openxmlformats.org/officeDocument/2006/relationships/hyperlink" Target="https://www.w3schools.com/jsref/met_form_reset.as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w3schools.com/jsref/prop_nav_online.asp" TargetMode="External"/><Relationship Id="rId3" Type="http://schemas.openxmlformats.org/officeDocument/2006/relationships/hyperlink" Target="https://www.w3schools.com/jsref/prop_nav_appname.asp" TargetMode="External"/><Relationship Id="rId7" Type="http://schemas.openxmlformats.org/officeDocument/2006/relationships/hyperlink" Target="https://www.w3schools.com/jsref/prop_nav_language.asp" TargetMode="External"/><Relationship Id="rId2" Type="http://schemas.openxmlformats.org/officeDocument/2006/relationships/hyperlink" Target="https://www.w3schools.com/jsref/prop_nav_appcodename.asp" TargetMode="External"/><Relationship Id="rId1" Type="http://schemas.openxmlformats.org/officeDocument/2006/relationships/slideLayout" Target="../slideLayouts/slideLayout2.xml"/><Relationship Id="rId6" Type="http://schemas.openxmlformats.org/officeDocument/2006/relationships/hyperlink" Target="https://www.w3schools.com/jsref/prop_nav_geolocation.asp" TargetMode="External"/><Relationship Id="rId11" Type="http://schemas.openxmlformats.org/officeDocument/2006/relationships/hyperlink" Target="https://www.w3schools.com/jsref/prop_nav_useragent.asp" TargetMode="External"/><Relationship Id="rId5" Type="http://schemas.openxmlformats.org/officeDocument/2006/relationships/hyperlink" Target="https://www.w3schools.com/jsref/prop_nav_cookieenabled.asp" TargetMode="External"/><Relationship Id="rId10" Type="http://schemas.openxmlformats.org/officeDocument/2006/relationships/hyperlink" Target="https://www.w3schools.com/jsref/prop_nav_product.asp" TargetMode="External"/><Relationship Id="rId4" Type="http://schemas.openxmlformats.org/officeDocument/2006/relationships/hyperlink" Target="https://www.w3schools.com/jsref/prop_nav_appversion.asp" TargetMode="External"/><Relationship Id="rId9" Type="http://schemas.openxmlformats.org/officeDocument/2006/relationships/hyperlink" Target="https://www.w3schools.com/jsref/prop_nav_platform.asp"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www.w3schools.com/jsref/met_nav_javaenabled.as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w3schools.com/jsref/obj_console.asp" TargetMode="External"/><Relationship Id="rId7" Type="http://schemas.openxmlformats.org/officeDocument/2006/relationships/hyperlink" Target="https://www.w3schools.com/jsref/prop_win_frames.asp" TargetMode="External"/><Relationship Id="rId2" Type="http://schemas.openxmlformats.org/officeDocument/2006/relationships/hyperlink" Target="https://www.w3schools.com/jsref/prop_win_closed.asp" TargetMode="External"/><Relationship Id="rId1" Type="http://schemas.openxmlformats.org/officeDocument/2006/relationships/slideLayout" Target="../slideLayouts/slideLayout2.xml"/><Relationship Id="rId6" Type="http://schemas.openxmlformats.org/officeDocument/2006/relationships/hyperlink" Target="https://www.w3schools.com/jsref/prop_win_frameElement.asp" TargetMode="External"/><Relationship Id="rId5" Type="http://schemas.openxmlformats.org/officeDocument/2006/relationships/hyperlink" Target="https://www.w3schools.com/jsref/dom_obj_document.asp" TargetMode="External"/><Relationship Id="rId4" Type="http://schemas.openxmlformats.org/officeDocument/2006/relationships/hyperlink" Target="https://www.w3schools.com/jsref/prop_win_defaultstatus.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Javascript</a:t>
            </a:r>
            <a:r>
              <a:rPr lang="en-US" dirty="0" smtClean="0"/>
              <a:t> DOM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30047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03019368"/>
              </p:ext>
            </p:extLst>
          </p:nvPr>
        </p:nvGraphicFramePr>
        <p:xfrm>
          <a:off x="1097280" y="1323703"/>
          <a:ext cx="7942336" cy="2956560"/>
        </p:xfrm>
        <a:graphic>
          <a:graphicData uri="http://schemas.openxmlformats.org/drawingml/2006/table">
            <a:tbl>
              <a:tblPr/>
              <a:tblGrid>
                <a:gridCol w="3971168">
                  <a:extLst>
                    <a:ext uri="{9D8B030D-6E8A-4147-A177-3AD203B41FA5}">
                      <a16:colId xmlns:a16="http://schemas.microsoft.com/office/drawing/2014/main" val="2114755098"/>
                    </a:ext>
                  </a:extLst>
                </a:gridCol>
                <a:gridCol w="3971168">
                  <a:extLst>
                    <a:ext uri="{9D8B030D-6E8A-4147-A177-3AD203B41FA5}">
                      <a16:colId xmlns:a16="http://schemas.microsoft.com/office/drawing/2014/main" val="2775421330"/>
                    </a:ext>
                  </a:extLst>
                </a:gridCol>
              </a:tblGrid>
              <a:tr h="661116">
                <a:tc>
                  <a:txBody>
                    <a:bodyPr/>
                    <a:lstStyle/>
                    <a:p>
                      <a:pPr algn="l" fontAlgn="t"/>
                      <a:r>
                        <a:rPr lang="en-US">
                          <a:effectLst/>
                          <a:hlinkClick r:id="rId2"/>
                        </a:rPr>
                        <a:t>history</a:t>
                      </a:r>
                      <a:endParaRPr lang="en-US">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Returns the History object for the window (</a:t>
                      </a:r>
                      <a:r>
                        <a:rPr lang="en-US">
                          <a:effectLst/>
                          <a:hlinkClick r:id="rId2"/>
                        </a:rPr>
                        <a:t>See History object</a:t>
                      </a:r>
                      <a:r>
                        <a:rPr lang="en-US">
                          <a:effectLst/>
                        </a:rPr>
                        <a: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911009738"/>
                  </a:ext>
                </a:extLst>
              </a:tr>
              <a:tr h="931573">
                <a:tc>
                  <a:txBody>
                    <a:bodyPr/>
                    <a:lstStyle/>
                    <a:p>
                      <a:pPr algn="l" fontAlgn="t"/>
                      <a:r>
                        <a:rPr lang="en-US">
                          <a:effectLst/>
                          <a:hlinkClick r:id="rId3"/>
                        </a:rPr>
                        <a:t>innerHeight</a:t>
                      </a:r>
                      <a:endParaRPr lang="en-US">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Returns the height of the window's content area (viewport) including scrollbars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81731128"/>
                  </a:ext>
                </a:extLst>
              </a:tr>
              <a:tr h="661116">
                <a:tc>
                  <a:txBody>
                    <a:bodyPr/>
                    <a:lstStyle/>
                    <a:p>
                      <a:pPr algn="l" fontAlgn="t"/>
                      <a:r>
                        <a:rPr lang="en-US">
                          <a:effectLst/>
                          <a:hlinkClick r:id="rId3"/>
                        </a:rPr>
                        <a:t>innerWidth</a:t>
                      </a:r>
                      <a:endParaRPr lang="en-US">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Returns the width of a window's content area (viewport) including scrollbars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48837812"/>
                  </a:ext>
                </a:extLst>
              </a:tr>
              <a:tr h="661116">
                <a:tc>
                  <a:txBody>
                    <a:bodyPr/>
                    <a:lstStyle/>
                    <a:p>
                      <a:pPr algn="l" fontAlgn="t"/>
                      <a:r>
                        <a:rPr lang="en-US">
                          <a:effectLst/>
                          <a:hlinkClick r:id="rId4"/>
                        </a:rPr>
                        <a:t>length</a:t>
                      </a:r>
                      <a:endParaRPr lang="en-US">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Returns the number of &lt;iframe&gt; elements in the current window</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40417375"/>
                  </a:ext>
                </a:extLst>
              </a:tr>
            </a:tbl>
          </a:graphicData>
        </a:graphic>
      </p:graphicFrame>
    </p:spTree>
    <p:extLst>
      <p:ext uri="{BB962C8B-B14F-4D97-AF65-F5344CB8AC3E}">
        <p14:creationId xmlns:p14="http://schemas.microsoft.com/office/powerpoint/2010/main" val="1192384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 Object Methods</a:t>
            </a:r>
            <a:br>
              <a:rPr lang="en-US" dirty="0"/>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26318231"/>
              </p:ext>
            </p:extLst>
          </p:nvPr>
        </p:nvGraphicFramePr>
        <p:xfrm>
          <a:off x="1334252" y="2101142"/>
          <a:ext cx="8715522" cy="3734264"/>
        </p:xfrm>
        <a:graphic>
          <a:graphicData uri="http://schemas.openxmlformats.org/drawingml/2006/table">
            <a:tbl>
              <a:tblPr/>
              <a:tblGrid>
                <a:gridCol w="1818776">
                  <a:extLst>
                    <a:ext uri="{9D8B030D-6E8A-4147-A177-3AD203B41FA5}">
                      <a16:colId xmlns:a16="http://schemas.microsoft.com/office/drawing/2014/main" val="1008822591"/>
                    </a:ext>
                  </a:extLst>
                </a:gridCol>
                <a:gridCol w="6896746">
                  <a:extLst>
                    <a:ext uri="{9D8B030D-6E8A-4147-A177-3AD203B41FA5}">
                      <a16:colId xmlns:a16="http://schemas.microsoft.com/office/drawing/2014/main" val="570712923"/>
                    </a:ext>
                  </a:extLst>
                </a:gridCol>
              </a:tblGrid>
              <a:tr h="385828">
                <a:tc>
                  <a:txBody>
                    <a:bodyPr/>
                    <a:lstStyle/>
                    <a:p>
                      <a:pPr algn="l" fontAlgn="t"/>
                      <a:r>
                        <a:rPr lang="en-US" sz="2000">
                          <a:effectLst/>
                        </a:rPr>
                        <a:t>Method</a:t>
                      </a:r>
                    </a:p>
                  </a:txBody>
                  <a:tcPr marL="38040" marR="19020" marT="19020" marB="190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Description</a:t>
                      </a:r>
                    </a:p>
                  </a:txBody>
                  <a:tcPr marL="19020" marR="19020" marT="19020" marB="190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10699181"/>
                  </a:ext>
                </a:extLst>
              </a:tr>
              <a:tr h="385828">
                <a:tc>
                  <a:txBody>
                    <a:bodyPr/>
                    <a:lstStyle/>
                    <a:p>
                      <a:pPr algn="l" fontAlgn="t"/>
                      <a:r>
                        <a:rPr lang="en-US" sz="2000" dirty="0">
                          <a:effectLst/>
                          <a:hlinkClick r:id="rId2"/>
                        </a:rPr>
                        <a:t>alert()</a:t>
                      </a:r>
                      <a:endParaRPr lang="en-US" sz="2000" dirty="0">
                        <a:effectLst/>
                      </a:endParaRPr>
                    </a:p>
                  </a:txBody>
                  <a:tcPr marL="38040" marR="19020" marT="19020" marB="190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effectLst/>
                        </a:rPr>
                        <a:t>Displays an alert box with a message and an OK button</a:t>
                      </a:r>
                    </a:p>
                  </a:txBody>
                  <a:tcPr marL="19020" marR="19020" marT="19020" marB="190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565938836"/>
                  </a:ext>
                </a:extLst>
              </a:tr>
              <a:tr h="385828">
                <a:tc>
                  <a:txBody>
                    <a:bodyPr/>
                    <a:lstStyle/>
                    <a:p>
                      <a:pPr algn="l" fontAlgn="t"/>
                      <a:r>
                        <a:rPr lang="en-US" sz="2000" dirty="0">
                          <a:effectLst/>
                          <a:hlinkClick r:id="rId3"/>
                        </a:rPr>
                        <a:t>close()</a:t>
                      </a:r>
                      <a:endParaRPr lang="en-US" sz="2000" dirty="0">
                        <a:effectLst/>
                      </a:endParaRPr>
                    </a:p>
                  </a:txBody>
                  <a:tcPr marL="38040" marR="19020" marT="19020" marB="190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dirty="0">
                          <a:effectLst/>
                        </a:rPr>
                        <a:t>Closes the current window</a:t>
                      </a:r>
                    </a:p>
                  </a:txBody>
                  <a:tcPr marL="19020" marR="19020" marT="19020" marB="190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950396003"/>
                  </a:ext>
                </a:extLst>
              </a:tr>
              <a:tr h="419407">
                <a:tc>
                  <a:txBody>
                    <a:bodyPr/>
                    <a:lstStyle/>
                    <a:p>
                      <a:pPr algn="l" fontAlgn="t"/>
                      <a:r>
                        <a:rPr lang="en-US" sz="2000" dirty="0">
                          <a:effectLst/>
                          <a:hlinkClick r:id="rId4"/>
                        </a:rPr>
                        <a:t>confirm()</a:t>
                      </a:r>
                      <a:endParaRPr lang="en-US" sz="2000" dirty="0">
                        <a:effectLst/>
                      </a:endParaRPr>
                    </a:p>
                  </a:txBody>
                  <a:tcPr marL="38040" marR="19020" marT="19020" marB="190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effectLst/>
                        </a:rPr>
                        <a:t>Displays a dialog box with a message and an OK and a Cancel button</a:t>
                      </a:r>
                    </a:p>
                  </a:txBody>
                  <a:tcPr marL="19020" marR="19020" marT="19020" marB="190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77367471"/>
                  </a:ext>
                </a:extLst>
              </a:tr>
              <a:tr h="385828">
                <a:tc>
                  <a:txBody>
                    <a:bodyPr/>
                    <a:lstStyle/>
                    <a:p>
                      <a:pPr algn="l" fontAlgn="t"/>
                      <a:r>
                        <a:rPr lang="en-US" sz="2000" dirty="0">
                          <a:effectLst/>
                          <a:hlinkClick r:id="rId5"/>
                        </a:rPr>
                        <a:t>focus()</a:t>
                      </a:r>
                      <a:endParaRPr lang="en-US" sz="2000" dirty="0">
                        <a:effectLst/>
                      </a:endParaRPr>
                    </a:p>
                  </a:txBody>
                  <a:tcPr marL="38040" marR="19020" marT="19020" marB="190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dirty="0">
                          <a:effectLst/>
                        </a:rPr>
                        <a:t>Sets focus to the current window</a:t>
                      </a:r>
                    </a:p>
                  </a:txBody>
                  <a:tcPr marL="19020" marR="19020" marT="19020" marB="190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97152557"/>
                  </a:ext>
                </a:extLst>
              </a:tr>
              <a:tr h="385828">
                <a:tc>
                  <a:txBody>
                    <a:bodyPr/>
                    <a:lstStyle/>
                    <a:p>
                      <a:pPr algn="l" fontAlgn="t"/>
                      <a:r>
                        <a:rPr lang="en-US" sz="2000" dirty="0">
                          <a:effectLst/>
                          <a:hlinkClick r:id="rId6"/>
                        </a:rPr>
                        <a:t>open()</a:t>
                      </a:r>
                      <a:endParaRPr lang="en-US" sz="2000" dirty="0">
                        <a:effectLst/>
                      </a:endParaRPr>
                    </a:p>
                  </a:txBody>
                  <a:tcPr marL="38040" marR="19020" marT="19020" marB="190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dirty="0">
                          <a:effectLst/>
                        </a:rPr>
                        <a:t>Opens a new browser window</a:t>
                      </a:r>
                    </a:p>
                  </a:txBody>
                  <a:tcPr marL="19020" marR="19020" marT="19020" marB="190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589590829"/>
                  </a:ext>
                </a:extLst>
              </a:tr>
              <a:tr h="385828">
                <a:tc>
                  <a:txBody>
                    <a:bodyPr/>
                    <a:lstStyle/>
                    <a:p>
                      <a:pPr algn="l" fontAlgn="t"/>
                      <a:r>
                        <a:rPr lang="en-US" sz="2000" dirty="0">
                          <a:effectLst/>
                          <a:hlinkClick r:id="rId7"/>
                        </a:rPr>
                        <a:t>print()</a:t>
                      </a:r>
                      <a:endParaRPr lang="en-US" sz="2000" dirty="0">
                        <a:effectLst/>
                      </a:endParaRPr>
                    </a:p>
                  </a:txBody>
                  <a:tcPr marL="38040" marR="19020" marT="19020" marB="190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effectLst/>
                        </a:rPr>
                        <a:t>Prints the content of the current window</a:t>
                      </a:r>
                    </a:p>
                  </a:txBody>
                  <a:tcPr marL="19020" marR="19020" marT="19020" marB="190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27107449"/>
                  </a:ext>
                </a:extLst>
              </a:tr>
              <a:tr h="385828">
                <a:tc>
                  <a:txBody>
                    <a:bodyPr/>
                    <a:lstStyle/>
                    <a:p>
                      <a:pPr algn="l" fontAlgn="t"/>
                      <a:r>
                        <a:rPr lang="en-US" sz="2000" dirty="0">
                          <a:effectLst/>
                          <a:hlinkClick r:id="rId8"/>
                        </a:rPr>
                        <a:t>prompt()</a:t>
                      </a:r>
                      <a:endParaRPr lang="en-US" sz="2000" dirty="0">
                        <a:effectLst/>
                      </a:endParaRPr>
                    </a:p>
                  </a:txBody>
                  <a:tcPr marL="38040" marR="19020" marT="19020" marB="190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effectLst/>
                        </a:rPr>
                        <a:t>Displays a dialog box that prompts the visitor for input</a:t>
                      </a:r>
                    </a:p>
                  </a:txBody>
                  <a:tcPr marL="19020" marR="19020" marT="19020" marB="190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521573085"/>
                  </a:ext>
                </a:extLst>
              </a:tr>
              <a:tr h="385828">
                <a:tc>
                  <a:txBody>
                    <a:bodyPr/>
                    <a:lstStyle/>
                    <a:p>
                      <a:pPr algn="l" fontAlgn="t"/>
                      <a:r>
                        <a:rPr lang="en-US" sz="2000" dirty="0">
                          <a:effectLst/>
                          <a:hlinkClick r:id="rId9"/>
                        </a:rPr>
                        <a:t>stop()</a:t>
                      </a:r>
                      <a:endParaRPr lang="en-US" sz="2000" dirty="0">
                        <a:effectLst/>
                      </a:endParaRPr>
                    </a:p>
                  </a:txBody>
                  <a:tcPr marL="38040" marR="19020" marT="19020" marB="190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dirty="0">
                          <a:effectLst/>
                        </a:rPr>
                        <a:t>Stops the window from loading</a:t>
                      </a:r>
                    </a:p>
                  </a:txBody>
                  <a:tcPr marL="19020" marR="19020" marT="19020" marB="1902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36203620"/>
                  </a:ext>
                </a:extLst>
              </a:tr>
            </a:tbl>
          </a:graphicData>
        </a:graphic>
      </p:graphicFrame>
    </p:spTree>
    <p:extLst>
      <p:ext uri="{BB962C8B-B14F-4D97-AF65-F5344CB8AC3E}">
        <p14:creationId xmlns:p14="http://schemas.microsoft.com/office/powerpoint/2010/main" val="1070962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Location Object</a:t>
            </a:r>
            <a:br>
              <a:rPr lang="en-US" dirty="0"/>
            </a:br>
            <a:endParaRPr lang="en-US" dirty="0"/>
          </a:p>
        </p:txBody>
      </p:sp>
      <p:sp>
        <p:nvSpPr>
          <p:cNvPr id="3" name="Content Placeholder 2"/>
          <p:cNvSpPr>
            <a:spLocks noGrp="1"/>
          </p:cNvSpPr>
          <p:nvPr>
            <p:ph idx="1"/>
          </p:nvPr>
        </p:nvSpPr>
        <p:spPr/>
        <p:txBody>
          <a:bodyPr/>
          <a:lstStyle/>
          <a:p>
            <a:r>
              <a:rPr lang="en-US" dirty="0"/>
              <a:t>The location object contains information about the current URL.</a:t>
            </a:r>
          </a:p>
          <a:p>
            <a:r>
              <a:rPr lang="en-US" dirty="0"/>
              <a:t>The location object is part of the window object and is accessed through the </a:t>
            </a:r>
            <a:r>
              <a:rPr lang="en-US" dirty="0" err="1"/>
              <a:t>window.location</a:t>
            </a:r>
            <a:r>
              <a:rPr lang="en-US" dirty="0"/>
              <a:t> property.</a:t>
            </a:r>
          </a:p>
          <a:p>
            <a:endParaRPr lang="en-US" dirty="0"/>
          </a:p>
        </p:txBody>
      </p:sp>
    </p:spTree>
    <p:extLst>
      <p:ext uri="{BB962C8B-B14F-4D97-AF65-F5344CB8AC3E}">
        <p14:creationId xmlns:p14="http://schemas.microsoft.com/office/powerpoint/2010/main" val="2177908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Location Object Properties</a:t>
            </a:r>
            <a:br>
              <a:rPr lang="en-US" dirty="0"/>
            </a:br>
            <a:endParaRPr lang="en-US" dirty="0"/>
          </a:p>
        </p:txBody>
      </p:sp>
      <p:graphicFrame>
        <p:nvGraphicFramePr>
          <p:cNvPr id="4" name="Content Placeholder 3"/>
          <p:cNvGraphicFramePr>
            <a:graphicFrameLocks noGrp="1"/>
          </p:cNvGraphicFramePr>
          <p:nvPr>
            <p:ph idx="1"/>
          </p:nvPr>
        </p:nvGraphicFramePr>
        <p:xfrm>
          <a:off x="2124139" y="1876425"/>
          <a:ext cx="8004048" cy="3962400"/>
        </p:xfrm>
        <a:graphic>
          <a:graphicData uri="http://schemas.openxmlformats.org/drawingml/2006/table">
            <a:tbl>
              <a:tblPr/>
              <a:tblGrid>
                <a:gridCol w="1597152">
                  <a:extLst>
                    <a:ext uri="{9D8B030D-6E8A-4147-A177-3AD203B41FA5}">
                      <a16:colId xmlns:a16="http://schemas.microsoft.com/office/drawing/2014/main" val="1299546760"/>
                    </a:ext>
                  </a:extLst>
                </a:gridCol>
                <a:gridCol w="6406896">
                  <a:extLst>
                    <a:ext uri="{9D8B030D-6E8A-4147-A177-3AD203B41FA5}">
                      <a16:colId xmlns:a16="http://schemas.microsoft.com/office/drawing/2014/main" val="817497896"/>
                    </a:ext>
                  </a:extLst>
                </a:gridCol>
              </a:tblGrid>
              <a:tr h="0">
                <a:tc>
                  <a:txBody>
                    <a:bodyPr/>
                    <a:lstStyle/>
                    <a:p>
                      <a:pPr algn="l" fontAlgn="t"/>
                      <a:r>
                        <a:rPr lang="en-US">
                          <a:effectLst/>
                        </a:rPr>
                        <a:t>Property</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8388511"/>
                  </a:ext>
                </a:extLst>
              </a:tr>
              <a:tr h="0">
                <a:tc>
                  <a:txBody>
                    <a:bodyPr/>
                    <a:lstStyle/>
                    <a:p>
                      <a:pPr algn="l" fontAlgn="t"/>
                      <a:r>
                        <a:rPr lang="en-US">
                          <a:effectLst/>
                          <a:hlinkClick r:id="rId2"/>
                        </a:rPr>
                        <a:t>hash</a:t>
                      </a:r>
                      <a:endParaRPr lang="en-US">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Sets or returns the anchor part (#) of a URL</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843946277"/>
                  </a:ext>
                </a:extLst>
              </a:tr>
              <a:tr h="0">
                <a:tc>
                  <a:txBody>
                    <a:bodyPr/>
                    <a:lstStyle/>
                    <a:p>
                      <a:pPr algn="l" fontAlgn="t"/>
                      <a:r>
                        <a:rPr lang="en-US">
                          <a:effectLst/>
                          <a:hlinkClick r:id="rId3"/>
                        </a:rPr>
                        <a:t>host</a:t>
                      </a:r>
                      <a:endParaRPr lang="en-US">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Sets or returns the hostname and port number of a URL</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95890353"/>
                  </a:ext>
                </a:extLst>
              </a:tr>
              <a:tr h="0">
                <a:tc>
                  <a:txBody>
                    <a:bodyPr/>
                    <a:lstStyle/>
                    <a:p>
                      <a:pPr algn="l" fontAlgn="t"/>
                      <a:r>
                        <a:rPr lang="en-US">
                          <a:effectLst/>
                          <a:hlinkClick r:id="rId4"/>
                        </a:rPr>
                        <a:t>hostname</a:t>
                      </a:r>
                      <a:endParaRPr lang="en-US">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Sets or returns the hostname of a URL</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587479722"/>
                  </a:ext>
                </a:extLst>
              </a:tr>
              <a:tr h="0">
                <a:tc>
                  <a:txBody>
                    <a:bodyPr/>
                    <a:lstStyle/>
                    <a:p>
                      <a:pPr algn="l" fontAlgn="t"/>
                      <a:r>
                        <a:rPr lang="en-US">
                          <a:effectLst/>
                          <a:hlinkClick r:id="rId5"/>
                        </a:rPr>
                        <a:t>href</a:t>
                      </a:r>
                      <a:endParaRPr lang="en-US">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Sets or returns the entire URL</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11858058"/>
                  </a:ext>
                </a:extLst>
              </a:tr>
              <a:tr h="0">
                <a:tc>
                  <a:txBody>
                    <a:bodyPr/>
                    <a:lstStyle/>
                    <a:p>
                      <a:pPr algn="l" fontAlgn="t"/>
                      <a:r>
                        <a:rPr lang="en-US">
                          <a:effectLst/>
                          <a:hlinkClick r:id="rId6"/>
                        </a:rPr>
                        <a:t>origin</a:t>
                      </a:r>
                      <a:endParaRPr lang="en-US">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Returns the protocol, hostname and port number of a URL</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569577731"/>
                  </a:ext>
                </a:extLst>
              </a:tr>
              <a:tr h="0">
                <a:tc>
                  <a:txBody>
                    <a:bodyPr/>
                    <a:lstStyle/>
                    <a:p>
                      <a:pPr algn="l" fontAlgn="t"/>
                      <a:r>
                        <a:rPr lang="en-US">
                          <a:effectLst/>
                          <a:hlinkClick r:id="rId7"/>
                        </a:rPr>
                        <a:t>pathname</a:t>
                      </a:r>
                      <a:endParaRPr lang="en-US">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Sets or returns the path name of a URL</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304819465"/>
                  </a:ext>
                </a:extLst>
              </a:tr>
              <a:tr h="0">
                <a:tc>
                  <a:txBody>
                    <a:bodyPr/>
                    <a:lstStyle/>
                    <a:p>
                      <a:pPr algn="l" fontAlgn="t"/>
                      <a:r>
                        <a:rPr lang="en-US">
                          <a:effectLst/>
                          <a:hlinkClick r:id="rId8"/>
                        </a:rPr>
                        <a:t>port</a:t>
                      </a:r>
                      <a:endParaRPr lang="en-US">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Sets or returns the port number of a URL</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891226654"/>
                  </a:ext>
                </a:extLst>
              </a:tr>
              <a:tr h="0">
                <a:tc>
                  <a:txBody>
                    <a:bodyPr/>
                    <a:lstStyle/>
                    <a:p>
                      <a:pPr algn="l" fontAlgn="t"/>
                      <a:r>
                        <a:rPr lang="en-US">
                          <a:effectLst/>
                          <a:hlinkClick r:id="rId9"/>
                        </a:rPr>
                        <a:t>protocol</a:t>
                      </a:r>
                      <a:endParaRPr lang="en-US">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Sets or returns the protocol of a URL</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23737959"/>
                  </a:ext>
                </a:extLst>
              </a:tr>
              <a:tr h="0">
                <a:tc>
                  <a:txBody>
                    <a:bodyPr/>
                    <a:lstStyle/>
                    <a:p>
                      <a:pPr algn="l" fontAlgn="t"/>
                      <a:r>
                        <a:rPr lang="en-US">
                          <a:effectLst/>
                          <a:hlinkClick r:id="rId10"/>
                        </a:rPr>
                        <a:t>search</a:t>
                      </a:r>
                      <a:endParaRPr lang="en-US">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dirty="0">
                          <a:effectLst/>
                        </a:rPr>
                        <a:t>Sets or returns the </a:t>
                      </a:r>
                      <a:r>
                        <a:rPr lang="en-US" dirty="0" err="1">
                          <a:effectLst/>
                        </a:rPr>
                        <a:t>querystring</a:t>
                      </a:r>
                      <a:r>
                        <a:rPr lang="en-US" dirty="0">
                          <a:effectLst/>
                        </a:rPr>
                        <a:t> part of a URL</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765938522"/>
                  </a:ext>
                </a:extLst>
              </a:tr>
            </a:tbl>
          </a:graphicData>
        </a:graphic>
      </p:graphicFrame>
    </p:spTree>
    <p:extLst>
      <p:ext uri="{BB962C8B-B14F-4D97-AF65-F5344CB8AC3E}">
        <p14:creationId xmlns:p14="http://schemas.microsoft.com/office/powerpoint/2010/main" val="3712796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Location Object Methods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98951565"/>
              </p:ext>
            </p:extLst>
          </p:nvPr>
        </p:nvGraphicFramePr>
        <p:xfrm>
          <a:off x="1252871" y="2142119"/>
          <a:ext cx="8004048" cy="1584960"/>
        </p:xfrm>
        <a:graphic>
          <a:graphicData uri="http://schemas.openxmlformats.org/drawingml/2006/table">
            <a:tbl>
              <a:tblPr/>
              <a:tblGrid>
                <a:gridCol w="1597152">
                  <a:extLst>
                    <a:ext uri="{9D8B030D-6E8A-4147-A177-3AD203B41FA5}">
                      <a16:colId xmlns:a16="http://schemas.microsoft.com/office/drawing/2014/main" val="2997010595"/>
                    </a:ext>
                  </a:extLst>
                </a:gridCol>
                <a:gridCol w="6406896">
                  <a:extLst>
                    <a:ext uri="{9D8B030D-6E8A-4147-A177-3AD203B41FA5}">
                      <a16:colId xmlns:a16="http://schemas.microsoft.com/office/drawing/2014/main" val="848890772"/>
                    </a:ext>
                  </a:extLst>
                </a:gridCol>
              </a:tblGrid>
              <a:tr h="0">
                <a:tc>
                  <a:txBody>
                    <a:bodyPr/>
                    <a:lstStyle/>
                    <a:p>
                      <a:pPr algn="l" fontAlgn="t"/>
                      <a:r>
                        <a:rPr lang="en-US">
                          <a:effectLst/>
                        </a:rPr>
                        <a:t>Method</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69442176"/>
                  </a:ext>
                </a:extLst>
              </a:tr>
              <a:tr h="0">
                <a:tc>
                  <a:txBody>
                    <a:bodyPr/>
                    <a:lstStyle/>
                    <a:p>
                      <a:pPr algn="l" fontAlgn="t"/>
                      <a:r>
                        <a:rPr lang="en-US">
                          <a:effectLst/>
                          <a:hlinkClick r:id="rId2"/>
                        </a:rPr>
                        <a:t>assign()</a:t>
                      </a:r>
                      <a:endParaRPr lang="en-US">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Loads a new document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562798311"/>
                  </a:ext>
                </a:extLst>
              </a:tr>
              <a:tr h="0">
                <a:tc>
                  <a:txBody>
                    <a:bodyPr/>
                    <a:lstStyle/>
                    <a:p>
                      <a:pPr algn="l" fontAlgn="t"/>
                      <a:r>
                        <a:rPr lang="en-US">
                          <a:effectLst/>
                          <a:hlinkClick r:id="rId3"/>
                        </a:rPr>
                        <a:t>reload()</a:t>
                      </a:r>
                      <a:endParaRPr lang="en-US">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Reloads the current document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0916786"/>
                  </a:ext>
                </a:extLst>
              </a:tr>
              <a:tr h="0">
                <a:tc>
                  <a:txBody>
                    <a:bodyPr/>
                    <a:lstStyle/>
                    <a:p>
                      <a:pPr algn="l" fontAlgn="t"/>
                      <a:r>
                        <a:rPr lang="en-US">
                          <a:effectLst/>
                          <a:hlinkClick r:id="rId4"/>
                        </a:rPr>
                        <a:t>replace()</a:t>
                      </a:r>
                      <a:endParaRPr lang="en-US">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dirty="0">
                          <a:effectLst/>
                        </a:rPr>
                        <a:t>Replaces the current document with a new one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2048035561"/>
                  </a:ext>
                </a:extLst>
              </a:tr>
            </a:tbl>
          </a:graphicData>
        </a:graphic>
      </p:graphicFrame>
    </p:spTree>
    <p:extLst>
      <p:ext uri="{BB962C8B-B14F-4D97-AF65-F5344CB8AC3E}">
        <p14:creationId xmlns:p14="http://schemas.microsoft.com/office/powerpoint/2010/main" val="1948477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Document Object</a:t>
            </a:r>
            <a:br>
              <a:rPr lang="en-US" dirty="0"/>
            </a:br>
            <a:endParaRPr lang="en-US" dirty="0"/>
          </a:p>
        </p:txBody>
      </p:sp>
      <p:sp>
        <p:nvSpPr>
          <p:cNvPr id="3" name="Content Placeholder 2"/>
          <p:cNvSpPr>
            <a:spLocks noGrp="1"/>
          </p:cNvSpPr>
          <p:nvPr>
            <p:ph idx="1"/>
          </p:nvPr>
        </p:nvSpPr>
        <p:spPr/>
        <p:txBody>
          <a:bodyPr/>
          <a:lstStyle/>
          <a:p>
            <a:r>
              <a:rPr lang="en-US" dirty="0" smtClean="0"/>
              <a:t>When </a:t>
            </a:r>
            <a:r>
              <a:rPr lang="en-US" dirty="0"/>
              <a:t>an HTML document is loaded into a web browser, it becomes a </a:t>
            </a:r>
            <a:r>
              <a:rPr lang="en-US" b="1" dirty="0"/>
              <a:t>document object</a:t>
            </a:r>
            <a:r>
              <a:rPr lang="en-US" dirty="0"/>
              <a:t>.</a:t>
            </a:r>
          </a:p>
          <a:p>
            <a:r>
              <a:rPr lang="en-US" dirty="0"/>
              <a:t>The document object is the root node of the HTML document.</a:t>
            </a:r>
          </a:p>
          <a:p>
            <a:endParaRPr lang="en-US" dirty="0"/>
          </a:p>
        </p:txBody>
      </p:sp>
    </p:spTree>
    <p:extLst>
      <p:ext uri="{BB962C8B-B14F-4D97-AF65-F5344CB8AC3E}">
        <p14:creationId xmlns:p14="http://schemas.microsoft.com/office/powerpoint/2010/main" val="3433748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eaLnBrk="0" fontAlgn="base" hangingPunct="0">
              <a:lnSpc>
                <a:spcPct val="100000"/>
              </a:lnSpc>
              <a:spcAft>
                <a:spcPct val="0"/>
              </a:spcAft>
            </a:pPr>
            <a:r>
              <a:rPr lang="en-US" altLang="en-US" sz="3600" dirty="0">
                <a:solidFill>
                  <a:srgbClr val="000000"/>
                </a:solidFill>
                <a:latin typeface="Segoe UI" panose="020B0502040204020203" pitchFamily="34" charset="0"/>
                <a:cs typeface="Segoe UI" panose="020B0502040204020203" pitchFamily="34" charset="0"/>
              </a:rPr>
              <a:t>Document Object Properties and Methods</a:t>
            </a:r>
            <a:r>
              <a:rPr lang="en-US" altLang="en-US" sz="2200" dirty="0">
                <a:solidFill>
                  <a:srgbClr val="000000"/>
                </a:solidFill>
                <a:latin typeface="Segoe UI" panose="020B0502040204020203" pitchFamily="34" charset="0"/>
                <a:cs typeface="Segoe UI" panose="020B0502040204020203" pitchFamily="34" charset="0"/>
              </a:rPr>
              <a:t/>
            </a:r>
            <a:br>
              <a:rPr lang="en-US" altLang="en-US" sz="2200" dirty="0">
                <a:solidFill>
                  <a:srgbClr val="000000"/>
                </a:solidFill>
                <a:latin typeface="Segoe UI" panose="020B0502040204020203" pitchFamily="34" charset="0"/>
                <a:cs typeface="Segoe UI" panose="020B0502040204020203" pitchFamily="34"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93211896"/>
              </p:ext>
            </p:extLst>
          </p:nvPr>
        </p:nvGraphicFramePr>
        <p:xfrm>
          <a:off x="1423358" y="1509624"/>
          <a:ext cx="7573369" cy="4540080"/>
        </p:xfrm>
        <a:graphic>
          <a:graphicData uri="http://schemas.openxmlformats.org/drawingml/2006/table">
            <a:tbl>
              <a:tblPr/>
              <a:tblGrid>
                <a:gridCol w="2647507">
                  <a:extLst>
                    <a:ext uri="{9D8B030D-6E8A-4147-A177-3AD203B41FA5}">
                      <a16:colId xmlns:a16="http://schemas.microsoft.com/office/drawing/2014/main" val="3950342397"/>
                    </a:ext>
                  </a:extLst>
                </a:gridCol>
                <a:gridCol w="4925862">
                  <a:extLst>
                    <a:ext uri="{9D8B030D-6E8A-4147-A177-3AD203B41FA5}">
                      <a16:colId xmlns:a16="http://schemas.microsoft.com/office/drawing/2014/main" val="3511710368"/>
                    </a:ext>
                  </a:extLst>
                </a:gridCol>
              </a:tblGrid>
              <a:tr h="312356">
                <a:tc>
                  <a:txBody>
                    <a:bodyPr/>
                    <a:lstStyle/>
                    <a:p>
                      <a:pPr algn="l" fontAlgn="t"/>
                      <a:r>
                        <a:rPr lang="en-US" sz="1800">
                          <a:effectLst/>
                        </a:rPr>
                        <a:t>Property / Method</a:t>
                      </a:r>
                    </a:p>
                  </a:txBody>
                  <a:tcPr marL="87451" marR="43725" marT="43725" marB="437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Description</a:t>
                      </a:r>
                    </a:p>
                  </a:txBody>
                  <a:tcPr marL="43725" marR="43725" marT="43725" marB="437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60674521"/>
                  </a:ext>
                </a:extLst>
              </a:tr>
              <a:tr h="529060">
                <a:tc>
                  <a:txBody>
                    <a:bodyPr/>
                    <a:lstStyle/>
                    <a:p>
                      <a:pPr algn="l" fontAlgn="t"/>
                      <a:r>
                        <a:rPr lang="en-US" sz="1800" dirty="0" err="1">
                          <a:effectLst/>
                          <a:hlinkClick r:id="rId2"/>
                        </a:rPr>
                        <a:t>activeElement</a:t>
                      </a:r>
                      <a:endParaRPr lang="en-US" sz="1800" dirty="0">
                        <a:effectLst/>
                      </a:endParaRPr>
                    </a:p>
                  </a:txBody>
                  <a:tcPr marL="87451" marR="43725" marT="43725" marB="437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Returns the currently focused element in the document</a:t>
                      </a:r>
                    </a:p>
                  </a:txBody>
                  <a:tcPr marL="43725" marR="43725" marT="43725" marB="437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232417249"/>
                  </a:ext>
                </a:extLst>
              </a:tr>
              <a:tr h="529060">
                <a:tc>
                  <a:txBody>
                    <a:bodyPr/>
                    <a:lstStyle/>
                    <a:p>
                      <a:pPr algn="l" fontAlgn="t"/>
                      <a:r>
                        <a:rPr lang="en-US" sz="1800" dirty="0">
                          <a:effectLst/>
                          <a:hlinkClick r:id="rId3"/>
                        </a:rPr>
                        <a:t>anchors</a:t>
                      </a:r>
                      <a:endParaRPr lang="en-US" sz="1800" dirty="0">
                        <a:effectLst/>
                      </a:endParaRPr>
                    </a:p>
                  </a:txBody>
                  <a:tcPr marL="87451" marR="43725" marT="43725" marB="437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Returns a collection of all &lt;a&gt; elements in the document that have a name attribute</a:t>
                      </a:r>
                    </a:p>
                  </a:txBody>
                  <a:tcPr marL="43725" marR="43725" marT="43725" marB="437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41389753"/>
                  </a:ext>
                </a:extLst>
              </a:tr>
              <a:tr h="529060">
                <a:tc>
                  <a:txBody>
                    <a:bodyPr/>
                    <a:lstStyle/>
                    <a:p>
                      <a:pPr algn="l" fontAlgn="t"/>
                      <a:r>
                        <a:rPr lang="en-US" sz="1800">
                          <a:effectLst/>
                          <a:hlinkClick r:id="rId4"/>
                        </a:rPr>
                        <a:t>applets</a:t>
                      </a:r>
                      <a:endParaRPr lang="en-US" sz="1800">
                        <a:effectLst/>
                      </a:endParaRPr>
                    </a:p>
                  </a:txBody>
                  <a:tcPr marL="87451" marR="43725" marT="43725" marB="437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Returns a collection of all &lt;applet&gt; elements in the document</a:t>
                      </a:r>
                    </a:p>
                  </a:txBody>
                  <a:tcPr marL="43725" marR="43725" marT="43725" marB="437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477644981"/>
                  </a:ext>
                </a:extLst>
              </a:tr>
              <a:tr h="312356">
                <a:tc>
                  <a:txBody>
                    <a:bodyPr/>
                    <a:lstStyle/>
                    <a:p>
                      <a:pPr algn="l" fontAlgn="t"/>
                      <a:r>
                        <a:rPr lang="en-US" sz="1800">
                          <a:effectLst/>
                          <a:hlinkClick r:id="rId5"/>
                        </a:rPr>
                        <a:t>baseURI</a:t>
                      </a:r>
                      <a:endParaRPr lang="en-US" sz="1800">
                        <a:effectLst/>
                      </a:endParaRPr>
                    </a:p>
                  </a:txBody>
                  <a:tcPr marL="87451" marR="43725" marT="43725" marB="437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Returns the absolute base URI of a document</a:t>
                      </a:r>
                    </a:p>
                  </a:txBody>
                  <a:tcPr marL="43725" marR="43725" marT="43725" marB="437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31571576"/>
                  </a:ext>
                </a:extLst>
              </a:tr>
              <a:tr h="529060">
                <a:tc>
                  <a:txBody>
                    <a:bodyPr/>
                    <a:lstStyle/>
                    <a:p>
                      <a:pPr algn="l" fontAlgn="t"/>
                      <a:r>
                        <a:rPr lang="en-US" sz="1800">
                          <a:effectLst/>
                          <a:hlinkClick r:id="rId6"/>
                        </a:rPr>
                        <a:t>body</a:t>
                      </a:r>
                      <a:endParaRPr lang="en-US" sz="1800">
                        <a:effectLst/>
                      </a:endParaRPr>
                    </a:p>
                  </a:txBody>
                  <a:tcPr marL="87451" marR="43725" marT="43725" marB="437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Sets or returns the document's body (the &lt;body&gt; element)</a:t>
                      </a:r>
                    </a:p>
                  </a:txBody>
                  <a:tcPr marL="43725" marR="43725" marT="43725" marB="437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970751599"/>
                  </a:ext>
                </a:extLst>
              </a:tr>
              <a:tr h="529060">
                <a:tc>
                  <a:txBody>
                    <a:bodyPr/>
                    <a:lstStyle/>
                    <a:p>
                      <a:pPr algn="l" fontAlgn="t"/>
                      <a:r>
                        <a:rPr lang="en-US" sz="1800">
                          <a:effectLst/>
                          <a:hlinkClick r:id="rId7"/>
                        </a:rPr>
                        <a:t>close()</a:t>
                      </a:r>
                      <a:endParaRPr lang="en-US" sz="1800">
                        <a:effectLst/>
                      </a:endParaRPr>
                    </a:p>
                  </a:txBody>
                  <a:tcPr marL="87451" marR="43725" marT="43725" marB="437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Closes the output stream previously opened with document.open()</a:t>
                      </a:r>
                    </a:p>
                  </a:txBody>
                  <a:tcPr marL="43725" marR="43725" marT="43725" marB="437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87664523"/>
                  </a:ext>
                </a:extLst>
              </a:tr>
              <a:tr h="529060">
                <a:tc>
                  <a:txBody>
                    <a:bodyPr/>
                    <a:lstStyle/>
                    <a:p>
                      <a:pPr algn="l" fontAlgn="t"/>
                      <a:r>
                        <a:rPr lang="en-US" sz="1800">
                          <a:effectLst/>
                          <a:hlinkClick r:id="rId8"/>
                        </a:rPr>
                        <a:t>cookie</a:t>
                      </a:r>
                      <a:endParaRPr lang="en-US" sz="1800">
                        <a:effectLst/>
                      </a:endParaRPr>
                    </a:p>
                  </a:txBody>
                  <a:tcPr marL="87451" marR="43725" marT="43725" marB="437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800" dirty="0">
                          <a:effectLst/>
                        </a:rPr>
                        <a:t>Returns all name/value pairs of cookies in the document</a:t>
                      </a:r>
                    </a:p>
                  </a:txBody>
                  <a:tcPr marL="43725" marR="43725" marT="43725" marB="43725">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4009244673"/>
                  </a:ext>
                </a:extLst>
              </a:tr>
            </a:tbl>
          </a:graphicData>
        </a:graphic>
      </p:graphicFrame>
      <p:sp>
        <p:nvSpPr>
          <p:cNvPr id="5" name="Rectangle 1"/>
          <p:cNvSpPr>
            <a:spLocks noChangeArrowheads="1"/>
          </p:cNvSpPr>
          <p:nvPr/>
        </p:nvSpPr>
        <p:spPr bwMode="auto">
          <a:xfrm>
            <a:off x="0" y="26000"/>
            <a:ext cx="65" cy="405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0003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Object</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history object contains the URLs visited by the user (within a browser window).</a:t>
            </a:r>
          </a:p>
          <a:p>
            <a:r>
              <a:rPr lang="en-US" dirty="0"/>
              <a:t>The history object is part of the window object and is accessed through the </a:t>
            </a:r>
            <a:r>
              <a:rPr lang="en-US" dirty="0" err="1"/>
              <a:t>window.history</a:t>
            </a:r>
            <a:r>
              <a:rPr lang="en-US" dirty="0"/>
              <a:t> property.</a:t>
            </a:r>
          </a:p>
          <a:p>
            <a:r>
              <a:rPr lang="en-US" dirty="0"/>
              <a:t>History Object Properties</a:t>
            </a:r>
          </a:p>
          <a:p>
            <a:r>
              <a:rPr lang="en-US" dirty="0"/>
              <a:t/>
            </a:r>
            <a:br>
              <a:rPr lang="en-US" dirty="0"/>
            </a:br>
            <a:endParaRPr lang="en-US" dirty="0"/>
          </a:p>
          <a:p>
            <a:endParaRPr lang="en-US" dirty="0"/>
          </a:p>
        </p:txBody>
      </p:sp>
      <p:graphicFrame>
        <p:nvGraphicFramePr>
          <p:cNvPr id="4" name="Table 3"/>
          <p:cNvGraphicFramePr>
            <a:graphicFrameLocks noGrp="1"/>
          </p:cNvGraphicFramePr>
          <p:nvPr/>
        </p:nvGraphicFramePr>
        <p:xfrm>
          <a:off x="2124139" y="3461385"/>
          <a:ext cx="8004048" cy="792480"/>
        </p:xfrm>
        <a:graphic>
          <a:graphicData uri="http://schemas.openxmlformats.org/drawingml/2006/table">
            <a:tbl>
              <a:tblPr/>
              <a:tblGrid>
                <a:gridCol w="1597152">
                  <a:extLst>
                    <a:ext uri="{9D8B030D-6E8A-4147-A177-3AD203B41FA5}">
                      <a16:colId xmlns:a16="http://schemas.microsoft.com/office/drawing/2014/main" val="423352074"/>
                    </a:ext>
                  </a:extLst>
                </a:gridCol>
                <a:gridCol w="6406896">
                  <a:extLst>
                    <a:ext uri="{9D8B030D-6E8A-4147-A177-3AD203B41FA5}">
                      <a16:colId xmlns:a16="http://schemas.microsoft.com/office/drawing/2014/main" val="3276786579"/>
                    </a:ext>
                  </a:extLst>
                </a:gridCol>
              </a:tblGrid>
              <a:tr h="0">
                <a:tc>
                  <a:txBody>
                    <a:bodyPr/>
                    <a:lstStyle/>
                    <a:p>
                      <a:pPr algn="l" fontAlgn="t"/>
                      <a:r>
                        <a:rPr lang="en-US">
                          <a:effectLst/>
                        </a:rPr>
                        <a:t>Property</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94139225"/>
                  </a:ext>
                </a:extLst>
              </a:tr>
              <a:tr h="0">
                <a:tc>
                  <a:txBody>
                    <a:bodyPr/>
                    <a:lstStyle/>
                    <a:p>
                      <a:pPr algn="l" fontAlgn="t"/>
                      <a:r>
                        <a:rPr lang="en-US">
                          <a:effectLst/>
                          <a:hlinkClick r:id="rId2"/>
                        </a:rPr>
                        <a:t>length</a:t>
                      </a:r>
                      <a:endParaRPr lang="en-US">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dirty="0">
                          <a:effectLst/>
                        </a:rPr>
                        <a:t>Returns the number of URLs in the history list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2533576392"/>
                  </a:ext>
                </a:extLst>
              </a:tr>
            </a:tbl>
          </a:graphicData>
        </a:graphic>
      </p:graphicFrame>
    </p:spTree>
    <p:extLst>
      <p:ext uri="{BB962C8B-B14F-4D97-AF65-F5344CB8AC3E}">
        <p14:creationId xmlns:p14="http://schemas.microsoft.com/office/powerpoint/2010/main" val="1912195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Object Methods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2362491"/>
              </p:ext>
            </p:extLst>
          </p:nvPr>
        </p:nvGraphicFramePr>
        <p:xfrm>
          <a:off x="1192321" y="1959156"/>
          <a:ext cx="8004048" cy="1584960"/>
        </p:xfrm>
        <a:graphic>
          <a:graphicData uri="http://schemas.openxmlformats.org/drawingml/2006/table">
            <a:tbl>
              <a:tblPr/>
              <a:tblGrid>
                <a:gridCol w="1597152">
                  <a:extLst>
                    <a:ext uri="{9D8B030D-6E8A-4147-A177-3AD203B41FA5}">
                      <a16:colId xmlns:a16="http://schemas.microsoft.com/office/drawing/2014/main" val="1206675554"/>
                    </a:ext>
                  </a:extLst>
                </a:gridCol>
                <a:gridCol w="6406896">
                  <a:extLst>
                    <a:ext uri="{9D8B030D-6E8A-4147-A177-3AD203B41FA5}">
                      <a16:colId xmlns:a16="http://schemas.microsoft.com/office/drawing/2014/main" val="3354936154"/>
                    </a:ext>
                  </a:extLst>
                </a:gridCol>
              </a:tblGrid>
              <a:tr h="0">
                <a:tc>
                  <a:txBody>
                    <a:bodyPr/>
                    <a:lstStyle/>
                    <a:p>
                      <a:pPr algn="l" fontAlgn="t"/>
                      <a:r>
                        <a:rPr lang="en-US">
                          <a:effectLst/>
                        </a:rPr>
                        <a:t>Method</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04748397"/>
                  </a:ext>
                </a:extLst>
              </a:tr>
              <a:tr h="0">
                <a:tc>
                  <a:txBody>
                    <a:bodyPr/>
                    <a:lstStyle/>
                    <a:p>
                      <a:pPr algn="l" fontAlgn="t"/>
                      <a:r>
                        <a:rPr lang="en-US">
                          <a:effectLst/>
                          <a:hlinkClick r:id="rId2"/>
                        </a:rPr>
                        <a:t>back()</a:t>
                      </a:r>
                      <a:endParaRPr lang="en-US">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Loads the previous URL in the history list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929822478"/>
                  </a:ext>
                </a:extLst>
              </a:tr>
              <a:tr h="0">
                <a:tc>
                  <a:txBody>
                    <a:bodyPr/>
                    <a:lstStyle/>
                    <a:p>
                      <a:pPr algn="l" fontAlgn="t"/>
                      <a:r>
                        <a:rPr lang="en-US">
                          <a:effectLst/>
                          <a:hlinkClick r:id="rId3"/>
                        </a:rPr>
                        <a:t>forward()</a:t>
                      </a:r>
                      <a:endParaRPr lang="en-US">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Loads the next URL in the history list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34496851"/>
                  </a:ext>
                </a:extLst>
              </a:tr>
              <a:tr h="0">
                <a:tc>
                  <a:txBody>
                    <a:bodyPr/>
                    <a:lstStyle/>
                    <a:p>
                      <a:pPr algn="l" fontAlgn="t"/>
                      <a:r>
                        <a:rPr lang="en-US">
                          <a:effectLst/>
                          <a:hlinkClick r:id="rId4"/>
                        </a:rPr>
                        <a:t>go()</a:t>
                      </a:r>
                      <a:endParaRPr lang="en-US">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dirty="0">
                          <a:effectLst/>
                        </a:rPr>
                        <a:t>Loads a specific URL from the history list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13771401"/>
                  </a:ext>
                </a:extLst>
              </a:tr>
            </a:tbl>
          </a:graphicData>
        </a:graphic>
      </p:graphicFrame>
    </p:spTree>
    <p:extLst>
      <p:ext uri="{BB962C8B-B14F-4D97-AF65-F5344CB8AC3E}">
        <p14:creationId xmlns:p14="http://schemas.microsoft.com/office/powerpoint/2010/main" val="811971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Object</a:t>
            </a:r>
            <a:endParaRPr lang="en-US" dirty="0"/>
          </a:p>
        </p:txBody>
      </p:sp>
      <p:sp>
        <p:nvSpPr>
          <p:cNvPr id="3" name="Content Placeholder 2"/>
          <p:cNvSpPr>
            <a:spLocks noGrp="1"/>
          </p:cNvSpPr>
          <p:nvPr>
            <p:ph idx="1"/>
          </p:nvPr>
        </p:nvSpPr>
        <p:spPr/>
        <p:txBody>
          <a:bodyPr/>
          <a:lstStyle/>
          <a:p>
            <a:r>
              <a:rPr lang="en-US" dirty="0"/>
              <a:t>You can create a &lt;button&gt; element by using the </a:t>
            </a:r>
            <a:r>
              <a:rPr lang="en-US" dirty="0" err="1"/>
              <a:t>document.createElement</a:t>
            </a:r>
            <a:r>
              <a:rPr lang="en-US" dirty="0"/>
              <a:t>() method:</a:t>
            </a:r>
          </a:p>
          <a:p>
            <a:r>
              <a:rPr lang="en-US" dirty="0"/>
              <a:t>Example</a:t>
            </a:r>
          </a:p>
          <a:p>
            <a:r>
              <a:rPr lang="en-US" dirty="0" err="1"/>
              <a:t>var</a:t>
            </a:r>
            <a:r>
              <a:rPr lang="en-US" dirty="0"/>
              <a:t> x = </a:t>
            </a:r>
            <a:r>
              <a:rPr lang="en-US" dirty="0" err="1"/>
              <a:t>document.createElement</a:t>
            </a:r>
            <a:r>
              <a:rPr lang="en-US" dirty="0"/>
              <a:t>("BUTTON");</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91220696"/>
              </p:ext>
            </p:extLst>
          </p:nvPr>
        </p:nvGraphicFramePr>
        <p:xfrm>
          <a:off x="1201782" y="3301746"/>
          <a:ext cx="6071078" cy="2048376"/>
        </p:xfrm>
        <a:graphic>
          <a:graphicData uri="http://schemas.openxmlformats.org/drawingml/2006/table">
            <a:tbl>
              <a:tblPr/>
              <a:tblGrid>
                <a:gridCol w="1211441">
                  <a:extLst>
                    <a:ext uri="{9D8B030D-6E8A-4147-A177-3AD203B41FA5}">
                      <a16:colId xmlns:a16="http://schemas.microsoft.com/office/drawing/2014/main" val="3826714712"/>
                    </a:ext>
                  </a:extLst>
                </a:gridCol>
                <a:gridCol w="4859637">
                  <a:extLst>
                    <a:ext uri="{9D8B030D-6E8A-4147-A177-3AD203B41FA5}">
                      <a16:colId xmlns:a16="http://schemas.microsoft.com/office/drawing/2014/main" val="1892723553"/>
                    </a:ext>
                  </a:extLst>
                </a:gridCol>
              </a:tblGrid>
              <a:tr h="300548">
                <a:tc>
                  <a:txBody>
                    <a:bodyPr/>
                    <a:lstStyle/>
                    <a:p>
                      <a:pPr algn="l" fontAlgn="t"/>
                      <a:r>
                        <a:rPr lang="en-US" sz="1400">
                          <a:effectLst/>
                        </a:rPr>
                        <a:t>Property</a:t>
                      </a:r>
                    </a:p>
                  </a:txBody>
                  <a:tcPr marL="92476" marR="46238" marT="46238" marB="462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Description</a:t>
                      </a:r>
                    </a:p>
                  </a:txBody>
                  <a:tcPr marL="46238" marR="46238" marT="46238" marB="462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36088165"/>
                  </a:ext>
                </a:extLst>
              </a:tr>
              <a:tr h="508620">
                <a:tc>
                  <a:txBody>
                    <a:bodyPr/>
                    <a:lstStyle/>
                    <a:p>
                      <a:pPr algn="l" fontAlgn="t"/>
                      <a:r>
                        <a:rPr lang="en-US" sz="1400">
                          <a:effectLst/>
                          <a:hlinkClick r:id="rId2"/>
                        </a:rPr>
                        <a:t>autofocus</a:t>
                      </a:r>
                      <a:endParaRPr lang="en-US" sz="1400">
                        <a:effectLst/>
                      </a:endParaRPr>
                    </a:p>
                  </a:txBody>
                  <a:tcPr marL="92476" marR="46238" marT="46238" marB="462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Sets or returns whether a button should automatically get focus when the page loads, or not</a:t>
                      </a:r>
                    </a:p>
                  </a:txBody>
                  <a:tcPr marL="46238" marR="46238" marT="46238" marB="462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284277603"/>
                  </a:ext>
                </a:extLst>
              </a:tr>
              <a:tr h="300548">
                <a:tc>
                  <a:txBody>
                    <a:bodyPr/>
                    <a:lstStyle/>
                    <a:p>
                      <a:pPr algn="l" fontAlgn="t"/>
                      <a:r>
                        <a:rPr lang="en-US" sz="1400">
                          <a:effectLst/>
                          <a:hlinkClick r:id="rId3"/>
                        </a:rPr>
                        <a:t>disabled</a:t>
                      </a:r>
                      <a:endParaRPr lang="en-US" sz="1400">
                        <a:effectLst/>
                      </a:endParaRPr>
                    </a:p>
                  </a:txBody>
                  <a:tcPr marL="92476" marR="46238" marT="46238" marB="462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Sets or returns whether a button is disabled, or not</a:t>
                      </a:r>
                    </a:p>
                  </a:txBody>
                  <a:tcPr marL="46238" marR="46238" marT="46238" marB="462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33206187"/>
                  </a:ext>
                </a:extLst>
              </a:tr>
              <a:tr h="300548">
                <a:tc>
                  <a:txBody>
                    <a:bodyPr/>
                    <a:lstStyle/>
                    <a:p>
                      <a:pPr algn="l" fontAlgn="t"/>
                      <a:r>
                        <a:rPr lang="en-US" sz="1400" dirty="0">
                          <a:effectLst/>
                          <a:hlinkClick r:id="rId4"/>
                        </a:rPr>
                        <a:t>name</a:t>
                      </a:r>
                      <a:endParaRPr lang="en-US" sz="1400" dirty="0">
                        <a:effectLst/>
                      </a:endParaRPr>
                    </a:p>
                  </a:txBody>
                  <a:tcPr marL="92476" marR="46238" marT="46238" marB="462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Sets or returns the value of the name attribute of a button</a:t>
                      </a:r>
                    </a:p>
                  </a:txBody>
                  <a:tcPr marL="46238" marR="46238" marT="46238" marB="462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153376478"/>
                  </a:ext>
                </a:extLst>
              </a:tr>
              <a:tr h="300548">
                <a:tc>
                  <a:txBody>
                    <a:bodyPr/>
                    <a:lstStyle/>
                    <a:p>
                      <a:pPr algn="l" fontAlgn="t"/>
                      <a:r>
                        <a:rPr lang="en-US" sz="1400">
                          <a:effectLst/>
                          <a:hlinkClick r:id="rId5"/>
                        </a:rPr>
                        <a:t>type</a:t>
                      </a:r>
                      <a:endParaRPr lang="en-US" sz="1400">
                        <a:effectLst/>
                      </a:endParaRPr>
                    </a:p>
                  </a:txBody>
                  <a:tcPr marL="92476" marR="46238" marT="46238" marB="462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Sets or returns the type of a button</a:t>
                      </a:r>
                    </a:p>
                  </a:txBody>
                  <a:tcPr marL="46238" marR="46238" marT="46238" marB="462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39254684"/>
                  </a:ext>
                </a:extLst>
              </a:tr>
              <a:tr h="300548">
                <a:tc>
                  <a:txBody>
                    <a:bodyPr/>
                    <a:lstStyle/>
                    <a:p>
                      <a:pPr algn="l" fontAlgn="t"/>
                      <a:r>
                        <a:rPr lang="en-US" sz="1400">
                          <a:effectLst/>
                          <a:hlinkClick r:id="rId6"/>
                        </a:rPr>
                        <a:t>value</a:t>
                      </a:r>
                      <a:endParaRPr lang="en-US" sz="1400">
                        <a:effectLst/>
                      </a:endParaRPr>
                    </a:p>
                  </a:txBody>
                  <a:tcPr marL="92476" marR="46238" marT="46238" marB="462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400" dirty="0">
                          <a:effectLst/>
                        </a:rPr>
                        <a:t>Sets or returns the value of the value attribute of a button</a:t>
                      </a:r>
                    </a:p>
                  </a:txBody>
                  <a:tcPr marL="46238" marR="46238" marT="46238" marB="4623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693421458"/>
                  </a:ext>
                </a:extLst>
              </a:tr>
            </a:tbl>
          </a:graphicData>
        </a:graphic>
      </p:graphicFrame>
      <p:sp>
        <p:nvSpPr>
          <p:cNvPr id="5" name="Rectangle 1"/>
          <p:cNvSpPr>
            <a:spLocks noChangeArrowheads="1"/>
          </p:cNvSpPr>
          <p:nvPr/>
        </p:nvSpPr>
        <p:spPr bwMode="auto">
          <a:xfrm>
            <a:off x="1097519" y="19262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3770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a:t>The DOM is a W3C (World Wide Web Consortium) standard.</a:t>
            </a:r>
          </a:p>
          <a:p>
            <a:r>
              <a:rPr lang="en-US" dirty="0"/>
              <a:t>The DOM defines a standard for accessing documents:</a:t>
            </a:r>
          </a:p>
          <a:p>
            <a:r>
              <a:rPr lang="en-US" i="1" dirty="0"/>
              <a:t>"The W3C Document Object Model (DOM) is a platform and language-neutral interface that allows programs and scripts to dynamically access and update the content, structure, and style of a document."</a:t>
            </a:r>
            <a:endParaRPr lang="en-US" dirty="0"/>
          </a:p>
          <a:p>
            <a:r>
              <a:rPr lang="en-US" dirty="0"/>
              <a:t>The W3C DOM standard is separated into 3 different parts:</a:t>
            </a:r>
          </a:p>
          <a:p>
            <a:r>
              <a:rPr lang="en-US" dirty="0"/>
              <a:t>Core DOM - standard model for all document types</a:t>
            </a:r>
          </a:p>
          <a:p>
            <a:r>
              <a:rPr lang="en-US" dirty="0"/>
              <a:t>XML DOM - standard model for XML documents</a:t>
            </a:r>
          </a:p>
          <a:p>
            <a:r>
              <a:rPr lang="en-US" dirty="0"/>
              <a:t>HTML DOM - standard model for HTML documents</a:t>
            </a:r>
          </a:p>
          <a:p>
            <a:endParaRPr lang="en-US" dirty="0"/>
          </a:p>
        </p:txBody>
      </p:sp>
    </p:spTree>
    <p:extLst>
      <p:ext uri="{BB962C8B-B14F-4D97-AF65-F5344CB8AC3E}">
        <p14:creationId xmlns:p14="http://schemas.microsoft.com/office/powerpoint/2010/main" val="814660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97280" y="1737360"/>
            <a:ext cx="10058400" cy="4023360"/>
          </a:xfrm>
        </p:spPr>
        <p:txBody>
          <a:bodyPr>
            <a:noAutofit/>
          </a:bodyPr>
          <a:lstStyle/>
          <a:p>
            <a:r>
              <a:rPr lang="en-US" sz="1600" dirty="0"/>
              <a:t>&lt;html&gt;</a:t>
            </a:r>
          </a:p>
          <a:p>
            <a:r>
              <a:rPr lang="en-US" sz="1600" dirty="0"/>
              <a:t>&lt;body&gt;</a:t>
            </a:r>
          </a:p>
          <a:p>
            <a:pPr marL="0" indent="0">
              <a:buNone/>
            </a:pPr>
            <a:r>
              <a:rPr lang="en-US" sz="1600" dirty="0" smtClean="0"/>
              <a:t>&lt;</a:t>
            </a:r>
            <a:r>
              <a:rPr lang="en-US" sz="1600" dirty="0"/>
              <a:t>p&gt;Click the "Try it" button to create a BUTTON element with a "Click me" text.&lt;/p&gt;</a:t>
            </a:r>
          </a:p>
          <a:p>
            <a:pPr marL="0" indent="0">
              <a:buNone/>
            </a:pPr>
            <a:r>
              <a:rPr lang="en-US" sz="1600" dirty="0" smtClean="0"/>
              <a:t>&lt;</a:t>
            </a:r>
            <a:r>
              <a:rPr lang="en-US" sz="1600" dirty="0"/>
              <a:t>button </a:t>
            </a:r>
            <a:r>
              <a:rPr lang="en-US" sz="1600" dirty="0" err="1"/>
              <a:t>onclick</a:t>
            </a:r>
            <a:r>
              <a:rPr lang="en-US" sz="1600" dirty="0"/>
              <a:t>="</a:t>
            </a:r>
            <a:r>
              <a:rPr lang="en-US" sz="1600" dirty="0" err="1"/>
              <a:t>myFunction</a:t>
            </a:r>
            <a:r>
              <a:rPr lang="en-US" sz="1600" dirty="0"/>
              <a:t>()"&gt;Try it&lt;/button&gt;</a:t>
            </a:r>
          </a:p>
          <a:p>
            <a:pPr marL="0" indent="0">
              <a:buNone/>
            </a:pPr>
            <a:r>
              <a:rPr lang="en-US" sz="1600" dirty="0" smtClean="0"/>
              <a:t>&lt;</a:t>
            </a:r>
            <a:r>
              <a:rPr lang="en-US" sz="1600" dirty="0"/>
              <a:t>script&gt;</a:t>
            </a:r>
          </a:p>
          <a:p>
            <a:r>
              <a:rPr lang="en-US" sz="1600" dirty="0"/>
              <a:t>function </a:t>
            </a:r>
            <a:r>
              <a:rPr lang="en-US" sz="1600" dirty="0" err="1"/>
              <a:t>myFunction</a:t>
            </a:r>
            <a:r>
              <a:rPr lang="en-US" sz="1600" dirty="0"/>
              <a:t>() {</a:t>
            </a:r>
          </a:p>
          <a:p>
            <a:r>
              <a:rPr lang="en-US" sz="1600" dirty="0"/>
              <a:t>    </a:t>
            </a:r>
            <a:r>
              <a:rPr lang="en-US" sz="1600" dirty="0" err="1"/>
              <a:t>var</a:t>
            </a:r>
            <a:r>
              <a:rPr lang="en-US" sz="1600" dirty="0"/>
              <a:t> x = </a:t>
            </a:r>
            <a:r>
              <a:rPr lang="en-US" sz="1600" dirty="0" err="1"/>
              <a:t>document.createElement</a:t>
            </a:r>
            <a:r>
              <a:rPr lang="en-US" sz="1600" dirty="0"/>
              <a:t>("BUTTON");</a:t>
            </a:r>
          </a:p>
          <a:p>
            <a:r>
              <a:rPr lang="en-US" sz="1600" dirty="0"/>
              <a:t>    </a:t>
            </a:r>
            <a:r>
              <a:rPr lang="en-US" sz="1600" dirty="0" err="1"/>
              <a:t>var</a:t>
            </a:r>
            <a:r>
              <a:rPr lang="en-US" sz="1600" dirty="0"/>
              <a:t> t = </a:t>
            </a:r>
            <a:r>
              <a:rPr lang="en-US" sz="1600" dirty="0" err="1"/>
              <a:t>document.createTextNode</a:t>
            </a:r>
            <a:r>
              <a:rPr lang="en-US" sz="1600" dirty="0"/>
              <a:t>("Click me");</a:t>
            </a:r>
          </a:p>
          <a:p>
            <a:r>
              <a:rPr lang="en-US" sz="1600" dirty="0"/>
              <a:t>    </a:t>
            </a:r>
            <a:r>
              <a:rPr lang="en-US" sz="1600" dirty="0" err="1"/>
              <a:t>x.appendChild</a:t>
            </a:r>
            <a:r>
              <a:rPr lang="en-US" sz="1600" dirty="0"/>
              <a:t>(t);</a:t>
            </a:r>
          </a:p>
          <a:p>
            <a:r>
              <a:rPr lang="en-US" sz="1600" dirty="0"/>
              <a:t>    </a:t>
            </a:r>
            <a:r>
              <a:rPr lang="en-US" sz="1600" dirty="0" err="1"/>
              <a:t>document.body.appendChild</a:t>
            </a:r>
            <a:r>
              <a:rPr lang="en-US" sz="1600" dirty="0"/>
              <a:t>(x</a:t>
            </a:r>
            <a:r>
              <a:rPr lang="en-US" sz="1600" dirty="0" smtClean="0"/>
              <a:t>);}&lt;/</a:t>
            </a:r>
            <a:r>
              <a:rPr lang="en-US" sz="1600" dirty="0"/>
              <a:t>script</a:t>
            </a:r>
            <a:r>
              <a:rPr lang="en-US" sz="1600" dirty="0" smtClean="0"/>
              <a:t>&gt;&lt;/</a:t>
            </a:r>
            <a:r>
              <a:rPr lang="en-US" sz="1600" dirty="0"/>
              <a:t>body</a:t>
            </a:r>
            <a:r>
              <a:rPr lang="en-US" sz="1600" dirty="0" smtClean="0"/>
              <a:t>&gt;&lt;/</a:t>
            </a:r>
            <a:r>
              <a:rPr lang="en-US" sz="1600" dirty="0"/>
              <a:t>html&gt;</a:t>
            </a:r>
          </a:p>
        </p:txBody>
      </p:sp>
    </p:spTree>
    <p:extLst>
      <p:ext uri="{BB962C8B-B14F-4D97-AF65-F5344CB8AC3E}">
        <p14:creationId xmlns:p14="http://schemas.microsoft.com/office/powerpoint/2010/main" val="19462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Text Object</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Input Text object represents an HTML &lt;input&gt; element with type="text".</a:t>
            </a:r>
          </a:p>
          <a:p>
            <a:r>
              <a:rPr lang="en-US" dirty="0"/>
              <a:t>Access an Input Text Object</a:t>
            </a:r>
          </a:p>
          <a:p>
            <a:r>
              <a:rPr lang="en-US" dirty="0"/>
              <a:t>You can access an &lt;input&gt; element with type="text" by using </a:t>
            </a:r>
            <a:r>
              <a:rPr lang="en-US" dirty="0" err="1"/>
              <a:t>getElementById</a:t>
            </a:r>
            <a:r>
              <a:rPr lang="en-US" dirty="0" smtClean="0"/>
              <a:t>():</a:t>
            </a:r>
          </a:p>
          <a:p>
            <a:r>
              <a:rPr lang="en-US" dirty="0" err="1"/>
              <a:t>var</a:t>
            </a:r>
            <a:r>
              <a:rPr lang="en-US" dirty="0"/>
              <a:t> x = </a:t>
            </a:r>
            <a:r>
              <a:rPr lang="en-US" dirty="0" err="1"/>
              <a:t>document.getElementById</a:t>
            </a:r>
            <a:r>
              <a:rPr lang="en-US" dirty="0"/>
              <a:t>("</a:t>
            </a:r>
            <a:r>
              <a:rPr lang="en-US" dirty="0" err="1"/>
              <a:t>myText</a:t>
            </a:r>
            <a:r>
              <a:rPr lang="en-US" dirty="0"/>
              <a:t>");</a:t>
            </a:r>
          </a:p>
          <a:p>
            <a:r>
              <a:rPr lang="en-US" dirty="0"/>
              <a:t>You can create an &lt;input&gt; element with type="text" by using the </a:t>
            </a:r>
            <a:r>
              <a:rPr lang="en-US" dirty="0" err="1"/>
              <a:t>document.createElement</a:t>
            </a:r>
            <a:r>
              <a:rPr lang="en-US" dirty="0"/>
              <a:t>() method:</a:t>
            </a:r>
          </a:p>
          <a:p>
            <a:r>
              <a:rPr lang="en-US" dirty="0"/>
              <a:t/>
            </a:r>
            <a:br>
              <a:rPr lang="en-US" dirty="0"/>
            </a:br>
            <a:endParaRPr lang="en-US" dirty="0"/>
          </a:p>
          <a:p>
            <a:endParaRPr lang="en-US" dirty="0"/>
          </a:p>
        </p:txBody>
      </p:sp>
    </p:spTree>
    <p:extLst>
      <p:ext uri="{BB962C8B-B14F-4D97-AF65-F5344CB8AC3E}">
        <p14:creationId xmlns:p14="http://schemas.microsoft.com/office/powerpoint/2010/main" val="953778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Text Object Properties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21808842"/>
              </p:ext>
            </p:extLst>
          </p:nvPr>
        </p:nvGraphicFramePr>
        <p:xfrm>
          <a:off x="1541418" y="1541420"/>
          <a:ext cx="6832336" cy="4219517"/>
        </p:xfrm>
        <a:graphic>
          <a:graphicData uri="http://schemas.openxmlformats.org/drawingml/2006/table">
            <a:tbl>
              <a:tblPr/>
              <a:tblGrid>
                <a:gridCol w="1363345">
                  <a:extLst>
                    <a:ext uri="{9D8B030D-6E8A-4147-A177-3AD203B41FA5}">
                      <a16:colId xmlns:a16="http://schemas.microsoft.com/office/drawing/2014/main" val="3194420055"/>
                    </a:ext>
                  </a:extLst>
                </a:gridCol>
                <a:gridCol w="5468991">
                  <a:extLst>
                    <a:ext uri="{9D8B030D-6E8A-4147-A177-3AD203B41FA5}">
                      <a16:colId xmlns:a16="http://schemas.microsoft.com/office/drawing/2014/main" val="1610548851"/>
                    </a:ext>
                  </a:extLst>
                </a:gridCol>
              </a:tblGrid>
              <a:tr h="242753">
                <a:tc>
                  <a:txBody>
                    <a:bodyPr/>
                    <a:lstStyle/>
                    <a:p>
                      <a:pPr algn="l" fontAlgn="t"/>
                      <a:r>
                        <a:rPr lang="en-US" sz="1400">
                          <a:effectLst/>
                        </a:rPr>
                        <a:t>Property</a:t>
                      </a:r>
                    </a:p>
                  </a:txBody>
                  <a:tcPr marL="68472" marR="34236" marT="34236" marB="3423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Description</a:t>
                      </a:r>
                    </a:p>
                  </a:txBody>
                  <a:tcPr marL="34236" marR="34236" marT="34236" marB="3423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66111514"/>
                  </a:ext>
                </a:extLst>
              </a:tr>
              <a:tr h="410813">
                <a:tc>
                  <a:txBody>
                    <a:bodyPr/>
                    <a:lstStyle/>
                    <a:p>
                      <a:pPr algn="l" fontAlgn="t"/>
                      <a:r>
                        <a:rPr lang="en-US" sz="1400">
                          <a:effectLst/>
                          <a:hlinkClick r:id="rId2"/>
                        </a:rPr>
                        <a:t>autocomplete</a:t>
                      </a:r>
                      <a:endParaRPr lang="en-US" sz="1400">
                        <a:effectLst/>
                      </a:endParaRPr>
                    </a:p>
                  </a:txBody>
                  <a:tcPr marL="68472" marR="34236" marT="34236" marB="3423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Sets or returns the value of the autocomplete attribute of a text field</a:t>
                      </a:r>
                    </a:p>
                  </a:txBody>
                  <a:tcPr marL="34236" marR="34236" marT="34236" marB="3423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624486256"/>
                  </a:ext>
                </a:extLst>
              </a:tr>
              <a:tr h="410813">
                <a:tc>
                  <a:txBody>
                    <a:bodyPr/>
                    <a:lstStyle/>
                    <a:p>
                      <a:pPr algn="l" fontAlgn="t"/>
                      <a:r>
                        <a:rPr lang="en-US" sz="1400">
                          <a:effectLst/>
                          <a:hlinkClick r:id="rId3"/>
                        </a:rPr>
                        <a:t>autofocus</a:t>
                      </a:r>
                      <a:endParaRPr lang="en-US" sz="1400">
                        <a:effectLst/>
                      </a:endParaRPr>
                    </a:p>
                  </a:txBody>
                  <a:tcPr marL="68472" marR="34236" marT="34236" marB="3423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Sets or returns whether a text field should automatically get focus when the page loads</a:t>
                      </a:r>
                    </a:p>
                  </a:txBody>
                  <a:tcPr marL="34236" marR="34236" marT="34236" marB="3423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11165956"/>
                  </a:ext>
                </a:extLst>
              </a:tr>
              <a:tr h="242753">
                <a:tc>
                  <a:txBody>
                    <a:bodyPr/>
                    <a:lstStyle/>
                    <a:p>
                      <a:pPr algn="l" fontAlgn="t"/>
                      <a:r>
                        <a:rPr lang="en-US" sz="1400">
                          <a:effectLst/>
                          <a:hlinkClick r:id="rId4"/>
                        </a:rPr>
                        <a:t>defaultValue</a:t>
                      </a:r>
                      <a:endParaRPr lang="en-US" sz="1400">
                        <a:effectLst/>
                      </a:endParaRPr>
                    </a:p>
                  </a:txBody>
                  <a:tcPr marL="68472" marR="34236" marT="34236" marB="3423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Sets or returns the default value of a text field</a:t>
                      </a:r>
                    </a:p>
                  </a:txBody>
                  <a:tcPr marL="34236" marR="34236" marT="34236" marB="3423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769668750"/>
                  </a:ext>
                </a:extLst>
              </a:tr>
              <a:tr h="242753">
                <a:tc>
                  <a:txBody>
                    <a:bodyPr/>
                    <a:lstStyle/>
                    <a:p>
                      <a:pPr algn="l" fontAlgn="t"/>
                      <a:r>
                        <a:rPr lang="en-US" sz="1400">
                          <a:effectLst/>
                          <a:hlinkClick r:id="rId5"/>
                        </a:rPr>
                        <a:t>disabled</a:t>
                      </a:r>
                      <a:endParaRPr lang="en-US" sz="1400">
                        <a:effectLst/>
                      </a:endParaRPr>
                    </a:p>
                  </a:txBody>
                  <a:tcPr marL="68472" marR="34236" marT="34236" marB="3423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Sets or returns whether the text field is disabled, or not</a:t>
                      </a:r>
                    </a:p>
                  </a:txBody>
                  <a:tcPr marL="34236" marR="34236" marT="34236" marB="3423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38235805"/>
                  </a:ext>
                </a:extLst>
              </a:tr>
              <a:tr h="242753">
                <a:tc>
                  <a:txBody>
                    <a:bodyPr/>
                    <a:lstStyle/>
                    <a:p>
                      <a:pPr algn="l" fontAlgn="t"/>
                      <a:r>
                        <a:rPr lang="en-US" sz="1400">
                          <a:effectLst/>
                          <a:hlinkClick r:id="rId6"/>
                        </a:rPr>
                        <a:t>form</a:t>
                      </a:r>
                      <a:endParaRPr lang="en-US" sz="1400">
                        <a:effectLst/>
                      </a:endParaRPr>
                    </a:p>
                  </a:txBody>
                  <a:tcPr marL="68472" marR="34236" marT="34236" marB="3423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dirty="0">
                          <a:effectLst/>
                        </a:rPr>
                        <a:t>Returns a reference to the form that contains the text field</a:t>
                      </a:r>
                    </a:p>
                  </a:txBody>
                  <a:tcPr marL="34236" marR="34236" marT="34236" marB="3423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662252408"/>
                  </a:ext>
                </a:extLst>
              </a:tr>
              <a:tr h="242753">
                <a:tc>
                  <a:txBody>
                    <a:bodyPr/>
                    <a:lstStyle/>
                    <a:p>
                      <a:pPr algn="l" fontAlgn="t"/>
                      <a:r>
                        <a:rPr lang="en-US" sz="1400" dirty="0" err="1">
                          <a:effectLst/>
                          <a:hlinkClick r:id="rId7"/>
                        </a:rPr>
                        <a:t>maxLength</a:t>
                      </a:r>
                      <a:endParaRPr lang="en-US" sz="1400" dirty="0">
                        <a:effectLst/>
                      </a:endParaRPr>
                    </a:p>
                  </a:txBody>
                  <a:tcPr marL="68472" marR="34236" marT="34236" marB="3423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dirty="0">
                          <a:effectLst/>
                        </a:rPr>
                        <a:t>Sets or returns the value of the </a:t>
                      </a:r>
                      <a:r>
                        <a:rPr lang="en-US" sz="1400" dirty="0" err="1">
                          <a:effectLst/>
                        </a:rPr>
                        <a:t>maxlength</a:t>
                      </a:r>
                      <a:r>
                        <a:rPr lang="en-US" sz="1400" dirty="0">
                          <a:effectLst/>
                        </a:rPr>
                        <a:t> attribute of a text field</a:t>
                      </a:r>
                    </a:p>
                  </a:txBody>
                  <a:tcPr marL="34236" marR="34236" marT="34236" marB="3423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622026816"/>
                  </a:ext>
                </a:extLst>
              </a:tr>
              <a:tr h="242753">
                <a:tc>
                  <a:txBody>
                    <a:bodyPr/>
                    <a:lstStyle/>
                    <a:p>
                      <a:pPr algn="l" fontAlgn="t"/>
                      <a:r>
                        <a:rPr lang="en-US" sz="1400">
                          <a:effectLst/>
                          <a:hlinkClick r:id="rId8"/>
                        </a:rPr>
                        <a:t>name</a:t>
                      </a:r>
                      <a:endParaRPr lang="en-US" sz="1400">
                        <a:effectLst/>
                      </a:endParaRPr>
                    </a:p>
                  </a:txBody>
                  <a:tcPr marL="68472" marR="34236" marT="34236" marB="3423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Sets or returns the value of the name attribute of a text field</a:t>
                      </a:r>
                    </a:p>
                  </a:txBody>
                  <a:tcPr marL="34236" marR="34236" marT="34236" marB="3423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88409444"/>
                  </a:ext>
                </a:extLst>
              </a:tr>
              <a:tr h="242753">
                <a:tc>
                  <a:txBody>
                    <a:bodyPr/>
                    <a:lstStyle/>
                    <a:p>
                      <a:pPr algn="l" fontAlgn="t"/>
                      <a:r>
                        <a:rPr lang="en-US" sz="1400" dirty="0" err="1">
                          <a:effectLst/>
                          <a:hlinkClick r:id="rId9"/>
                        </a:rPr>
                        <a:t>readOnly</a:t>
                      </a:r>
                      <a:endParaRPr lang="en-US" sz="1400" dirty="0">
                        <a:effectLst/>
                      </a:endParaRPr>
                    </a:p>
                  </a:txBody>
                  <a:tcPr marL="68472" marR="34236" marT="34236" marB="3423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Sets or returns whether a text field is read-only, or not</a:t>
                      </a:r>
                    </a:p>
                  </a:txBody>
                  <a:tcPr marL="34236" marR="34236" marT="34236" marB="3423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451467597"/>
                  </a:ext>
                </a:extLst>
              </a:tr>
              <a:tr h="410813">
                <a:tc>
                  <a:txBody>
                    <a:bodyPr/>
                    <a:lstStyle/>
                    <a:p>
                      <a:pPr algn="l" fontAlgn="t"/>
                      <a:r>
                        <a:rPr lang="en-US" sz="1400">
                          <a:effectLst/>
                          <a:hlinkClick r:id="rId10"/>
                        </a:rPr>
                        <a:t>required</a:t>
                      </a:r>
                      <a:endParaRPr lang="en-US" sz="1400">
                        <a:effectLst/>
                      </a:endParaRPr>
                    </a:p>
                  </a:txBody>
                  <a:tcPr marL="68472" marR="34236" marT="34236" marB="3423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Sets or returns whether the text field must be filled out before submitting a form</a:t>
                      </a:r>
                    </a:p>
                  </a:txBody>
                  <a:tcPr marL="34236" marR="34236" marT="34236" marB="3423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64463453"/>
                  </a:ext>
                </a:extLst>
              </a:tr>
              <a:tr h="242753">
                <a:tc>
                  <a:txBody>
                    <a:bodyPr/>
                    <a:lstStyle/>
                    <a:p>
                      <a:pPr algn="l" fontAlgn="t"/>
                      <a:r>
                        <a:rPr lang="en-US" sz="1400">
                          <a:effectLst/>
                          <a:hlinkClick r:id="rId11"/>
                        </a:rPr>
                        <a:t>size</a:t>
                      </a:r>
                      <a:endParaRPr lang="en-US" sz="1400">
                        <a:effectLst/>
                      </a:endParaRPr>
                    </a:p>
                  </a:txBody>
                  <a:tcPr marL="68472" marR="34236" marT="34236" marB="3423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Sets or returns the value of the size attribute of a text field</a:t>
                      </a:r>
                    </a:p>
                  </a:txBody>
                  <a:tcPr marL="34236" marR="34236" marT="34236" marB="3423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945571734"/>
                  </a:ext>
                </a:extLst>
              </a:tr>
              <a:tr h="242753">
                <a:tc>
                  <a:txBody>
                    <a:bodyPr/>
                    <a:lstStyle/>
                    <a:p>
                      <a:pPr algn="l" fontAlgn="t"/>
                      <a:r>
                        <a:rPr lang="en-US" sz="1400">
                          <a:effectLst/>
                          <a:hlinkClick r:id="rId12"/>
                        </a:rPr>
                        <a:t>type</a:t>
                      </a:r>
                      <a:endParaRPr lang="en-US" sz="1400">
                        <a:effectLst/>
                      </a:endParaRPr>
                    </a:p>
                  </a:txBody>
                  <a:tcPr marL="68472" marR="34236" marT="34236" marB="3423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Returns which type of form element a text field is</a:t>
                      </a:r>
                    </a:p>
                  </a:txBody>
                  <a:tcPr marL="34236" marR="34236" marT="34236" marB="3423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8872044"/>
                  </a:ext>
                </a:extLst>
              </a:tr>
              <a:tr h="242753">
                <a:tc>
                  <a:txBody>
                    <a:bodyPr/>
                    <a:lstStyle/>
                    <a:p>
                      <a:pPr algn="l" fontAlgn="t"/>
                      <a:r>
                        <a:rPr lang="en-US" sz="1400">
                          <a:effectLst/>
                          <a:hlinkClick r:id="rId13"/>
                        </a:rPr>
                        <a:t>value</a:t>
                      </a:r>
                      <a:endParaRPr lang="en-US" sz="1400">
                        <a:effectLst/>
                      </a:endParaRPr>
                    </a:p>
                  </a:txBody>
                  <a:tcPr marL="68472" marR="34236" marT="34236" marB="3423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400" dirty="0">
                          <a:effectLst/>
                        </a:rPr>
                        <a:t>Sets or returns the value of the value attribute of the text field</a:t>
                      </a:r>
                    </a:p>
                  </a:txBody>
                  <a:tcPr marL="34236" marR="34236" marT="34236" marB="3423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2862833337"/>
                  </a:ext>
                </a:extLst>
              </a:tr>
            </a:tbl>
          </a:graphicData>
        </a:graphic>
      </p:graphicFrame>
    </p:spTree>
    <p:extLst>
      <p:ext uri="{BB962C8B-B14F-4D97-AF65-F5344CB8AC3E}">
        <p14:creationId xmlns:p14="http://schemas.microsoft.com/office/powerpoint/2010/main" val="824902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r>
              <a:rPr lang="en-US" sz="7200" dirty="0"/>
              <a:t>&lt;html&gt;</a:t>
            </a:r>
          </a:p>
          <a:p>
            <a:r>
              <a:rPr lang="en-US" sz="7200" dirty="0"/>
              <a:t>&lt;body&gt;</a:t>
            </a:r>
          </a:p>
          <a:p>
            <a:pPr marL="0" indent="0">
              <a:buNone/>
            </a:pPr>
            <a:r>
              <a:rPr lang="en-US" sz="7200" dirty="0" smtClean="0"/>
              <a:t>&lt;</a:t>
            </a:r>
            <a:r>
              <a:rPr lang="en-US" sz="7200" dirty="0"/>
              <a:t>p&gt;Click the button to create a Text Field.&lt;/p&gt;</a:t>
            </a:r>
          </a:p>
          <a:p>
            <a:pPr marL="0" indent="0">
              <a:buNone/>
            </a:pPr>
            <a:r>
              <a:rPr lang="en-US" sz="7200" dirty="0" smtClean="0"/>
              <a:t>&lt;</a:t>
            </a:r>
            <a:r>
              <a:rPr lang="en-US" sz="7200" dirty="0"/>
              <a:t>button </a:t>
            </a:r>
            <a:r>
              <a:rPr lang="en-US" sz="7200" dirty="0" err="1"/>
              <a:t>onclick</a:t>
            </a:r>
            <a:r>
              <a:rPr lang="en-US" sz="7200" dirty="0"/>
              <a:t>="</a:t>
            </a:r>
            <a:r>
              <a:rPr lang="en-US" sz="7200" dirty="0" err="1"/>
              <a:t>myFunction</a:t>
            </a:r>
            <a:r>
              <a:rPr lang="en-US" sz="7200" dirty="0"/>
              <a:t>()"&gt;Try it&lt;/button&gt;</a:t>
            </a:r>
          </a:p>
          <a:p>
            <a:pPr marL="0" indent="0">
              <a:buNone/>
            </a:pPr>
            <a:r>
              <a:rPr lang="en-US" sz="7200" dirty="0" smtClean="0"/>
              <a:t>&lt;</a:t>
            </a:r>
            <a:r>
              <a:rPr lang="en-US" sz="7200" dirty="0"/>
              <a:t>script&gt;</a:t>
            </a:r>
          </a:p>
          <a:p>
            <a:r>
              <a:rPr lang="en-US" sz="7200" dirty="0"/>
              <a:t>function </a:t>
            </a:r>
            <a:r>
              <a:rPr lang="en-US" sz="7200" dirty="0" err="1"/>
              <a:t>myFunction</a:t>
            </a:r>
            <a:r>
              <a:rPr lang="en-US" sz="7200" dirty="0"/>
              <a:t>() {</a:t>
            </a:r>
          </a:p>
          <a:p>
            <a:r>
              <a:rPr lang="en-US" sz="7200" dirty="0"/>
              <a:t>    </a:t>
            </a:r>
            <a:r>
              <a:rPr lang="en-US" sz="7200" dirty="0" err="1"/>
              <a:t>var</a:t>
            </a:r>
            <a:r>
              <a:rPr lang="en-US" sz="7200" dirty="0"/>
              <a:t> x = </a:t>
            </a:r>
            <a:r>
              <a:rPr lang="en-US" sz="7200" dirty="0" err="1"/>
              <a:t>document.createElement</a:t>
            </a:r>
            <a:r>
              <a:rPr lang="en-US" sz="7200" dirty="0"/>
              <a:t>("INPUT");</a:t>
            </a:r>
          </a:p>
          <a:p>
            <a:r>
              <a:rPr lang="en-US" sz="7200" dirty="0"/>
              <a:t>    </a:t>
            </a:r>
            <a:r>
              <a:rPr lang="en-US" sz="7200" dirty="0" err="1"/>
              <a:t>x.setAttribute</a:t>
            </a:r>
            <a:r>
              <a:rPr lang="en-US" sz="7200" dirty="0"/>
              <a:t>("type", "text");</a:t>
            </a:r>
          </a:p>
          <a:p>
            <a:r>
              <a:rPr lang="en-US" sz="7200" dirty="0"/>
              <a:t>    </a:t>
            </a:r>
            <a:r>
              <a:rPr lang="en-US" sz="7200" dirty="0" err="1"/>
              <a:t>x.setAttribute</a:t>
            </a:r>
            <a:r>
              <a:rPr lang="en-US" sz="7200" dirty="0"/>
              <a:t>("value", "Hello World!");</a:t>
            </a:r>
          </a:p>
          <a:p>
            <a:r>
              <a:rPr lang="en-US" sz="7200" dirty="0"/>
              <a:t>    </a:t>
            </a:r>
            <a:r>
              <a:rPr lang="en-US" sz="7200" dirty="0" err="1"/>
              <a:t>document.body.appendChild</a:t>
            </a:r>
            <a:r>
              <a:rPr lang="en-US" sz="7200" dirty="0"/>
              <a:t>(x);</a:t>
            </a:r>
          </a:p>
          <a:p>
            <a:r>
              <a:rPr lang="en-US" sz="7200" dirty="0" smtClean="0"/>
              <a:t>}&lt;/</a:t>
            </a:r>
            <a:r>
              <a:rPr lang="en-US" sz="7200" dirty="0"/>
              <a:t>script&gt;</a:t>
            </a:r>
          </a:p>
          <a:p>
            <a:endParaRPr lang="en-US" dirty="0"/>
          </a:p>
        </p:txBody>
      </p:sp>
    </p:spTree>
    <p:extLst>
      <p:ext uri="{BB962C8B-B14F-4D97-AF65-F5344CB8AC3E}">
        <p14:creationId xmlns:p14="http://schemas.microsoft.com/office/powerpoint/2010/main" val="403451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the number of forms in a document</a:t>
            </a:r>
          </a:p>
        </p:txBody>
      </p:sp>
      <p:sp>
        <p:nvSpPr>
          <p:cNvPr id="3" name="Content Placeholder 2"/>
          <p:cNvSpPr>
            <a:spLocks noGrp="1"/>
          </p:cNvSpPr>
          <p:nvPr>
            <p:ph idx="1"/>
          </p:nvPr>
        </p:nvSpPr>
        <p:spPr/>
        <p:txBody>
          <a:bodyPr>
            <a:noAutofit/>
          </a:bodyPr>
          <a:lstStyle/>
          <a:p>
            <a:r>
              <a:rPr lang="en-US" sz="1600" dirty="0"/>
              <a:t>&lt;html&gt;</a:t>
            </a:r>
          </a:p>
          <a:p>
            <a:r>
              <a:rPr lang="en-US" sz="1600" dirty="0"/>
              <a:t>&lt;body</a:t>
            </a:r>
            <a:r>
              <a:rPr lang="en-US" sz="1600" dirty="0" smtClean="0"/>
              <a:t>&gt;&lt;</a:t>
            </a:r>
            <a:r>
              <a:rPr lang="en-US" sz="1600" dirty="0"/>
              <a:t>form action=""&gt;</a:t>
            </a:r>
          </a:p>
          <a:p>
            <a:r>
              <a:rPr lang="en-US" sz="1600" dirty="0"/>
              <a:t>First name: &lt;input type="text" name="</a:t>
            </a:r>
            <a:r>
              <a:rPr lang="en-US" sz="1600" dirty="0" err="1"/>
              <a:t>fname</a:t>
            </a:r>
            <a:r>
              <a:rPr lang="en-US" sz="1600" dirty="0"/>
              <a:t>" value="Donald"&gt;</a:t>
            </a:r>
          </a:p>
          <a:p>
            <a:r>
              <a:rPr lang="en-US" sz="1600" dirty="0"/>
              <a:t>&lt;input type="submit" value="Submit"&gt;</a:t>
            </a:r>
          </a:p>
          <a:p>
            <a:r>
              <a:rPr lang="en-US" sz="1600" dirty="0"/>
              <a:t>&lt;/form&gt; </a:t>
            </a:r>
          </a:p>
          <a:p>
            <a:pPr marL="0" indent="0">
              <a:buNone/>
            </a:pPr>
            <a:r>
              <a:rPr lang="en-US" sz="1600" dirty="0" smtClean="0"/>
              <a:t>&lt;</a:t>
            </a:r>
            <a:r>
              <a:rPr lang="en-US" sz="1600" dirty="0"/>
              <a:t>p id="demo"&gt;&lt;/p&gt;</a:t>
            </a:r>
          </a:p>
          <a:p>
            <a:pPr marL="0" indent="0">
              <a:buNone/>
            </a:pPr>
            <a:r>
              <a:rPr lang="en-US" sz="1600" dirty="0" smtClean="0"/>
              <a:t>&lt;</a:t>
            </a:r>
            <a:r>
              <a:rPr lang="en-US" sz="1600" dirty="0"/>
              <a:t>script&gt;</a:t>
            </a:r>
          </a:p>
          <a:p>
            <a:r>
              <a:rPr lang="en-US" sz="1600" dirty="0" err="1"/>
              <a:t>document.getElementById</a:t>
            </a:r>
            <a:r>
              <a:rPr lang="en-US" sz="1600" dirty="0"/>
              <a:t>("demo").</a:t>
            </a:r>
            <a:r>
              <a:rPr lang="en-US" sz="1600" dirty="0" err="1"/>
              <a:t>innerHTML</a:t>
            </a:r>
            <a:r>
              <a:rPr lang="en-US" sz="1600" dirty="0"/>
              <a:t> =</a:t>
            </a:r>
          </a:p>
          <a:p>
            <a:r>
              <a:rPr lang="en-US" sz="1600" dirty="0"/>
              <a:t>"Number of forms: " + </a:t>
            </a:r>
            <a:r>
              <a:rPr lang="en-US" sz="1600" dirty="0" err="1"/>
              <a:t>document.forms.length</a:t>
            </a:r>
            <a:r>
              <a:rPr lang="en-US" sz="1600" dirty="0"/>
              <a:t>;</a:t>
            </a:r>
          </a:p>
          <a:p>
            <a:r>
              <a:rPr lang="en-US" sz="1600" dirty="0"/>
              <a:t>&lt;/script</a:t>
            </a:r>
            <a:r>
              <a:rPr lang="en-US" sz="1600" dirty="0" smtClean="0"/>
              <a:t>&gt;&lt;/</a:t>
            </a:r>
            <a:r>
              <a:rPr lang="en-US" sz="1600" dirty="0"/>
              <a:t>body&gt;</a:t>
            </a:r>
          </a:p>
          <a:p>
            <a:pPr marL="0" indent="0">
              <a:buNone/>
            </a:pPr>
            <a:r>
              <a:rPr lang="en-US" sz="1600" dirty="0"/>
              <a:t>&lt;/html&gt;</a:t>
            </a:r>
          </a:p>
        </p:txBody>
      </p:sp>
    </p:spTree>
    <p:extLst>
      <p:ext uri="{BB962C8B-B14F-4D97-AF65-F5344CB8AC3E}">
        <p14:creationId xmlns:p14="http://schemas.microsoft.com/office/powerpoint/2010/main" val="1494934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 the content of a document</a:t>
            </a:r>
          </a:p>
        </p:txBody>
      </p:sp>
      <p:sp>
        <p:nvSpPr>
          <p:cNvPr id="3" name="Content Placeholder 2"/>
          <p:cNvSpPr>
            <a:spLocks noGrp="1"/>
          </p:cNvSpPr>
          <p:nvPr>
            <p:ph idx="1"/>
          </p:nvPr>
        </p:nvSpPr>
        <p:spPr/>
        <p:txBody>
          <a:bodyPr>
            <a:noAutofit/>
          </a:bodyPr>
          <a:lstStyle/>
          <a:p>
            <a:r>
              <a:rPr lang="en-US" sz="1600" dirty="0"/>
              <a:t>&lt;html</a:t>
            </a:r>
            <a:r>
              <a:rPr lang="en-US" sz="1600" dirty="0" smtClean="0"/>
              <a:t>&gt;&lt;</a:t>
            </a:r>
            <a:r>
              <a:rPr lang="en-US" sz="1600" dirty="0"/>
              <a:t>body&gt;</a:t>
            </a:r>
          </a:p>
          <a:p>
            <a:pPr marL="0" indent="0">
              <a:buNone/>
            </a:pPr>
            <a:r>
              <a:rPr lang="en-US" sz="1600" dirty="0" smtClean="0"/>
              <a:t>&lt;</a:t>
            </a:r>
            <a:r>
              <a:rPr lang="en-US" sz="1600" dirty="0"/>
              <a:t>p id="demo"&gt;Click the button to replace this document with new content.&lt;/p&gt;</a:t>
            </a:r>
          </a:p>
          <a:p>
            <a:pPr marL="0" indent="0">
              <a:buNone/>
            </a:pPr>
            <a:r>
              <a:rPr lang="en-US" sz="1600" dirty="0" smtClean="0"/>
              <a:t>&lt;</a:t>
            </a:r>
            <a:r>
              <a:rPr lang="en-US" sz="1600" dirty="0"/>
              <a:t>button </a:t>
            </a:r>
            <a:r>
              <a:rPr lang="en-US" sz="1600" dirty="0" err="1"/>
              <a:t>onclick</a:t>
            </a:r>
            <a:r>
              <a:rPr lang="en-US" sz="1600" dirty="0"/>
              <a:t>="</a:t>
            </a:r>
            <a:r>
              <a:rPr lang="en-US" sz="1600" dirty="0" err="1"/>
              <a:t>myFunction</a:t>
            </a:r>
            <a:r>
              <a:rPr lang="en-US" sz="1600" dirty="0"/>
              <a:t>()"&gt;Try it&lt;/button&gt;</a:t>
            </a:r>
          </a:p>
          <a:p>
            <a:pPr marL="0" indent="0">
              <a:buNone/>
            </a:pPr>
            <a:r>
              <a:rPr lang="en-US" sz="1600" dirty="0" smtClean="0"/>
              <a:t>&lt;</a:t>
            </a:r>
            <a:r>
              <a:rPr lang="en-US" sz="1600" dirty="0"/>
              <a:t>script&gt;</a:t>
            </a:r>
          </a:p>
          <a:p>
            <a:r>
              <a:rPr lang="en-US" sz="1600" dirty="0"/>
              <a:t>function </a:t>
            </a:r>
            <a:r>
              <a:rPr lang="en-US" sz="1600" dirty="0" err="1"/>
              <a:t>myFunction</a:t>
            </a:r>
            <a:r>
              <a:rPr lang="en-US" sz="1600" dirty="0"/>
              <a:t>() {</a:t>
            </a:r>
          </a:p>
          <a:p>
            <a:r>
              <a:rPr lang="en-US" sz="1600" dirty="0"/>
              <a:t>    </a:t>
            </a:r>
            <a:r>
              <a:rPr lang="en-US" sz="1600" dirty="0" err="1"/>
              <a:t>document.open</a:t>
            </a:r>
            <a:r>
              <a:rPr lang="en-US" sz="1600" dirty="0"/>
              <a:t>("text/</a:t>
            </a:r>
            <a:r>
              <a:rPr lang="en-US" sz="1600" dirty="0" err="1"/>
              <a:t>html","replace</a:t>
            </a:r>
            <a:r>
              <a:rPr lang="en-US" sz="1600" dirty="0"/>
              <a:t>");</a:t>
            </a:r>
          </a:p>
          <a:p>
            <a:r>
              <a:rPr lang="en-US" sz="1600" dirty="0"/>
              <a:t>    </a:t>
            </a:r>
            <a:r>
              <a:rPr lang="en-US" sz="1600" dirty="0" err="1"/>
              <a:t>document.write</a:t>
            </a:r>
            <a:r>
              <a:rPr lang="en-US" sz="1600" dirty="0"/>
              <a:t>("&lt;h2&gt;Learning about the HTML DOM is fun!&lt;/h2&gt;");</a:t>
            </a:r>
          </a:p>
          <a:p>
            <a:r>
              <a:rPr lang="en-US" sz="1600" dirty="0"/>
              <a:t>    </a:t>
            </a:r>
            <a:r>
              <a:rPr lang="en-US" sz="1600" dirty="0" err="1"/>
              <a:t>document.close</a:t>
            </a:r>
            <a:r>
              <a:rPr lang="en-US" sz="1600" dirty="0"/>
              <a:t>();</a:t>
            </a:r>
          </a:p>
          <a:p>
            <a:r>
              <a:rPr lang="en-US" sz="1600" dirty="0"/>
              <a:t>}</a:t>
            </a:r>
          </a:p>
          <a:p>
            <a:r>
              <a:rPr lang="en-US" sz="1600" dirty="0"/>
              <a:t>&lt;/script</a:t>
            </a:r>
            <a:r>
              <a:rPr lang="en-US" sz="1600" dirty="0" smtClean="0"/>
              <a:t>&gt;&lt;/</a:t>
            </a:r>
            <a:r>
              <a:rPr lang="en-US" sz="1600" dirty="0"/>
              <a:t>body</a:t>
            </a:r>
            <a:r>
              <a:rPr lang="en-US" sz="1600" dirty="0" smtClean="0"/>
              <a:t>&gt;&lt;/</a:t>
            </a:r>
            <a:r>
              <a:rPr lang="en-US" sz="1600" dirty="0"/>
              <a:t>html&gt;</a:t>
            </a:r>
          </a:p>
        </p:txBody>
      </p:sp>
    </p:spTree>
    <p:extLst>
      <p:ext uri="{BB962C8B-B14F-4D97-AF65-F5344CB8AC3E}">
        <p14:creationId xmlns:p14="http://schemas.microsoft.com/office/powerpoint/2010/main" val="4292072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 new window, and add some content</a:t>
            </a:r>
          </a:p>
        </p:txBody>
      </p:sp>
      <p:sp>
        <p:nvSpPr>
          <p:cNvPr id="3" name="Content Placeholder 2"/>
          <p:cNvSpPr>
            <a:spLocks noGrp="1"/>
          </p:cNvSpPr>
          <p:nvPr>
            <p:ph idx="1"/>
          </p:nvPr>
        </p:nvSpPr>
        <p:spPr/>
        <p:txBody>
          <a:bodyPr>
            <a:normAutofit fontScale="25000" lnSpcReduction="20000"/>
          </a:bodyPr>
          <a:lstStyle/>
          <a:p>
            <a:r>
              <a:rPr lang="en-US" sz="6400" dirty="0"/>
              <a:t>&lt;html&gt;</a:t>
            </a:r>
          </a:p>
          <a:p>
            <a:r>
              <a:rPr lang="en-US" sz="6400" dirty="0"/>
              <a:t>&lt;body&gt;</a:t>
            </a:r>
          </a:p>
          <a:p>
            <a:pPr marL="0" indent="0">
              <a:buNone/>
            </a:pPr>
            <a:r>
              <a:rPr lang="en-US" sz="6400" dirty="0" smtClean="0"/>
              <a:t>&lt;</a:t>
            </a:r>
            <a:r>
              <a:rPr lang="en-US" sz="6400" dirty="0"/>
              <a:t>p&gt;Click the button to open a new window and add some content.&lt;/p&gt;</a:t>
            </a:r>
          </a:p>
          <a:p>
            <a:pPr marL="0" indent="0">
              <a:buNone/>
            </a:pPr>
            <a:r>
              <a:rPr lang="en-US" sz="6400" dirty="0" smtClean="0"/>
              <a:t>&lt;</a:t>
            </a:r>
            <a:r>
              <a:rPr lang="en-US" sz="6400" dirty="0"/>
              <a:t>button </a:t>
            </a:r>
            <a:r>
              <a:rPr lang="en-US" sz="6400" dirty="0" err="1"/>
              <a:t>onclick</a:t>
            </a:r>
            <a:r>
              <a:rPr lang="en-US" sz="6400" dirty="0"/>
              <a:t>="</a:t>
            </a:r>
            <a:r>
              <a:rPr lang="en-US" sz="6400" dirty="0" err="1"/>
              <a:t>myFunction</a:t>
            </a:r>
            <a:r>
              <a:rPr lang="en-US" sz="6400" dirty="0"/>
              <a:t>()"&gt;Try it&lt;/button&gt;</a:t>
            </a:r>
          </a:p>
          <a:p>
            <a:pPr marL="0" indent="0">
              <a:buNone/>
            </a:pPr>
            <a:r>
              <a:rPr lang="en-US" sz="6400" dirty="0" smtClean="0"/>
              <a:t>&lt;</a:t>
            </a:r>
            <a:r>
              <a:rPr lang="en-US" sz="6400" dirty="0"/>
              <a:t>script&gt;</a:t>
            </a:r>
          </a:p>
          <a:p>
            <a:r>
              <a:rPr lang="en-US" sz="6400" dirty="0"/>
              <a:t>function </a:t>
            </a:r>
            <a:r>
              <a:rPr lang="en-US" sz="6400" dirty="0" err="1"/>
              <a:t>myFunction</a:t>
            </a:r>
            <a:r>
              <a:rPr lang="en-US" sz="6400" dirty="0"/>
              <a:t>() {</a:t>
            </a:r>
          </a:p>
          <a:p>
            <a:r>
              <a:rPr lang="en-US" sz="6400" dirty="0"/>
              <a:t>    </a:t>
            </a:r>
            <a:r>
              <a:rPr lang="en-US" sz="6400" dirty="0" err="1"/>
              <a:t>var</a:t>
            </a:r>
            <a:r>
              <a:rPr lang="en-US" sz="6400" dirty="0"/>
              <a:t> w = </a:t>
            </a:r>
            <a:r>
              <a:rPr lang="en-US" sz="6400" dirty="0" err="1"/>
              <a:t>window.open</a:t>
            </a:r>
            <a:r>
              <a:rPr lang="en-US" sz="6400" dirty="0"/>
              <a:t>();</a:t>
            </a:r>
          </a:p>
          <a:p>
            <a:r>
              <a:rPr lang="en-US" sz="6400" dirty="0"/>
              <a:t>    </a:t>
            </a:r>
            <a:r>
              <a:rPr lang="en-US" sz="6400" dirty="0" err="1"/>
              <a:t>w.document.open</a:t>
            </a:r>
            <a:r>
              <a:rPr lang="en-US" sz="6400" dirty="0"/>
              <a:t>();</a:t>
            </a:r>
          </a:p>
          <a:p>
            <a:r>
              <a:rPr lang="en-US" sz="6400" dirty="0"/>
              <a:t>    </a:t>
            </a:r>
            <a:r>
              <a:rPr lang="en-US" sz="6400" dirty="0" err="1"/>
              <a:t>w.document.write</a:t>
            </a:r>
            <a:r>
              <a:rPr lang="en-US" sz="6400" dirty="0"/>
              <a:t>("&lt;h1&gt;Hello World!&lt;/h1&gt;");</a:t>
            </a:r>
          </a:p>
          <a:p>
            <a:r>
              <a:rPr lang="en-US" sz="6400" dirty="0"/>
              <a:t>    </a:t>
            </a:r>
            <a:r>
              <a:rPr lang="en-US" sz="6400" dirty="0" err="1"/>
              <a:t>w.document.close</a:t>
            </a:r>
            <a:r>
              <a:rPr lang="en-US" sz="6400" dirty="0"/>
              <a:t>();</a:t>
            </a:r>
          </a:p>
          <a:p>
            <a:r>
              <a:rPr lang="en-US" sz="6400" dirty="0"/>
              <a:t>}</a:t>
            </a:r>
          </a:p>
          <a:p>
            <a:r>
              <a:rPr lang="en-US" sz="6400" dirty="0"/>
              <a:t>&lt;/script</a:t>
            </a:r>
            <a:r>
              <a:rPr lang="en-US" sz="6400" dirty="0" smtClean="0"/>
              <a:t>&gt;&lt;/</a:t>
            </a:r>
            <a:r>
              <a:rPr lang="en-US" sz="6400"/>
              <a:t>body</a:t>
            </a:r>
            <a:r>
              <a:rPr lang="en-US" sz="6400" smtClean="0"/>
              <a:t>&gt;&lt;/</a:t>
            </a:r>
            <a:r>
              <a:rPr lang="en-US" sz="6400" dirty="0"/>
              <a:t>html&gt;</a:t>
            </a:r>
          </a:p>
          <a:p>
            <a:endParaRPr lang="en-US" dirty="0"/>
          </a:p>
        </p:txBody>
      </p:sp>
    </p:spTree>
    <p:extLst>
      <p:ext uri="{BB962C8B-B14F-4D97-AF65-F5344CB8AC3E}">
        <p14:creationId xmlns:p14="http://schemas.microsoft.com/office/powerpoint/2010/main" val="3958431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Object</a:t>
            </a:r>
            <a:endParaRPr lang="en-US" dirty="0"/>
          </a:p>
        </p:txBody>
      </p:sp>
      <p:sp>
        <p:nvSpPr>
          <p:cNvPr id="3" name="Content Placeholder 2"/>
          <p:cNvSpPr>
            <a:spLocks noGrp="1"/>
          </p:cNvSpPr>
          <p:nvPr>
            <p:ph idx="1"/>
          </p:nvPr>
        </p:nvSpPr>
        <p:spPr/>
        <p:txBody>
          <a:bodyPr/>
          <a:lstStyle/>
          <a:p>
            <a:r>
              <a:rPr lang="en-US" dirty="0"/>
              <a:t>You can access a &lt;form&gt; element by using </a:t>
            </a:r>
            <a:r>
              <a:rPr lang="en-US" dirty="0" err="1"/>
              <a:t>getElementById</a:t>
            </a:r>
            <a:r>
              <a:rPr lang="en-US" dirty="0" smtClean="0"/>
              <a:t>():</a:t>
            </a:r>
          </a:p>
          <a:p>
            <a:r>
              <a:rPr lang="en-US" dirty="0"/>
              <a:t/>
            </a:r>
            <a:br>
              <a:rPr lang="en-US" dirty="0"/>
            </a:br>
            <a:r>
              <a:rPr lang="en-US" dirty="0" err="1"/>
              <a:t>var</a:t>
            </a:r>
            <a:r>
              <a:rPr lang="en-US" dirty="0"/>
              <a:t> x = </a:t>
            </a:r>
            <a:r>
              <a:rPr lang="en-US" dirty="0" err="1"/>
              <a:t>document.getElementById</a:t>
            </a:r>
            <a:r>
              <a:rPr lang="en-US" dirty="0"/>
              <a:t>("</a:t>
            </a:r>
            <a:r>
              <a:rPr lang="en-US" dirty="0" err="1"/>
              <a:t>myForm</a:t>
            </a:r>
            <a:r>
              <a:rPr lang="en-US" dirty="0" smtClean="0"/>
              <a:t>");</a:t>
            </a:r>
          </a:p>
          <a:p>
            <a:r>
              <a:rPr lang="en-US" dirty="0"/>
              <a:t>Create a Form Object</a:t>
            </a:r>
          </a:p>
          <a:p>
            <a:r>
              <a:rPr lang="en-US" dirty="0" err="1"/>
              <a:t>var</a:t>
            </a:r>
            <a:r>
              <a:rPr lang="en-US" dirty="0"/>
              <a:t> x = </a:t>
            </a:r>
            <a:r>
              <a:rPr lang="en-US" dirty="0" err="1"/>
              <a:t>document.createElement</a:t>
            </a:r>
            <a:r>
              <a:rPr lang="en-US" dirty="0"/>
              <a:t>("FORM</a:t>
            </a:r>
            <a:r>
              <a:rPr lang="en-US" dirty="0" smtClean="0"/>
              <a:t>");</a:t>
            </a:r>
          </a:p>
          <a:p>
            <a:endParaRPr lang="en-US" dirty="0"/>
          </a:p>
        </p:txBody>
      </p:sp>
    </p:spTree>
    <p:extLst>
      <p:ext uri="{BB962C8B-B14F-4D97-AF65-F5344CB8AC3E}">
        <p14:creationId xmlns:p14="http://schemas.microsoft.com/office/powerpoint/2010/main" val="2509096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Properties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4760527"/>
              </p:ext>
            </p:extLst>
          </p:nvPr>
        </p:nvGraphicFramePr>
        <p:xfrm>
          <a:off x="1096963" y="1846263"/>
          <a:ext cx="10058400" cy="414528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1095934163"/>
                    </a:ext>
                  </a:extLst>
                </a:gridCol>
                <a:gridCol w="5029200">
                  <a:extLst>
                    <a:ext uri="{9D8B030D-6E8A-4147-A177-3AD203B41FA5}">
                      <a16:colId xmlns:a16="http://schemas.microsoft.com/office/drawing/2014/main" val="2853125920"/>
                    </a:ext>
                  </a:extLst>
                </a:gridCol>
              </a:tblGrid>
              <a:tr h="370840">
                <a:tc>
                  <a:txBody>
                    <a:bodyPr/>
                    <a:lstStyle/>
                    <a:p>
                      <a:pPr algn="l" fontAlgn="t"/>
                      <a:r>
                        <a:rPr lang="en-US" dirty="0">
                          <a:effectLst/>
                        </a:rPr>
                        <a:t>Property</a:t>
                      </a:r>
                    </a:p>
                  </a:txBody>
                  <a:tcPr marL="121920" marR="60960" marT="60960" marB="60960"/>
                </a:tc>
                <a:tc>
                  <a:txBody>
                    <a:bodyPr/>
                    <a:lstStyle/>
                    <a:p>
                      <a:pPr algn="l" fontAlgn="t"/>
                      <a:r>
                        <a:rPr lang="en-US" dirty="0">
                          <a:effectLst/>
                        </a:rPr>
                        <a:t>Description</a:t>
                      </a:r>
                    </a:p>
                  </a:txBody>
                  <a:tcPr marL="60960" marR="60960" marT="60960" marB="60960"/>
                </a:tc>
                <a:extLst>
                  <a:ext uri="{0D108BD9-81ED-4DB2-BD59-A6C34878D82A}">
                    <a16:rowId xmlns:a16="http://schemas.microsoft.com/office/drawing/2014/main" val="4019097999"/>
                  </a:ext>
                </a:extLst>
              </a:tr>
              <a:tr h="370840">
                <a:tc>
                  <a:txBody>
                    <a:bodyPr/>
                    <a:lstStyle/>
                    <a:p>
                      <a:pPr algn="l" fontAlgn="t"/>
                      <a:r>
                        <a:rPr lang="en-US" dirty="0">
                          <a:effectLst/>
                          <a:hlinkClick r:id="rId2"/>
                        </a:rPr>
                        <a:t>action</a:t>
                      </a:r>
                      <a:endParaRPr lang="en-US" dirty="0">
                        <a:effectLst/>
                      </a:endParaRPr>
                    </a:p>
                  </a:txBody>
                  <a:tcPr marL="121920" marR="60960" marT="60960" marB="60960"/>
                </a:tc>
                <a:tc>
                  <a:txBody>
                    <a:bodyPr/>
                    <a:lstStyle/>
                    <a:p>
                      <a:pPr algn="l" fontAlgn="t"/>
                      <a:r>
                        <a:rPr lang="en-US">
                          <a:effectLst/>
                        </a:rPr>
                        <a:t>Sets or returns the value of the action attribute in a form</a:t>
                      </a:r>
                    </a:p>
                  </a:txBody>
                  <a:tcPr marL="60960" marR="60960" marT="60960" marB="60960"/>
                </a:tc>
                <a:extLst>
                  <a:ext uri="{0D108BD9-81ED-4DB2-BD59-A6C34878D82A}">
                    <a16:rowId xmlns:a16="http://schemas.microsoft.com/office/drawing/2014/main" val="1036236049"/>
                  </a:ext>
                </a:extLst>
              </a:tr>
              <a:tr h="370840">
                <a:tc>
                  <a:txBody>
                    <a:bodyPr/>
                    <a:lstStyle/>
                    <a:p>
                      <a:pPr algn="l" fontAlgn="t"/>
                      <a:r>
                        <a:rPr lang="en-US" dirty="0">
                          <a:effectLst/>
                          <a:hlinkClick r:id="rId3"/>
                        </a:rPr>
                        <a:t>autocomplete</a:t>
                      </a:r>
                      <a:endParaRPr lang="en-US" dirty="0">
                        <a:effectLst/>
                      </a:endParaRPr>
                    </a:p>
                  </a:txBody>
                  <a:tcPr marL="121920" marR="60960" marT="60960" marB="60960"/>
                </a:tc>
                <a:tc>
                  <a:txBody>
                    <a:bodyPr/>
                    <a:lstStyle/>
                    <a:p>
                      <a:pPr algn="l" fontAlgn="t"/>
                      <a:r>
                        <a:rPr lang="en-US" dirty="0">
                          <a:effectLst/>
                        </a:rPr>
                        <a:t>Sets or returns the value of the autocomplete attribute in a form</a:t>
                      </a:r>
                    </a:p>
                  </a:txBody>
                  <a:tcPr marL="60960" marR="60960" marT="60960" marB="60960"/>
                </a:tc>
                <a:extLst>
                  <a:ext uri="{0D108BD9-81ED-4DB2-BD59-A6C34878D82A}">
                    <a16:rowId xmlns:a16="http://schemas.microsoft.com/office/drawing/2014/main" val="1832003840"/>
                  </a:ext>
                </a:extLst>
              </a:tr>
              <a:tr h="370840">
                <a:tc>
                  <a:txBody>
                    <a:bodyPr/>
                    <a:lstStyle/>
                    <a:p>
                      <a:pPr algn="l" fontAlgn="t"/>
                      <a:r>
                        <a:rPr lang="en-US" dirty="0">
                          <a:effectLst/>
                          <a:hlinkClick r:id="rId4"/>
                        </a:rPr>
                        <a:t>length</a:t>
                      </a:r>
                      <a:endParaRPr lang="en-US" dirty="0">
                        <a:effectLst/>
                      </a:endParaRPr>
                    </a:p>
                  </a:txBody>
                  <a:tcPr marL="121920" marR="60960" marT="60960" marB="60960"/>
                </a:tc>
                <a:tc>
                  <a:txBody>
                    <a:bodyPr/>
                    <a:lstStyle/>
                    <a:p>
                      <a:pPr algn="l" fontAlgn="t"/>
                      <a:r>
                        <a:rPr lang="en-US">
                          <a:effectLst/>
                        </a:rPr>
                        <a:t>Returns the number of elements in a form</a:t>
                      </a:r>
                    </a:p>
                  </a:txBody>
                  <a:tcPr marL="60960" marR="60960" marT="60960" marB="60960"/>
                </a:tc>
                <a:extLst>
                  <a:ext uri="{0D108BD9-81ED-4DB2-BD59-A6C34878D82A}">
                    <a16:rowId xmlns:a16="http://schemas.microsoft.com/office/drawing/2014/main" val="4192208157"/>
                  </a:ext>
                </a:extLst>
              </a:tr>
              <a:tr h="370840">
                <a:tc>
                  <a:txBody>
                    <a:bodyPr/>
                    <a:lstStyle/>
                    <a:p>
                      <a:pPr algn="l" fontAlgn="t"/>
                      <a:r>
                        <a:rPr lang="en-US">
                          <a:effectLst/>
                          <a:hlinkClick r:id="rId5"/>
                        </a:rPr>
                        <a:t>method</a:t>
                      </a:r>
                      <a:endParaRPr lang="en-US">
                        <a:effectLst/>
                      </a:endParaRPr>
                    </a:p>
                  </a:txBody>
                  <a:tcPr marL="121920" marR="60960" marT="60960" marB="60960"/>
                </a:tc>
                <a:tc>
                  <a:txBody>
                    <a:bodyPr/>
                    <a:lstStyle/>
                    <a:p>
                      <a:pPr algn="l" fontAlgn="t"/>
                      <a:r>
                        <a:rPr lang="en-US">
                          <a:effectLst/>
                        </a:rPr>
                        <a:t>Sets or returns the value of the method attribute in a form</a:t>
                      </a:r>
                    </a:p>
                  </a:txBody>
                  <a:tcPr marL="60960" marR="60960" marT="60960" marB="60960"/>
                </a:tc>
                <a:extLst>
                  <a:ext uri="{0D108BD9-81ED-4DB2-BD59-A6C34878D82A}">
                    <a16:rowId xmlns:a16="http://schemas.microsoft.com/office/drawing/2014/main" val="3039455925"/>
                  </a:ext>
                </a:extLst>
              </a:tr>
              <a:tr h="370840">
                <a:tc>
                  <a:txBody>
                    <a:bodyPr/>
                    <a:lstStyle/>
                    <a:p>
                      <a:pPr algn="l" fontAlgn="t"/>
                      <a:r>
                        <a:rPr lang="en-US" dirty="0" err="1">
                          <a:effectLst/>
                          <a:hlinkClick r:id="rId6"/>
                        </a:rPr>
                        <a:t>noValidate</a:t>
                      </a:r>
                      <a:endParaRPr lang="en-US" dirty="0">
                        <a:effectLst/>
                      </a:endParaRPr>
                    </a:p>
                  </a:txBody>
                  <a:tcPr marL="121920" marR="60960" marT="60960" marB="60960"/>
                </a:tc>
                <a:tc>
                  <a:txBody>
                    <a:bodyPr/>
                    <a:lstStyle/>
                    <a:p>
                      <a:pPr algn="l" fontAlgn="t"/>
                      <a:r>
                        <a:rPr lang="en-US">
                          <a:effectLst/>
                        </a:rPr>
                        <a:t>Sets or returns whether the form-data should be validated or not, on submission</a:t>
                      </a:r>
                    </a:p>
                  </a:txBody>
                  <a:tcPr marL="60960" marR="60960" marT="60960" marB="60960"/>
                </a:tc>
                <a:extLst>
                  <a:ext uri="{0D108BD9-81ED-4DB2-BD59-A6C34878D82A}">
                    <a16:rowId xmlns:a16="http://schemas.microsoft.com/office/drawing/2014/main" val="3025096560"/>
                  </a:ext>
                </a:extLst>
              </a:tr>
              <a:tr h="370840">
                <a:tc>
                  <a:txBody>
                    <a:bodyPr/>
                    <a:lstStyle/>
                    <a:p>
                      <a:pPr algn="l" fontAlgn="t"/>
                      <a:r>
                        <a:rPr lang="en-US">
                          <a:effectLst/>
                          <a:hlinkClick r:id="rId7"/>
                        </a:rPr>
                        <a:t>target</a:t>
                      </a:r>
                      <a:endParaRPr lang="en-US">
                        <a:effectLst/>
                      </a:endParaRPr>
                    </a:p>
                  </a:txBody>
                  <a:tcPr marL="121920" marR="60960" marT="60960" marB="60960"/>
                </a:tc>
                <a:tc>
                  <a:txBody>
                    <a:bodyPr/>
                    <a:lstStyle/>
                    <a:p>
                      <a:pPr algn="l" fontAlgn="t"/>
                      <a:r>
                        <a:rPr lang="en-US" dirty="0">
                          <a:effectLst/>
                        </a:rPr>
                        <a:t>Sets or returns the value of the target attribute in a form</a:t>
                      </a:r>
                    </a:p>
                  </a:txBody>
                  <a:tcPr marL="60960" marR="60960" marT="60960" marB="60960"/>
                </a:tc>
                <a:extLst>
                  <a:ext uri="{0D108BD9-81ED-4DB2-BD59-A6C34878D82A}">
                    <a16:rowId xmlns:a16="http://schemas.microsoft.com/office/drawing/2014/main" val="2059902437"/>
                  </a:ext>
                </a:extLst>
              </a:tr>
            </a:tbl>
          </a:graphicData>
        </a:graphic>
      </p:graphicFrame>
    </p:spTree>
    <p:extLst>
      <p:ext uri="{BB962C8B-B14F-4D97-AF65-F5344CB8AC3E}">
        <p14:creationId xmlns:p14="http://schemas.microsoft.com/office/powerpoint/2010/main" val="547011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a:t>
            </a:r>
            <a:r>
              <a:rPr lang="en-US" dirty="0" smtClean="0"/>
              <a:t>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50502997"/>
              </p:ext>
            </p:extLst>
          </p:nvPr>
        </p:nvGraphicFramePr>
        <p:xfrm>
          <a:off x="1096963" y="1846263"/>
          <a:ext cx="10058400" cy="118872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911294146"/>
                    </a:ext>
                  </a:extLst>
                </a:gridCol>
                <a:gridCol w="5029200">
                  <a:extLst>
                    <a:ext uri="{9D8B030D-6E8A-4147-A177-3AD203B41FA5}">
                      <a16:colId xmlns:a16="http://schemas.microsoft.com/office/drawing/2014/main" val="3561470858"/>
                    </a:ext>
                  </a:extLst>
                </a:gridCol>
              </a:tblGrid>
              <a:tr h="370840">
                <a:tc>
                  <a:txBody>
                    <a:bodyPr/>
                    <a:lstStyle/>
                    <a:p>
                      <a:pPr algn="l" fontAlgn="t"/>
                      <a:r>
                        <a:rPr lang="en-US" dirty="0">
                          <a:effectLst/>
                        </a:rPr>
                        <a:t>Method</a:t>
                      </a:r>
                    </a:p>
                  </a:txBody>
                  <a:tcPr marL="121920" marR="60960" marT="60960" marB="60960"/>
                </a:tc>
                <a:tc>
                  <a:txBody>
                    <a:bodyPr/>
                    <a:lstStyle/>
                    <a:p>
                      <a:pPr algn="l" fontAlgn="t"/>
                      <a:r>
                        <a:rPr lang="en-US">
                          <a:effectLst/>
                        </a:rPr>
                        <a:t>Description</a:t>
                      </a:r>
                    </a:p>
                  </a:txBody>
                  <a:tcPr marL="60960" marR="60960" marT="60960" marB="60960"/>
                </a:tc>
                <a:extLst>
                  <a:ext uri="{0D108BD9-81ED-4DB2-BD59-A6C34878D82A}">
                    <a16:rowId xmlns:a16="http://schemas.microsoft.com/office/drawing/2014/main" val="1490227947"/>
                  </a:ext>
                </a:extLst>
              </a:tr>
              <a:tr h="370840">
                <a:tc>
                  <a:txBody>
                    <a:bodyPr/>
                    <a:lstStyle/>
                    <a:p>
                      <a:pPr algn="l" fontAlgn="t"/>
                      <a:r>
                        <a:rPr lang="en-US">
                          <a:effectLst/>
                          <a:hlinkClick r:id="rId2"/>
                        </a:rPr>
                        <a:t>reset()</a:t>
                      </a:r>
                      <a:endParaRPr lang="en-US">
                        <a:effectLst/>
                      </a:endParaRPr>
                    </a:p>
                  </a:txBody>
                  <a:tcPr marL="121920" marR="60960" marT="60960" marB="60960"/>
                </a:tc>
                <a:tc>
                  <a:txBody>
                    <a:bodyPr/>
                    <a:lstStyle/>
                    <a:p>
                      <a:pPr algn="l" fontAlgn="t"/>
                      <a:r>
                        <a:rPr lang="en-US">
                          <a:effectLst/>
                        </a:rPr>
                        <a:t>Resets a form</a:t>
                      </a:r>
                    </a:p>
                  </a:txBody>
                  <a:tcPr marL="60960" marR="60960" marT="60960" marB="60960"/>
                </a:tc>
                <a:extLst>
                  <a:ext uri="{0D108BD9-81ED-4DB2-BD59-A6C34878D82A}">
                    <a16:rowId xmlns:a16="http://schemas.microsoft.com/office/drawing/2014/main" val="3728373484"/>
                  </a:ext>
                </a:extLst>
              </a:tr>
              <a:tr h="370840">
                <a:tc>
                  <a:txBody>
                    <a:bodyPr/>
                    <a:lstStyle/>
                    <a:p>
                      <a:pPr algn="l" fontAlgn="t"/>
                      <a:r>
                        <a:rPr lang="en-US">
                          <a:effectLst/>
                          <a:hlinkClick r:id="rId3"/>
                        </a:rPr>
                        <a:t>submit()</a:t>
                      </a:r>
                      <a:endParaRPr lang="en-US">
                        <a:effectLst/>
                      </a:endParaRPr>
                    </a:p>
                  </a:txBody>
                  <a:tcPr marL="121920" marR="60960" marT="60960" marB="60960"/>
                </a:tc>
                <a:tc>
                  <a:txBody>
                    <a:bodyPr/>
                    <a:lstStyle/>
                    <a:p>
                      <a:pPr algn="l" fontAlgn="t"/>
                      <a:r>
                        <a:rPr lang="en-US" dirty="0">
                          <a:effectLst/>
                        </a:rPr>
                        <a:t>Submits a form</a:t>
                      </a:r>
                    </a:p>
                  </a:txBody>
                  <a:tcPr marL="60960" marR="60960" marT="60960" marB="60960"/>
                </a:tc>
                <a:extLst>
                  <a:ext uri="{0D108BD9-81ED-4DB2-BD59-A6C34878D82A}">
                    <a16:rowId xmlns:a16="http://schemas.microsoft.com/office/drawing/2014/main" val="3890154703"/>
                  </a:ext>
                </a:extLst>
              </a:tr>
            </a:tbl>
          </a:graphicData>
        </a:graphic>
      </p:graphicFrame>
    </p:spTree>
    <p:extLst>
      <p:ext uri="{BB962C8B-B14F-4D97-AF65-F5344CB8AC3E}">
        <p14:creationId xmlns:p14="http://schemas.microsoft.com/office/powerpoint/2010/main" val="2633117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a:t>Every web page resides inside a browser window which can be considered as an object.</a:t>
            </a:r>
          </a:p>
          <a:p>
            <a:pPr algn="just"/>
            <a:r>
              <a:rPr lang="en-US" sz="2400" dirty="0"/>
              <a:t>A Document object represents the HTML document that is displayed in that window. The Document object has various properties that refer to other objects which allow access to and modification of document content.</a:t>
            </a:r>
          </a:p>
          <a:p>
            <a:pPr algn="just"/>
            <a:r>
              <a:rPr lang="en-US" sz="2400" dirty="0"/>
              <a:t>The way a document content is accessed and modified is called the </a:t>
            </a:r>
            <a:r>
              <a:rPr lang="en-US" sz="2400" b="1" dirty="0"/>
              <a:t>Document Object Model</a:t>
            </a:r>
            <a:r>
              <a:rPr lang="en-US" sz="2400" dirty="0"/>
              <a:t>, or </a:t>
            </a:r>
            <a:r>
              <a:rPr lang="en-US" sz="2400" b="1" dirty="0"/>
              <a:t>DOM</a:t>
            </a:r>
            <a:r>
              <a:rPr lang="en-US" sz="2400" dirty="0"/>
              <a:t>. The Objects are organized in a hierarchy. This hierarchical structure applies to the organization of objects in a Web document.</a:t>
            </a:r>
          </a:p>
          <a:p>
            <a:pPr algn="just"/>
            <a:endParaRPr lang="en-US" sz="2400" dirty="0"/>
          </a:p>
        </p:txBody>
      </p:sp>
    </p:spTree>
    <p:extLst>
      <p:ext uri="{BB962C8B-B14F-4D97-AF65-F5344CB8AC3E}">
        <p14:creationId xmlns:p14="http://schemas.microsoft.com/office/powerpoint/2010/main" val="16870138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to display which item is selected from the list</a:t>
            </a:r>
            <a:endParaRPr lang="en-US" dirty="0"/>
          </a:p>
        </p:txBody>
      </p:sp>
      <p:sp>
        <p:nvSpPr>
          <p:cNvPr id="7" name="Rectangle 3"/>
          <p:cNvSpPr>
            <a:spLocks noChangeArrowheads="1"/>
          </p:cNvSpPr>
          <p:nvPr/>
        </p:nvSpPr>
        <p:spPr bwMode="auto">
          <a:xfrm>
            <a:off x="0" y="43934"/>
            <a:ext cx="184731" cy="369332"/>
          </a:xfrm>
          <a:prstGeom prst="rect">
            <a:avLst/>
          </a:prstGeom>
          <a:solidFill>
            <a:srgbClr val="E5E5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6"/>
          <p:cNvSpPr>
            <a:spLocks noChangeArrowheads="1"/>
          </p:cNvSpPr>
          <p:nvPr/>
        </p:nvSpPr>
        <p:spPr bwMode="auto">
          <a:xfrm>
            <a:off x="0" y="43934"/>
            <a:ext cx="184731" cy="369332"/>
          </a:xfrm>
          <a:prstGeom prst="rect">
            <a:avLst/>
          </a:prstGeom>
          <a:solidFill>
            <a:srgbClr val="E5E5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Content Placeholder 11"/>
          <p:cNvSpPr>
            <a:spLocks noGrp="1"/>
          </p:cNvSpPr>
          <p:nvPr>
            <p:ph idx="1"/>
          </p:nvPr>
        </p:nvSpPr>
        <p:spPr/>
        <p:txBody>
          <a:bodyPr>
            <a:normAutofit fontScale="92500" lnSpcReduction="20000"/>
          </a:bodyPr>
          <a:lstStyle/>
          <a:p>
            <a:pPr marL="0" lvl="0" indent="0" eaLnBrk="0" fontAlgn="base" hangingPunct="0">
              <a:lnSpc>
                <a:spcPct val="100000"/>
              </a:lnSpc>
              <a:spcBef>
                <a:spcPct val="0"/>
              </a:spcBef>
              <a:spcAft>
                <a:spcPct val="0"/>
              </a:spcAft>
              <a:buClrTx/>
              <a:buSzTx/>
              <a:buNone/>
            </a:pPr>
            <a:r>
              <a:rPr lang="en-US" altLang="en-US" sz="2600" b="1" dirty="0">
                <a:solidFill>
                  <a:srgbClr val="000088"/>
                </a:solidFill>
              </a:rPr>
              <a:t>&lt;HTML&gt;</a:t>
            </a:r>
            <a:r>
              <a:rPr lang="en-US" altLang="en-US" sz="2600" dirty="0">
                <a:solidFill>
                  <a:srgbClr val="000000"/>
                </a:solidFill>
              </a:rPr>
              <a:t> </a:t>
            </a:r>
          </a:p>
          <a:p>
            <a:pPr marL="0" lvl="0" indent="0" eaLnBrk="0" fontAlgn="base" hangingPunct="0">
              <a:lnSpc>
                <a:spcPct val="100000"/>
              </a:lnSpc>
              <a:spcBef>
                <a:spcPct val="0"/>
              </a:spcBef>
              <a:spcAft>
                <a:spcPct val="0"/>
              </a:spcAft>
              <a:buClrTx/>
              <a:buSzTx/>
              <a:buNone/>
            </a:pPr>
            <a:r>
              <a:rPr lang="en-US" altLang="en-US" sz="2600" b="1" dirty="0">
                <a:solidFill>
                  <a:srgbClr val="000088"/>
                </a:solidFill>
              </a:rPr>
              <a:t>&lt;HEAD&gt;</a:t>
            </a:r>
            <a:r>
              <a:rPr lang="en-US" altLang="en-US" sz="2600" dirty="0">
                <a:solidFill>
                  <a:srgbClr val="000000"/>
                </a:solidFill>
              </a:rPr>
              <a:t> </a:t>
            </a:r>
          </a:p>
          <a:p>
            <a:pPr marL="0" lvl="0" indent="0" eaLnBrk="0" fontAlgn="base" hangingPunct="0">
              <a:lnSpc>
                <a:spcPct val="100000"/>
              </a:lnSpc>
              <a:spcBef>
                <a:spcPct val="0"/>
              </a:spcBef>
              <a:spcAft>
                <a:spcPct val="0"/>
              </a:spcAft>
              <a:buClrTx/>
              <a:buSzTx/>
              <a:buNone/>
            </a:pPr>
            <a:r>
              <a:rPr lang="en-US" altLang="en-US" sz="2600" b="1" dirty="0">
                <a:solidFill>
                  <a:srgbClr val="000088"/>
                </a:solidFill>
              </a:rPr>
              <a:t>&lt;TITLE&gt;</a:t>
            </a:r>
            <a:r>
              <a:rPr lang="en-US" altLang="en-US" sz="2600" dirty="0">
                <a:solidFill>
                  <a:srgbClr val="000000"/>
                </a:solidFill>
              </a:rPr>
              <a:t>List Box Test</a:t>
            </a:r>
          </a:p>
          <a:p>
            <a:pPr marL="0" lvl="0" indent="0" eaLnBrk="0" fontAlgn="base" hangingPunct="0">
              <a:lnSpc>
                <a:spcPct val="100000"/>
              </a:lnSpc>
              <a:spcBef>
                <a:spcPct val="0"/>
              </a:spcBef>
              <a:spcAft>
                <a:spcPct val="0"/>
              </a:spcAft>
              <a:buClrTx/>
              <a:buSzTx/>
              <a:buNone/>
            </a:pPr>
            <a:r>
              <a:rPr lang="en-US" altLang="en-US" sz="2600" b="1" dirty="0">
                <a:solidFill>
                  <a:srgbClr val="000088"/>
                </a:solidFill>
              </a:rPr>
              <a:t>&lt;/TITLE&gt;</a:t>
            </a:r>
          </a:p>
          <a:p>
            <a:pPr marL="0" lvl="0" indent="0" eaLnBrk="0" fontAlgn="base" hangingPunct="0">
              <a:lnSpc>
                <a:spcPct val="100000"/>
              </a:lnSpc>
              <a:spcBef>
                <a:spcPct val="0"/>
              </a:spcBef>
              <a:spcAft>
                <a:spcPct val="0"/>
              </a:spcAft>
              <a:buClrTx/>
              <a:buSzTx/>
              <a:buNone/>
            </a:pPr>
            <a:r>
              <a:rPr lang="en-US" altLang="en-US" sz="2600" dirty="0">
                <a:solidFill>
                  <a:srgbClr val="000000"/>
                </a:solidFill>
              </a:rPr>
              <a:t> </a:t>
            </a:r>
            <a:r>
              <a:rPr lang="en-US" altLang="en-US" sz="2600" b="1" dirty="0">
                <a:solidFill>
                  <a:srgbClr val="000088"/>
                </a:solidFill>
              </a:rPr>
              <a:t>&lt;SCRIPT</a:t>
            </a:r>
            <a:r>
              <a:rPr lang="en-US" altLang="en-US" sz="2600" dirty="0">
                <a:solidFill>
                  <a:srgbClr val="000000"/>
                </a:solidFill>
              </a:rPr>
              <a:t> </a:t>
            </a:r>
            <a:r>
              <a:rPr lang="en-US" altLang="en-US" sz="2600" dirty="0">
                <a:solidFill>
                  <a:srgbClr val="660066"/>
                </a:solidFill>
              </a:rPr>
              <a:t>LANGUAGE</a:t>
            </a:r>
            <a:r>
              <a:rPr lang="en-US" altLang="en-US" sz="2600" dirty="0">
                <a:solidFill>
                  <a:srgbClr val="666600"/>
                </a:solidFill>
              </a:rPr>
              <a:t>=</a:t>
            </a:r>
            <a:r>
              <a:rPr lang="en-US" altLang="en-US" sz="2600" dirty="0">
                <a:solidFill>
                  <a:srgbClr val="008800"/>
                </a:solidFill>
              </a:rPr>
              <a:t>"JavaScript"</a:t>
            </a:r>
            <a:r>
              <a:rPr lang="en-US" altLang="en-US" sz="2600" b="1" dirty="0">
                <a:solidFill>
                  <a:srgbClr val="000088"/>
                </a:solidFill>
              </a:rPr>
              <a:t>&gt;</a:t>
            </a:r>
            <a:r>
              <a:rPr lang="en-US" altLang="en-US" sz="2600" dirty="0">
                <a:solidFill>
                  <a:srgbClr val="000000"/>
                </a:solidFill>
              </a:rPr>
              <a:t> </a:t>
            </a:r>
          </a:p>
          <a:p>
            <a:pPr marL="0" lvl="0" indent="0" eaLnBrk="0" fontAlgn="base" hangingPunct="0">
              <a:lnSpc>
                <a:spcPct val="100000"/>
              </a:lnSpc>
              <a:spcBef>
                <a:spcPct val="0"/>
              </a:spcBef>
              <a:spcAft>
                <a:spcPct val="0"/>
              </a:spcAft>
              <a:buClrTx/>
              <a:buSzTx/>
              <a:buNone/>
            </a:pPr>
            <a:r>
              <a:rPr lang="en-US" altLang="en-US" sz="2600" b="1" dirty="0">
                <a:solidFill>
                  <a:srgbClr val="000088"/>
                </a:solidFill>
              </a:rPr>
              <a:t>function</a:t>
            </a:r>
            <a:r>
              <a:rPr lang="en-US" altLang="en-US" sz="2600" dirty="0">
                <a:solidFill>
                  <a:srgbClr val="000000"/>
                </a:solidFill>
              </a:rPr>
              <a:t> </a:t>
            </a:r>
            <a:r>
              <a:rPr lang="en-US" altLang="en-US" sz="2600" dirty="0" err="1">
                <a:solidFill>
                  <a:srgbClr val="000000"/>
                </a:solidFill>
              </a:rPr>
              <a:t>testSelect</a:t>
            </a:r>
            <a:r>
              <a:rPr lang="en-US" altLang="en-US" sz="2600" dirty="0">
                <a:solidFill>
                  <a:srgbClr val="666600"/>
                </a:solidFill>
              </a:rPr>
              <a:t>(</a:t>
            </a:r>
            <a:r>
              <a:rPr lang="en-US" altLang="en-US" sz="2600" dirty="0">
                <a:solidFill>
                  <a:srgbClr val="000000"/>
                </a:solidFill>
              </a:rPr>
              <a:t>form</a:t>
            </a:r>
            <a:r>
              <a:rPr lang="en-US" altLang="en-US" sz="2600" dirty="0">
                <a:solidFill>
                  <a:srgbClr val="666600"/>
                </a:solidFill>
              </a:rPr>
              <a:t>)</a:t>
            </a:r>
          </a:p>
          <a:p>
            <a:pPr marL="0" lvl="0" indent="0" eaLnBrk="0" fontAlgn="base" hangingPunct="0">
              <a:lnSpc>
                <a:spcPct val="100000"/>
              </a:lnSpc>
              <a:spcBef>
                <a:spcPct val="0"/>
              </a:spcBef>
              <a:spcAft>
                <a:spcPct val="0"/>
              </a:spcAft>
              <a:buClrTx/>
              <a:buSzTx/>
              <a:buNone/>
            </a:pPr>
            <a:r>
              <a:rPr lang="en-US" altLang="en-US" sz="2600" dirty="0">
                <a:solidFill>
                  <a:srgbClr val="000000"/>
                </a:solidFill>
              </a:rPr>
              <a:t> </a:t>
            </a:r>
            <a:r>
              <a:rPr lang="en-US" altLang="en-US" sz="2600" dirty="0">
                <a:solidFill>
                  <a:srgbClr val="666600"/>
                </a:solidFill>
              </a:rPr>
              <a:t>{</a:t>
            </a:r>
            <a:r>
              <a:rPr lang="en-US" altLang="en-US" sz="2600" dirty="0">
                <a:solidFill>
                  <a:srgbClr val="000000"/>
                </a:solidFill>
              </a:rPr>
              <a:t> </a:t>
            </a:r>
          </a:p>
          <a:p>
            <a:pPr marL="0" lvl="0" indent="0" eaLnBrk="0" fontAlgn="base" hangingPunct="0">
              <a:lnSpc>
                <a:spcPct val="100000"/>
              </a:lnSpc>
              <a:spcBef>
                <a:spcPct val="0"/>
              </a:spcBef>
              <a:spcAft>
                <a:spcPct val="0"/>
              </a:spcAft>
              <a:buClrTx/>
              <a:buSzTx/>
              <a:buNone/>
            </a:pPr>
            <a:r>
              <a:rPr lang="en-US" altLang="en-US" sz="2600" dirty="0">
                <a:solidFill>
                  <a:srgbClr val="000000"/>
                </a:solidFill>
              </a:rPr>
              <a:t>alert </a:t>
            </a:r>
            <a:r>
              <a:rPr lang="en-US" altLang="en-US" sz="2600" dirty="0">
                <a:solidFill>
                  <a:srgbClr val="666600"/>
                </a:solidFill>
              </a:rPr>
              <a:t>(</a:t>
            </a:r>
            <a:r>
              <a:rPr lang="en-US" altLang="en-US" sz="2600" dirty="0" err="1">
                <a:solidFill>
                  <a:srgbClr val="000000"/>
                </a:solidFill>
              </a:rPr>
              <a:t>form</a:t>
            </a:r>
            <a:r>
              <a:rPr lang="en-US" altLang="en-US" sz="2600" dirty="0" err="1">
                <a:solidFill>
                  <a:srgbClr val="666600"/>
                </a:solidFill>
              </a:rPr>
              <a:t>.</a:t>
            </a:r>
            <a:r>
              <a:rPr lang="en-US" altLang="en-US" sz="2600" dirty="0" err="1">
                <a:solidFill>
                  <a:srgbClr val="000000"/>
                </a:solidFill>
              </a:rPr>
              <a:t>list</a:t>
            </a:r>
            <a:r>
              <a:rPr lang="en-US" altLang="en-US" sz="2600" dirty="0" err="1">
                <a:solidFill>
                  <a:srgbClr val="666600"/>
                </a:solidFill>
              </a:rPr>
              <a:t>.</a:t>
            </a:r>
            <a:r>
              <a:rPr lang="en-US" altLang="en-US" sz="2600" dirty="0" err="1">
                <a:solidFill>
                  <a:srgbClr val="000000"/>
                </a:solidFill>
              </a:rPr>
              <a:t>selectedIndex</a:t>
            </a:r>
            <a:r>
              <a:rPr lang="en-US" altLang="en-US" sz="2600" dirty="0">
                <a:solidFill>
                  <a:srgbClr val="666600"/>
                </a:solidFill>
              </a:rPr>
              <a:t>);</a:t>
            </a:r>
            <a:r>
              <a:rPr lang="en-US" altLang="en-US" sz="2600" dirty="0">
                <a:solidFill>
                  <a:srgbClr val="000000"/>
                </a:solidFill>
              </a:rPr>
              <a:t> </a:t>
            </a:r>
          </a:p>
          <a:p>
            <a:pPr marL="0" lvl="0" indent="0" eaLnBrk="0" fontAlgn="base" hangingPunct="0">
              <a:lnSpc>
                <a:spcPct val="100000"/>
              </a:lnSpc>
              <a:spcBef>
                <a:spcPct val="0"/>
              </a:spcBef>
              <a:spcAft>
                <a:spcPct val="0"/>
              </a:spcAft>
              <a:buClrTx/>
              <a:buSzTx/>
              <a:buNone/>
            </a:pPr>
            <a:r>
              <a:rPr lang="en-US" altLang="en-US" sz="2600" dirty="0">
                <a:solidFill>
                  <a:srgbClr val="666600"/>
                </a:solidFill>
              </a:rPr>
              <a:t>}</a:t>
            </a:r>
            <a:r>
              <a:rPr lang="en-US" altLang="en-US" sz="2600" dirty="0">
                <a:solidFill>
                  <a:schemeClr val="tx1"/>
                </a:solidFill>
              </a:rPr>
              <a:t> </a:t>
            </a:r>
          </a:p>
          <a:p>
            <a:pPr marL="0" lvl="0" indent="0" eaLnBrk="0" fontAlgn="base" hangingPunct="0">
              <a:lnSpc>
                <a:spcPct val="100000"/>
              </a:lnSpc>
              <a:spcBef>
                <a:spcPct val="0"/>
              </a:spcBef>
              <a:spcAft>
                <a:spcPct val="0"/>
              </a:spcAft>
              <a:buClrTx/>
              <a:buSzTx/>
              <a:buNone/>
            </a:pPr>
            <a:endParaRPr lang="en-US" altLang="en-US" sz="2600" dirty="0">
              <a:solidFill>
                <a:schemeClr val="tx1"/>
              </a:solidFill>
            </a:endParaRPr>
          </a:p>
          <a:p>
            <a:pPr marL="0" indent="0" eaLnBrk="0" fontAlgn="base" hangingPunct="0">
              <a:lnSpc>
                <a:spcPct val="100000"/>
              </a:lnSpc>
              <a:spcBef>
                <a:spcPct val="0"/>
              </a:spcBef>
              <a:spcAft>
                <a:spcPct val="0"/>
              </a:spcAft>
              <a:buClrTx/>
              <a:buSzTx/>
              <a:buNone/>
            </a:pPr>
            <a:r>
              <a:rPr lang="en-US" altLang="en-US" sz="2600" b="1" dirty="0">
                <a:solidFill>
                  <a:srgbClr val="000088"/>
                </a:solidFill>
              </a:rPr>
              <a:t>&lt;/SCRIPT&gt;</a:t>
            </a:r>
            <a:r>
              <a:rPr lang="en-US" altLang="en-US" sz="2600" dirty="0">
                <a:solidFill>
                  <a:srgbClr val="000000"/>
                </a:solidFill>
              </a:rPr>
              <a:t> </a:t>
            </a:r>
          </a:p>
          <a:p>
            <a:pPr marL="0" indent="0" eaLnBrk="0" fontAlgn="base" hangingPunct="0">
              <a:lnSpc>
                <a:spcPct val="100000"/>
              </a:lnSpc>
              <a:spcBef>
                <a:spcPct val="0"/>
              </a:spcBef>
              <a:spcAft>
                <a:spcPct val="0"/>
              </a:spcAft>
              <a:buClrTx/>
              <a:buSzTx/>
              <a:buNone/>
            </a:pPr>
            <a:endParaRPr lang="en-US" altLang="en-US" sz="2600" b="1" dirty="0">
              <a:solidFill>
                <a:srgbClr val="000000"/>
              </a:solidFill>
            </a:endParaRPr>
          </a:p>
          <a:p>
            <a:pPr marL="0" indent="0" eaLnBrk="0" fontAlgn="base" hangingPunct="0">
              <a:lnSpc>
                <a:spcPct val="100000"/>
              </a:lnSpc>
              <a:spcBef>
                <a:spcPct val="0"/>
              </a:spcBef>
              <a:spcAft>
                <a:spcPct val="0"/>
              </a:spcAft>
              <a:buClrTx/>
              <a:buSzTx/>
              <a:buNone/>
            </a:pPr>
            <a:r>
              <a:rPr lang="en-US" altLang="en-US" sz="2600" b="1" dirty="0">
                <a:solidFill>
                  <a:srgbClr val="000088"/>
                </a:solidFill>
              </a:rPr>
              <a:t>&lt;/HEAD&gt;</a:t>
            </a:r>
            <a:r>
              <a:rPr lang="en-US" altLang="en-US" sz="2600" dirty="0">
                <a:solidFill>
                  <a:srgbClr val="000000"/>
                </a:solidFill>
              </a:rPr>
              <a:t> </a:t>
            </a:r>
          </a:p>
          <a:p>
            <a:pPr marL="0" lvl="0" indent="0" eaLnBrk="0" fontAlgn="base" hangingPunct="0">
              <a:lnSpc>
                <a:spcPct val="100000"/>
              </a:lnSpc>
              <a:spcBef>
                <a:spcPct val="0"/>
              </a:spcBef>
              <a:spcAft>
                <a:spcPct val="0"/>
              </a:spcAft>
              <a:buClrTx/>
              <a:buSzTx/>
              <a:buNone/>
            </a:pPr>
            <a:endParaRPr lang="en-US" altLang="en-US" sz="2600" dirty="0">
              <a:solidFill>
                <a:schemeClr val="tx1"/>
              </a:solidFill>
            </a:endParaRPr>
          </a:p>
          <a:p>
            <a:pPr marL="0" lvl="0" indent="0" eaLnBrk="0" fontAlgn="base" hangingPunct="0">
              <a:lnSpc>
                <a:spcPct val="100000"/>
              </a:lnSpc>
              <a:spcBef>
                <a:spcPct val="0"/>
              </a:spcBef>
              <a:spcAft>
                <a:spcPct val="0"/>
              </a:spcAft>
              <a:buClrTx/>
              <a:buSzTx/>
              <a:buNone/>
            </a:pPr>
            <a:endParaRPr lang="en-US" altLang="en-US" sz="2600" dirty="0">
              <a:solidFill>
                <a:schemeClr val="tx1"/>
              </a:solidFill>
            </a:endParaRPr>
          </a:p>
          <a:p>
            <a:pPr marL="0" lvl="0" indent="0" eaLnBrk="0" fontAlgn="base" hangingPunct="0">
              <a:lnSpc>
                <a:spcPct val="100000"/>
              </a:lnSpc>
              <a:spcBef>
                <a:spcPct val="0"/>
              </a:spcBef>
              <a:spcAft>
                <a:spcPct val="0"/>
              </a:spcAft>
              <a:buClrTx/>
              <a:buSzTx/>
              <a:buNone/>
            </a:pPr>
            <a:endParaRPr lang="en-US" altLang="en-US" sz="2600" dirty="0">
              <a:solidFill>
                <a:schemeClr val="tx1"/>
              </a:solidFill>
              <a:latin typeface="Arial" panose="020B0604020202020204" pitchFamily="34" charset="0"/>
            </a:endParaRPr>
          </a:p>
          <a:p>
            <a:endParaRPr lang="en-US" dirty="0"/>
          </a:p>
        </p:txBody>
      </p:sp>
    </p:spTree>
    <p:extLst>
      <p:ext uri="{BB962C8B-B14F-4D97-AF65-F5344CB8AC3E}">
        <p14:creationId xmlns:p14="http://schemas.microsoft.com/office/powerpoint/2010/main" val="2206250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eaLnBrk="0" fontAlgn="base" hangingPunct="0">
              <a:lnSpc>
                <a:spcPct val="100000"/>
              </a:lnSpc>
              <a:spcBef>
                <a:spcPct val="0"/>
              </a:spcBef>
              <a:spcAft>
                <a:spcPct val="0"/>
              </a:spcAft>
              <a:buClrTx/>
              <a:buSzTx/>
              <a:buNone/>
            </a:pPr>
            <a:endParaRPr lang="en-US" altLang="en-US" b="1" dirty="0">
              <a:solidFill>
                <a:srgbClr val="000000"/>
              </a:solidFill>
            </a:endParaRPr>
          </a:p>
          <a:p>
            <a:pPr marL="0" indent="0" eaLnBrk="0" fontAlgn="base" hangingPunct="0">
              <a:lnSpc>
                <a:spcPct val="100000"/>
              </a:lnSpc>
              <a:spcBef>
                <a:spcPct val="0"/>
              </a:spcBef>
              <a:spcAft>
                <a:spcPct val="0"/>
              </a:spcAft>
              <a:buClrTx/>
              <a:buSzTx/>
              <a:buNone/>
            </a:pPr>
            <a:r>
              <a:rPr lang="en-US" altLang="en-US" b="1" dirty="0">
                <a:solidFill>
                  <a:srgbClr val="000088"/>
                </a:solidFill>
              </a:rPr>
              <a:t>&lt;BODY&gt;</a:t>
            </a:r>
          </a:p>
          <a:p>
            <a:pPr marL="0" indent="0" eaLnBrk="0" fontAlgn="base" hangingPunct="0">
              <a:lnSpc>
                <a:spcPct val="100000"/>
              </a:lnSpc>
              <a:spcBef>
                <a:spcPct val="0"/>
              </a:spcBef>
              <a:spcAft>
                <a:spcPct val="0"/>
              </a:spcAft>
              <a:buClrTx/>
              <a:buSzTx/>
              <a:buNone/>
            </a:pPr>
            <a:r>
              <a:rPr lang="en-US" altLang="en-US" dirty="0">
                <a:solidFill>
                  <a:srgbClr val="000000"/>
                </a:solidFill>
              </a:rPr>
              <a:t> </a:t>
            </a:r>
            <a:r>
              <a:rPr lang="en-US" altLang="en-US" b="1" dirty="0">
                <a:solidFill>
                  <a:srgbClr val="000088"/>
                </a:solidFill>
              </a:rPr>
              <a:t>&lt;FORM</a:t>
            </a:r>
            <a:r>
              <a:rPr lang="en-US" altLang="en-US" dirty="0">
                <a:solidFill>
                  <a:srgbClr val="000000"/>
                </a:solidFill>
              </a:rPr>
              <a:t> </a:t>
            </a:r>
            <a:r>
              <a:rPr lang="en-US" altLang="en-US" dirty="0">
                <a:solidFill>
                  <a:srgbClr val="660066"/>
                </a:solidFill>
              </a:rPr>
              <a:t>NAME</a:t>
            </a:r>
            <a:r>
              <a:rPr lang="en-US" altLang="en-US" dirty="0">
                <a:solidFill>
                  <a:srgbClr val="666600"/>
                </a:solidFill>
              </a:rPr>
              <a:t>=</a:t>
            </a:r>
            <a:r>
              <a:rPr lang="en-US" altLang="en-US" dirty="0">
                <a:solidFill>
                  <a:srgbClr val="008800"/>
                </a:solidFill>
              </a:rPr>
              <a:t>"</a:t>
            </a:r>
            <a:r>
              <a:rPr lang="en-US" altLang="en-US" dirty="0" err="1">
                <a:solidFill>
                  <a:srgbClr val="008800"/>
                </a:solidFill>
              </a:rPr>
              <a:t>myform</a:t>
            </a:r>
            <a:r>
              <a:rPr lang="en-US" altLang="en-US" dirty="0">
                <a:solidFill>
                  <a:srgbClr val="008800"/>
                </a:solidFill>
              </a:rPr>
              <a:t>"</a:t>
            </a:r>
            <a:r>
              <a:rPr lang="en-US" altLang="en-US" dirty="0">
                <a:solidFill>
                  <a:srgbClr val="000000"/>
                </a:solidFill>
              </a:rPr>
              <a:t> </a:t>
            </a:r>
            <a:r>
              <a:rPr lang="en-US" altLang="en-US" dirty="0">
                <a:solidFill>
                  <a:srgbClr val="660066"/>
                </a:solidFill>
              </a:rPr>
              <a:t>ACTION</a:t>
            </a:r>
            <a:r>
              <a:rPr lang="en-US" altLang="en-US" dirty="0">
                <a:solidFill>
                  <a:srgbClr val="666600"/>
                </a:solidFill>
              </a:rPr>
              <a:t>=</a:t>
            </a:r>
            <a:r>
              <a:rPr lang="en-US" altLang="en-US" dirty="0">
                <a:solidFill>
                  <a:srgbClr val="008800"/>
                </a:solidFill>
              </a:rPr>
              <a:t>""</a:t>
            </a:r>
            <a:r>
              <a:rPr lang="en-US" altLang="en-US" dirty="0">
                <a:solidFill>
                  <a:srgbClr val="000000"/>
                </a:solidFill>
              </a:rPr>
              <a:t> </a:t>
            </a:r>
            <a:r>
              <a:rPr lang="en-US" altLang="en-US" dirty="0">
                <a:solidFill>
                  <a:srgbClr val="660066"/>
                </a:solidFill>
              </a:rPr>
              <a:t>METHOD</a:t>
            </a:r>
            <a:r>
              <a:rPr lang="en-US" altLang="en-US" dirty="0">
                <a:solidFill>
                  <a:srgbClr val="666600"/>
                </a:solidFill>
              </a:rPr>
              <a:t>=</a:t>
            </a:r>
            <a:r>
              <a:rPr lang="en-US" altLang="en-US" dirty="0">
                <a:solidFill>
                  <a:srgbClr val="008800"/>
                </a:solidFill>
              </a:rPr>
              <a:t>"GET"</a:t>
            </a:r>
            <a:r>
              <a:rPr lang="en-US" altLang="en-US" b="1" dirty="0">
                <a:solidFill>
                  <a:srgbClr val="000088"/>
                </a:solidFill>
              </a:rPr>
              <a:t>&gt;</a:t>
            </a:r>
            <a:r>
              <a:rPr lang="en-US" altLang="en-US" dirty="0">
                <a:solidFill>
                  <a:schemeClr val="tx1"/>
                </a:solidFill>
              </a:rPr>
              <a:t> </a:t>
            </a:r>
          </a:p>
          <a:p>
            <a:pPr marL="0" indent="0" eaLnBrk="0" fontAlgn="base" hangingPunct="0">
              <a:lnSpc>
                <a:spcPct val="100000"/>
              </a:lnSpc>
              <a:spcBef>
                <a:spcPct val="0"/>
              </a:spcBef>
              <a:spcAft>
                <a:spcPct val="0"/>
              </a:spcAft>
              <a:buClrTx/>
              <a:buSzTx/>
              <a:buNone/>
            </a:pPr>
            <a:endParaRPr lang="en-US" altLang="en-US" b="1" dirty="0">
              <a:solidFill>
                <a:srgbClr val="000088"/>
              </a:solidFill>
            </a:endParaRPr>
          </a:p>
          <a:p>
            <a:pPr marL="0" indent="0" eaLnBrk="0" fontAlgn="base" hangingPunct="0">
              <a:lnSpc>
                <a:spcPct val="100000"/>
              </a:lnSpc>
              <a:spcBef>
                <a:spcPct val="0"/>
              </a:spcBef>
              <a:spcAft>
                <a:spcPct val="0"/>
              </a:spcAft>
              <a:buClrTx/>
              <a:buSzTx/>
              <a:buNone/>
            </a:pPr>
            <a:r>
              <a:rPr lang="en-US" altLang="en-US" b="1" dirty="0">
                <a:solidFill>
                  <a:srgbClr val="000088"/>
                </a:solidFill>
              </a:rPr>
              <a:t>&lt;INPUT</a:t>
            </a:r>
            <a:r>
              <a:rPr lang="en-US" altLang="en-US" dirty="0">
                <a:solidFill>
                  <a:srgbClr val="000000"/>
                </a:solidFill>
              </a:rPr>
              <a:t> </a:t>
            </a:r>
            <a:r>
              <a:rPr lang="en-US" altLang="en-US" dirty="0">
                <a:solidFill>
                  <a:srgbClr val="660066"/>
                </a:solidFill>
              </a:rPr>
              <a:t>TYPE</a:t>
            </a:r>
            <a:r>
              <a:rPr lang="en-US" altLang="en-US" dirty="0">
                <a:solidFill>
                  <a:srgbClr val="666600"/>
                </a:solidFill>
              </a:rPr>
              <a:t>=</a:t>
            </a:r>
            <a:r>
              <a:rPr lang="en-US" altLang="en-US" dirty="0">
                <a:solidFill>
                  <a:srgbClr val="008800"/>
                </a:solidFill>
              </a:rPr>
              <a:t>"button"</a:t>
            </a:r>
            <a:r>
              <a:rPr lang="en-US" altLang="en-US" dirty="0">
                <a:solidFill>
                  <a:srgbClr val="000000"/>
                </a:solidFill>
              </a:rPr>
              <a:t> </a:t>
            </a:r>
            <a:r>
              <a:rPr lang="en-US" altLang="en-US" dirty="0">
                <a:solidFill>
                  <a:srgbClr val="660066"/>
                </a:solidFill>
              </a:rPr>
              <a:t>NAME</a:t>
            </a:r>
            <a:r>
              <a:rPr lang="en-US" altLang="en-US" dirty="0">
                <a:solidFill>
                  <a:srgbClr val="666600"/>
                </a:solidFill>
              </a:rPr>
              <a:t>=</a:t>
            </a:r>
            <a:r>
              <a:rPr lang="en-US" altLang="en-US" dirty="0">
                <a:solidFill>
                  <a:srgbClr val="008800"/>
                </a:solidFill>
              </a:rPr>
              <a:t>"button"</a:t>
            </a:r>
            <a:r>
              <a:rPr lang="en-US" altLang="en-US" dirty="0">
                <a:solidFill>
                  <a:srgbClr val="000000"/>
                </a:solidFill>
              </a:rPr>
              <a:t> </a:t>
            </a:r>
            <a:r>
              <a:rPr lang="en-US" altLang="en-US" dirty="0">
                <a:solidFill>
                  <a:srgbClr val="660066"/>
                </a:solidFill>
              </a:rPr>
              <a:t>Value</a:t>
            </a:r>
            <a:r>
              <a:rPr lang="en-US" altLang="en-US" dirty="0">
                <a:solidFill>
                  <a:srgbClr val="666600"/>
                </a:solidFill>
              </a:rPr>
              <a:t>=</a:t>
            </a:r>
            <a:r>
              <a:rPr lang="en-US" altLang="en-US" dirty="0">
                <a:solidFill>
                  <a:srgbClr val="008800"/>
                </a:solidFill>
              </a:rPr>
              <a:t>"Test"</a:t>
            </a:r>
            <a:r>
              <a:rPr lang="en-US" altLang="en-US" dirty="0">
                <a:solidFill>
                  <a:srgbClr val="000000"/>
                </a:solidFill>
              </a:rPr>
              <a:t> </a:t>
            </a:r>
            <a:r>
              <a:rPr lang="en-US" altLang="en-US" dirty="0" err="1">
                <a:solidFill>
                  <a:srgbClr val="660066"/>
                </a:solidFill>
              </a:rPr>
              <a:t>onClick</a:t>
            </a:r>
            <a:r>
              <a:rPr lang="en-US" altLang="en-US" dirty="0">
                <a:solidFill>
                  <a:srgbClr val="666600"/>
                </a:solidFill>
              </a:rPr>
              <a:t>=</a:t>
            </a:r>
            <a:r>
              <a:rPr lang="en-US" altLang="en-US" dirty="0">
                <a:solidFill>
                  <a:srgbClr val="008800"/>
                </a:solidFill>
              </a:rPr>
              <a:t>"</a:t>
            </a:r>
            <a:r>
              <a:rPr lang="en-US" altLang="en-US" dirty="0" err="1">
                <a:solidFill>
                  <a:srgbClr val="000000"/>
                </a:solidFill>
              </a:rPr>
              <a:t>testSelect</a:t>
            </a:r>
            <a:r>
              <a:rPr lang="en-US" altLang="en-US" dirty="0">
                <a:solidFill>
                  <a:srgbClr val="666600"/>
                </a:solidFill>
              </a:rPr>
              <a:t>(</a:t>
            </a:r>
            <a:r>
              <a:rPr lang="en-US" altLang="en-US" b="1" dirty="0" err="1">
                <a:solidFill>
                  <a:srgbClr val="000088"/>
                </a:solidFill>
              </a:rPr>
              <a:t>this</a:t>
            </a:r>
            <a:r>
              <a:rPr lang="en-US" altLang="en-US" dirty="0" err="1">
                <a:solidFill>
                  <a:srgbClr val="666600"/>
                </a:solidFill>
              </a:rPr>
              <a:t>.</a:t>
            </a:r>
            <a:r>
              <a:rPr lang="en-US" altLang="en-US" dirty="0" err="1">
                <a:solidFill>
                  <a:srgbClr val="000000"/>
                </a:solidFill>
              </a:rPr>
              <a:t>form</a:t>
            </a:r>
            <a:r>
              <a:rPr lang="en-US" altLang="en-US" dirty="0">
                <a:solidFill>
                  <a:srgbClr val="666600"/>
                </a:solidFill>
              </a:rPr>
              <a:t>)</a:t>
            </a:r>
            <a:r>
              <a:rPr lang="en-US" altLang="en-US" dirty="0">
                <a:solidFill>
                  <a:srgbClr val="008800"/>
                </a:solidFill>
              </a:rPr>
              <a:t>"</a:t>
            </a:r>
            <a:r>
              <a:rPr lang="en-US" altLang="en-US" b="1" dirty="0">
                <a:solidFill>
                  <a:srgbClr val="000088"/>
                </a:solidFill>
              </a:rPr>
              <a:t>&gt;</a:t>
            </a:r>
            <a:r>
              <a:rPr lang="en-US" altLang="en-US" dirty="0">
                <a:solidFill>
                  <a:schemeClr val="tx1"/>
                </a:solidFill>
              </a:rPr>
              <a:t> </a:t>
            </a:r>
          </a:p>
          <a:p>
            <a:pPr marL="0" indent="0" eaLnBrk="0" fontAlgn="base" hangingPunct="0">
              <a:lnSpc>
                <a:spcPct val="100000"/>
              </a:lnSpc>
              <a:spcBef>
                <a:spcPct val="0"/>
              </a:spcBef>
              <a:spcAft>
                <a:spcPct val="0"/>
              </a:spcAft>
              <a:buClrTx/>
              <a:buSzTx/>
              <a:buNone/>
            </a:pPr>
            <a:endParaRPr lang="en-US" altLang="en-US" dirty="0">
              <a:solidFill>
                <a:schemeClr val="tx1"/>
              </a:solidFill>
            </a:endParaRPr>
          </a:p>
          <a:p>
            <a:pPr marL="0" lvl="0" indent="0" eaLnBrk="0" fontAlgn="base" hangingPunct="0">
              <a:lnSpc>
                <a:spcPct val="100000"/>
              </a:lnSpc>
              <a:spcBef>
                <a:spcPct val="0"/>
              </a:spcBef>
              <a:spcAft>
                <a:spcPct val="0"/>
              </a:spcAft>
              <a:buClrTx/>
              <a:buSzTx/>
              <a:buNone/>
            </a:pPr>
            <a:r>
              <a:rPr lang="en-US" altLang="en-US" b="1" dirty="0">
                <a:solidFill>
                  <a:srgbClr val="000088"/>
                </a:solidFill>
              </a:rPr>
              <a:t>&lt;SELECT</a:t>
            </a:r>
            <a:r>
              <a:rPr lang="en-US" altLang="en-US" dirty="0">
                <a:solidFill>
                  <a:srgbClr val="000000"/>
                </a:solidFill>
              </a:rPr>
              <a:t> </a:t>
            </a:r>
            <a:r>
              <a:rPr lang="en-US" altLang="en-US" dirty="0">
                <a:solidFill>
                  <a:srgbClr val="660066"/>
                </a:solidFill>
              </a:rPr>
              <a:t>NAME</a:t>
            </a:r>
            <a:r>
              <a:rPr lang="en-US" altLang="en-US" dirty="0">
                <a:solidFill>
                  <a:srgbClr val="666600"/>
                </a:solidFill>
              </a:rPr>
              <a:t>=</a:t>
            </a:r>
            <a:r>
              <a:rPr lang="en-US" altLang="en-US" dirty="0">
                <a:solidFill>
                  <a:srgbClr val="008800"/>
                </a:solidFill>
              </a:rPr>
              <a:t>"list"</a:t>
            </a:r>
            <a:r>
              <a:rPr lang="en-US" altLang="en-US" dirty="0">
                <a:solidFill>
                  <a:srgbClr val="000000"/>
                </a:solidFill>
              </a:rPr>
              <a:t> </a:t>
            </a:r>
            <a:r>
              <a:rPr lang="en-US" altLang="en-US" dirty="0">
                <a:solidFill>
                  <a:srgbClr val="660066"/>
                </a:solidFill>
              </a:rPr>
              <a:t>SIZE</a:t>
            </a:r>
            <a:r>
              <a:rPr lang="en-US" altLang="en-US" dirty="0">
                <a:solidFill>
                  <a:srgbClr val="666600"/>
                </a:solidFill>
              </a:rPr>
              <a:t>=</a:t>
            </a:r>
            <a:r>
              <a:rPr lang="en-US" altLang="en-US" dirty="0">
                <a:solidFill>
                  <a:srgbClr val="008800"/>
                </a:solidFill>
              </a:rPr>
              <a:t>"3"</a:t>
            </a:r>
            <a:r>
              <a:rPr lang="en-US" altLang="en-US" b="1" dirty="0">
                <a:solidFill>
                  <a:srgbClr val="000088"/>
                </a:solidFill>
              </a:rPr>
              <a:t>&gt;</a:t>
            </a:r>
            <a:r>
              <a:rPr lang="en-US" altLang="en-US" dirty="0">
                <a:solidFill>
                  <a:srgbClr val="000000"/>
                </a:solidFill>
              </a:rPr>
              <a:t> </a:t>
            </a:r>
          </a:p>
          <a:p>
            <a:pPr marL="0" lvl="0" indent="0" eaLnBrk="0" fontAlgn="base" hangingPunct="0">
              <a:lnSpc>
                <a:spcPct val="100000"/>
              </a:lnSpc>
              <a:spcBef>
                <a:spcPct val="0"/>
              </a:spcBef>
              <a:spcAft>
                <a:spcPct val="0"/>
              </a:spcAft>
              <a:buClrTx/>
              <a:buSzTx/>
              <a:buNone/>
            </a:pPr>
            <a:r>
              <a:rPr lang="en-US" altLang="en-US" b="1" dirty="0">
                <a:solidFill>
                  <a:srgbClr val="000088"/>
                </a:solidFill>
              </a:rPr>
              <a:t>&lt;OPTION&gt;</a:t>
            </a:r>
            <a:r>
              <a:rPr lang="en-US" altLang="en-US" dirty="0">
                <a:solidFill>
                  <a:srgbClr val="000000"/>
                </a:solidFill>
              </a:rPr>
              <a:t>This is item 1 </a:t>
            </a:r>
          </a:p>
          <a:p>
            <a:pPr marL="0" lvl="0" indent="0" eaLnBrk="0" fontAlgn="base" hangingPunct="0">
              <a:lnSpc>
                <a:spcPct val="100000"/>
              </a:lnSpc>
              <a:spcBef>
                <a:spcPct val="0"/>
              </a:spcBef>
              <a:spcAft>
                <a:spcPct val="0"/>
              </a:spcAft>
              <a:buClrTx/>
              <a:buSzTx/>
              <a:buNone/>
            </a:pPr>
            <a:r>
              <a:rPr lang="en-US" altLang="en-US" b="1" dirty="0">
                <a:solidFill>
                  <a:srgbClr val="000088"/>
                </a:solidFill>
              </a:rPr>
              <a:t>&lt;OPTION&gt;</a:t>
            </a:r>
            <a:r>
              <a:rPr lang="en-US" altLang="en-US" dirty="0">
                <a:solidFill>
                  <a:srgbClr val="000000"/>
                </a:solidFill>
              </a:rPr>
              <a:t>This is item 2 </a:t>
            </a:r>
          </a:p>
          <a:p>
            <a:pPr marL="0" lvl="0" indent="0" eaLnBrk="0" fontAlgn="base" hangingPunct="0">
              <a:lnSpc>
                <a:spcPct val="100000"/>
              </a:lnSpc>
              <a:spcBef>
                <a:spcPct val="0"/>
              </a:spcBef>
              <a:spcAft>
                <a:spcPct val="0"/>
              </a:spcAft>
              <a:buClrTx/>
              <a:buSzTx/>
              <a:buNone/>
            </a:pPr>
            <a:r>
              <a:rPr lang="en-US" altLang="en-US" b="1" dirty="0">
                <a:solidFill>
                  <a:srgbClr val="000088"/>
                </a:solidFill>
              </a:rPr>
              <a:t>&lt;OPTION&gt;</a:t>
            </a:r>
            <a:r>
              <a:rPr lang="en-US" altLang="en-US" dirty="0">
                <a:solidFill>
                  <a:srgbClr val="000000"/>
                </a:solidFill>
              </a:rPr>
              <a:t>This is item 3</a:t>
            </a:r>
            <a:r>
              <a:rPr lang="en-US" altLang="en-US" dirty="0">
                <a:solidFill>
                  <a:schemeClr val="tx1"/>
                </a:solidFill>
              </a:rPr>
              <a:t> </a:t>
            </a:r>
          </a:p>
          <a:p>
            <a:pPr marL="0" indent="0" eaLnBrk="0" fontAlgn="base" hangingPunct="0">
              <a:lnSpc>
                <a:spcPct val="100000"/>
              </a:lnSpc>
              <a:spcBef>
                <a:spcPct val="0"/>
              </a:spcBef>
              <a:spcAft>
                <a:spcPct val="0"/>
              </a:spcAft>
              <a:buClrTx/>
              <a:buSzTx/>
              <a:buNone/>
            </a:pPr>
            <a:r>
              <a:rPr lang="en-US" altLang="en-US" b="1" dirty="0">
                <a:solidFill>
                  <a:srgbClr val="000088"/>
                </a:solidFill>
              </a:rPr>
              <a:t>&lt;/SELECT&gt;</a:t>
            </a:r>
            <a:r>
              <a:rPr lang="en-US" altLang="en-US" dirty="0">
                <a:solidFill>
                  <a:srgbClr val="000000"/>
                </a:solidFill>
              </a:rPr>
              <a:t> </a:t>
            </a:r>
            <a:r>
              <a:rPr lang="en-US" altLang="en-US" b="1" dirty="0">
                <a:solidFill>
                  <a:srgbClr val="000088"/>
                </a:solidFill>
              </a:rPr>
              <a:t>&lt;/FORM&gt;</a:t>
            </a:r>
            <a:r>
              <a:rPr lang="en-US" altLang="en-US" dirty="0">
                <a:solidFill>
                  <a:srgbClr val="000000"/>
                </a:solidFill>
              </a:rPr>
              <a:t> </a:t>
            </a:r>
            <a:r>
              <a:rPr lang="en-US" altLang="en-US" b="1" dirty="0">
                <a:solidFill>
                  <a:srgbClr val="000088"/>
                </a:solidFill>
              </a:rPr>
              <a:t>&lt;/BODY&gt;</a:t>
            </a:r>
            <a:r>
              <a:rPr lang="en-US" altLang="en-US" dirty="0">
                <a:solidFill>
                  <a:srgbClr val="000000"/>
                </a:solidFill>
              </a:rPr>
              <a:t> </a:t>
            </a:r>
            <a:r>
              <a:rPr lang="en-US" altLang="en-US" b="1" dirty="0">
                <a:solidFill>
                  <a:srgbClr val="000088"/>
                </a:solidFill>
              </a:rPr>
              <a:t>&lt;/HTML&gt;</a:t>
            </a:r>
            <a:endParaRPr lang="en-US" altLang="en-US" dirty="0">
              <a:solidFill>
                <a:schemeClr val="tx1"/>
              </a:solidFill>
            </a:endParaRPr>
          </a:p>
          <a:p>
            <a:endParaRPr lang="en-US" dirty="0"/>
          </a:p>
        </p:txBody>
      </p:sp>
    </p:spTree>
    <p:extLst>
      <p:ext uri="{BB962C8B-B14F-4D97-AF65-F5344CB8AC3E}">
        <p14:creationId xmlns:p14="http://schemas.microsoft.com/office/powerpoint/2010/main" val="961366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88571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400" b="1" dirty="0"/>
              <a:t>Window object</a:t>
            </a:r>
            <a:r>
              <a:rPr lang="en-US" sz="2400" dirty="0"/>
              <a:t> − Top of the hierarchy. It is the outmost element of the object hierarchy.</a:t>
            </a:r>
          </a:p>
          <a:p>
            <a:pPr algn="just"/>
            <a:r>
              <a:rPr lang="en-US" sz="2400" b="1" dirty="0"/>
              <a:t>Document object</a:t>
            </a:r>
            <a:r>
              <a:rPr lang="en-US" sz="2400" dirty="0"/>
              <a:t> − Each HTML document that gets loaded into a window becomes a document object. The document contains the contents of the page.</a:t>
            </a:r>
          </a:p>
          <a:p>
            <a:pPr algn="just"/>
            <a:r>
              <a:rPr lang="en-US" sz="2400" b="1" dirty="0"/>
              <a:t>Form object</a:t>
            </a:r>
            <a:r>
              <a:rPr lang="en-US" sz="2400" dirty="0"/>
              <a:t> − Everything enclosed in the &lt;form&gt;...&lt;/form&gt; tags sets the form object.</a:t>
            </a:r>
          </a:p>
          <a:p>
            <a:pPr algn="just"/>
            <a:r>
              <a:rPr lang="en-US" sz="2400" b="1" dirty="0"/>
              <a:t>Form control elements</a:t>
            </a:r>
            <a:r>
              <a:rPr lang="en-US" sz="2400" dirty="0"/>
              <a:t> − The form object contains all the elements defined for that object such as text fields, buttons, radio buttons, and checkboxes.</a:t>
            </a:r>
          </a:p>
          <a:p>
            <a:endParaRPr lang="en-US" dirty="0"/>
          </a:p>
        </p:txBody>
      </p:sp>
    </p:spTree>
    <p:extLst>
      <p:ext uri="{BB962C8B-B14F-4D97-AF65-F5344CB8AC3E}">
        <p14:creationId xmlns:p14="http://schemas.microsoft.com/office/powerpoint/2010/main" val="1742931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1638" y="1132116"/>
            <a:ext cx="6584998" cy="4053432"/>
          </a:xfrm>
        </p:spPr>
      </p:pic>
    </p:spTree>
    <p:extLst>
      <p:ext uri="{BB962C8B-B14F-4D97-AF65-F5344CB8AC3E}">
        <p14:creationId xmlns:p14="http://schemas.microsoft.com/office/powerpoint/2010/main" val="2314041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Navigator Object</a:t>
            </a:r>
            <a:br>
              <a:rPr lang="en-US" dirty="0"/>
            </a:br>
            <a:endParaRPr lang="en-US" dirty="0"/>
          </a:p>
        </p:txBody>
      </p:sp>
      <p:sp>
        <p:nvSpPr>
          <p:cNvPr id="3" name="Content Placeholder 2"/>
          <p:cNvSpPr>
            <a:spLocks noGrp="1"/>
          </p:cNvSpPr>
          <p:nvPr>
            <p:ph idx="1"/>
          </p:nvPr>
        </p:nvSpPr>
        <p:spPr/>
        <p:txBody>
          <a:bodyPr/>
          <a:lstStyle/>
          <a:p>
            <a:r>
              <a:rPr lang="en-US" dirty="0"/>
              <a:t>The navigator object contains information about </a:t>
            </a:r>
            <a:r>
              <a:rPr lang="en-US" dirty="0" smtClean="0"/>
              <a:t>the </a:t>
            </a:r>
            <a:r>
              <a:rPr lang="en-US" dirty="0"/>
              <a:t>browser</a:t>
            </a:r>
            <a:r>
              <a:rPr lang="en-US" dirty="0" smtClean="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18111699"/>
              </p:ext>
            </p:extLst>
          </p:nvPr>
        </p:nvGraphicFramePr>
        <p:xfrm>
          <a:off x="1184366" y="2246810"/>
          <a:ext cx="7229664" cy="3842584"/>
        </p:xfrm>
        <a:graphic>
          <a:graphicData uri="http://schemas.openxmlformats.org/drawingml/2006/table">
            <a:tbl>
              <a:tblPr/>
              <a:tblGrid>
                <a:gridCol w="1806040">
                  <a:extLst>
                    <a:ext uri="{9D8B030D-6E8A-4147-A177-3AD203B41FA5}">
                      <a16:colId xmlns:a16="http://schemas.microsoft.com/office/drawing/2014/main" val="1176105673"/>
                    </a:ext>
                  </a:extLst>
                </a:gridCol>
                <a:gridCol w="5423624">
                  <a:extLst>
                    <a:ext uri="{9D8B030D-6E8A-4147-A177-3AD203B41FA5}">
                      <a16:colId xmlns:a16="http://schemas.microsoft.com/office/drawing/2014/main" val="750808089"/>
                    </a:ext>
                  </a:extLst>
                </a:gridCol>
              </a:tblGrid>
              <a:tr h="264862">
                <a:tc>
                  <a:txBody>
                    <a:bodyPr/>
                    <a:lstStyle/>
                    <a:p>
                      <a:pPr algn="l" fontAlgn="t"/>
                      <a:r>
                        <a:rPr lang="en-US" sz="1500" dirty="0">
                          <a:effectLst/>
                        </a:rPr>
                        <a:t>Property</a:t>
                      </a:r>
                    </a:p>
                  </a:txBody>
                  <a:tcPr marL="99943" marR="49972" marT="49972" marB="4997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Description</a:t>
                      </a:r>
                    </a:p>
                  </a:txBody>
                  <a:tcPr marL="49972" marR="49972" marT="49972" marB="4997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9753642"/>
                  </a:ext>
                </a:extLst>
              </a:tr>
              <a:tr h="264862">
                <a:tc>
                  <a:txBody>
                    <a:bodyPr/>
                    <a:lstStyle/>
                    <a:p>
                      <a:pPr algn="l" fontAlgn="t"/>
                      <a:r>
                        <a:rPr lang="en-US" sz="1500">
                          <a:effectLst/>
                          <a:hlinkClick r:id="rId2"/>
                        </a:rPr>
                        <a:t>appCodeName</a:t>
                      </a:r>
                      <a:endParaRPr lang="en-US" sz="1500">
                        <a:effectLst/>
                      </a:endParaRPr>
                    </a:p>
                  </a:txBody>
                  <a:tcPr marL="99943" marR="49972" marT="49972" marB="4997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Returns the code name of the browser</a:t>
                      </a:r>
                    </a:p>
                  </a:txBody>
                  <a:tcPr marL="49972" marR="49972" marT="49972" marB="4997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31774999"/>
                  </a:ext>
                </a:extLst>
              </a:tr>
              <a:tr h="264862">
                <a:tc>
                  <a:txBody>
                    <a:bodyPr/>
                    <a:lstStyle/>
                    <a:p>
                      <a:pPr algn="l" fontAlgn="t"/>
                      <a:r>
                        <a:rPr lang="en-US" sz="1500">
                          <a:effectLst/>
                          <a:hlinkClick r:id="rId3"/>
                        </a:rPr>
                        <a:t>appName</a:t>
                      </a:r>
                      <a:endParaRPr lang="en-US" sz="1500">
                        <a:effectLst/>
                      </a:endParaRPr>
                    </a:p>
                  </a:txBody>
                  <a:tcPr marL="99943" marR="49972" marT="49972" marB="4997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Returns the name of the browser</a:t>
                      </a:r>
                    </a:p>
                  </a:txBody>
                  <a:tcPr marL="49972" marR="49972" marT="49972" marB="4997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94576261"/>
                  </a:ext>
                </a:extLst>
              </a:tr>
              <a:tr h="264862">
                <a:tc>
                  <a:txBody>
                    <a:bodyPr/>
                    <a:lstStyle/>
                    <a:p>
                      <a:pPr algn="l" fontAlgn="t"/>
                      <a:r>
                        <a:rPr lang="en-US" sz="1500">
                          <a:effectLst/>
                          <a:hlinkClick r:id="rId4"/>
                        </a:rPr>
                        <a:t>appVersion</a:t>
                      </a:r>
                      <a:endParaRPr lang="en-US" sz="1500">
                        <a:effectLst/>
                      </a:endParaRPr>
                    </a:p>
                  </a:txBody>
                  <a:tcPr marL="99943" marR="49972" marT="49972" marB="4997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Returns the version information of the browser</a:t>
                      </a:r>
                    </a:p>
                  </a:txBody>
                  <a:tcPr marL="49972" marR="49972" marT="49972" marB="4997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98970662"/>
                  </a:ext>
                </a:extLst>
              </a:tr>
              <a:tr h="264862">
                <a:tc>
                  <a:txBody>
                    <a:bodyPr/>
                    <a:lstStyle/>
                    <a:p>
                      <a:pPr algn="l" fontAlgn="t"/>
                      <a:r>
                        <a:rPr lang="en-US" sz="1500">
                          <a:effectLst/>
                          <a:hlinkClick r:id="rId5"/>
                        </a:rPr>
                        <a:t>cookieEnabled</a:t>
                      </a:r>
                      <a:endParaRPr lang="en-US" sz="1500">
                        <a:effectLst/>
                      </a:endParaRPr>
                    </a:p>
                  </a:txBody>
                  <a:tcPr marL="99943" marR="49972" marT="49972" marB="4997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Determines whether cookies are enabled in the browser</a:t>
                      </a:r>
                    </a:p>
                  </a:txBody>
                  <a:tcPr marL="49972" marR="49972" marT="49972" marB="4997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42645425"/>
                  </a:ext>
                </a:extLst>
              </a:tr>
              <a:tr h="449151">
                <a:tc>
                  <a:txBody>
                    <a:bodyPr/>
                    <a:lstStyle/>
                    <a:p>
                      <a:pPr algn="l" fontAlgn="t"/>
                      <a:r>
                        <a:rPr lang="en-US" sz="1500">
                          <a:effectLst/>
                          <a:hlinkClick r:id="rId6"/>
                        </a:rPr>
                        <a:t>geolocation</a:t>
                      </a:r>
                      <a:endParaRPr lang="en-US" sz="1500">
                        <a:effectLst/>
                      </a:endParaRPr>
                    </a:p>
                  </a:txBody>
                  <a:tcPr marL="99943" marR="49972" marT="49972" marB="4997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Returns a Geolocation object that can be used to locate the user's position</a:t>
                      </a:r>
                    </a:p>
                  </a:txBody>
                  <a:tcPr marL="49972" marR="49972" marT="49972" marB="4997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585991092"/>
                  </a:ext>
                </a:extLst>
              </a:tr>
              <a:tr h="264862">
                <a:tc>
                  <a:txBody>
                    <a:bodyPr/>
                    <a:lstStyle/>
                    <a:p>
                      <a:pPr algn="l" fontAlgn="t"/>
                      <a:r>
                        <a:rPr lang="en-US" sz="1500">
                          <a:effectLst/>
                          <a:hlinkClick r:id="rId7"/>
                        </a:rPr>
                        <a:t>language</a:t>
                      </a:r>
                      <a:endParaRPr lang="en-US" sz="1500">
                        <a:effectLst/>
                      </a:endParaRPr>
                    </a:p>
                  </a:txBody>
                  <a:tcPr marL="99943" marR="49972" marT="49972" marB="4997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Returns the language of the browser</a:t>
                      </a:r>
                    </a:p>
                  </a:txBody>
                  <a:tcPr marL="49972" marR="49972" marT="49972" marB="4997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91062146"/>
                  </a:ext>
                </a:extLst>
              </a:tr>
              <a:tr h="264862">
                <a:tc>
                  <a:txBody>
                    <a:bodyPr/>
                    <a:lstStyle/>
                    <a:p>
                      <a:pPr algn="l" fontAlgn="t"/>
                      <a:r>
                        <a:rPr lang="en-US" sz="1500">
                          <a:effectLst/>
                          <a:hlinkClick r:id="rId8"/>
                        </a:rPr>
                        <a:t>onLine</a:t>
                      </a:r>
                      <a:endParaRPr lang="en-US" sz="1500">
                        <a:effectLst/>
                      </a:endParaRPr>
                    </a:p>
                  </a:txBody>
                  <a:tcPr marL="99943" marR="49972" marT="49972" marB="4997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Determines whether the browser is online</a:t>
                      </a:r>
                    </a:p>
                  </a:txBody>
                  <a:tcPr marL="49972" marR="49972" marT="49972" marB="4997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75360118"/>
                  </a:ext>
                </a:extLst>
              </a:tr>
              <a:tr h="264862">
                <a:tc>
                  <a:txBody>
                    <a:bodyPr/>
                    <a:lstStyle/>
                    <a:p>
                      <a:pPr algn="l" fontAlgn="t"/>
                      <a:r>
                        <a:rPr lang="en-US" sz="1500">
                          <a:effectLst/>
                          <a:hlinkClick r:id="rId9"/>
                        </a:rPr>
                        <a:t>platform</a:t>
                      </a:r>
                      <a:endParaRPr lang="en-US" sz="1500">
                        <a:effectLst/>
                      </a:endParaRPr>
                    </a:p>
                  </a:txBody>
                  <a:tcPr marL="99943" marR="49972" marT="49972" marB="4997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Returns for which platform the browser is compiled</a:t>
                      </a:r>
                    </a:p>
                  </a:txBody>
                  <a:tcPr marL="49972" marR="49972" marT="49972" marB="4997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12131512"/>
                  </a:ext>
                </a:extLst>
              </a:tr>
              <a:tr h="264862">
                <a:tc>
                  <a:txBody>
                    <a:bodyPr/>
                    <a:lstStyle/>
                    <a:p>
                      <a:pPr algn="l" fontAlgn="t"/>
                      <a:r>
                        <a:rPr lang="en-US" sz="1500">
                          <a:effectLst/>
                          <a:hlinkClick r:id="rId10"/>
                        </a:rPr>
                        <a:t>product</a:t>
                      </a:r>
                      <a:endParaRPr lang="en-US" sz="1500">
                        <a:effectLst/>
                      </a:endParaRPr>
                    </a:p>
                  </a:txBody>
                  <a:tcPr marL="99943" marR="49972" marT="49972" marB="4997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Returns the engine name of the browser</a:t>
                      </a:r>
                    </a:p>
                  </a:txBody>
                  <a:tcPr marL="49972" marR="49972" marT="49972" marB="4997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197181516"/>
                  </a:ext>
                </a:extLst>
              </a:tr>
              <a:tr h="264862">
                <a:tc>
                  <a:txBody>
                    <a:bodyPr/>
                    <a:lstStyle/>
                    <a:p>
                      <a:pPr algn="l" fontAlgn="t"/>
                      <a:r>
                        <a:rPr lang="en-US" sz="1500">
                          <a:effectLst/>
                          <a:hlinkClick r:id="rId11"/>
                        </a:rPr>
                        <a:t>userAgent</a:t>
                      </a:r>
                      <a:endParaRPr lang="en-US" sz="1500">
                        <a:effectLst/>
                      </a:endParaRPr>
                    </a:p>
                  </a:txBody>
                  <a:tcPr marL="99943" marR="49972" marT="49972" marB="4997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dirty="0">
                          <a:effectLst/>
                        </a:rPr>
                        <a:t>Returns the user-agent header sent by the browser to the server</a:t>
                      </a:r>
                    </a:p>
                  </a:txBody>
                  <a:tcPr marL="49972" marR="49972" marT="49972" marB="4997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56833017"/>
                  </a:ext>
                </a:extLst>
              </a:tr>
            </a:tbl>
          </a:graphicData>
        </a:graphic>
      </p:graphicFrame>
    </p:spTree>
    <p:extLst>
      <p:ext uri="{BB962C8B-B14F-4D97-AF65-F5344CB8AC3E}">
        <p14:creationId xmlns:p14="http://schemas.microsoft.com/office/powerpoint/2010/main" val="3176623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sz="4000" dirty="0">
                <a:solidFill>
                  <a:srgbClr val="000000"/>
                </a:solidFill>
                <a:latin typeface="Segoe UI" panose="020B0502040204020203" pitchFamily="34" charset="0"/>
                <a:cs typeface="Segoe UI" panose="020B0502040204020203" pitchFamily="34" charset="0"/>
              </a:rPr>
              <a:t>Navigator Object Methods</a:t>
            </a:r>
            <a:r>
              <a:rPr lang="en-US" altLang="en-US" b="1" dirty="0">
                <a:solidFill>
                  <a:srgbClr val="000000"/>
                </a:solidFill>
                <a:latin typeface="Segoe UI" panose="020B0502040204020203" pitchFamily="34" charset="0"/>
                <a:cs typeface="Segoe UI" panose="020B0502040204020203" pitchFamily="34" charset="0"/>
              </a:rPr>
              <a:t/>
            </a:r>
            <a:br>
              <a:rPr lang="en-US" altLang="en-US" b="1" dirty="0">
                <a:solidFill>
                  <a:srgbClr val="000000"/>
                </a:solidFill>
                <a:latin typeface="Segoe UI" panose="020B0502040204020203" pitchFamily="34" charset="0"/>
                <a:cs typeface="Segoe UI" panose="020B0502040204020203" pitchFamily="34" charset="0"/>
              </a:rPr>
            </a:br>
            <a:endParaRPr lang="en-US" dirty="0"/>
          </a:p>
        </p:txBody>
      </p:sp>
      <p:sp>
        <p:nvSpPr>
          <p:cNvPr id="3" name="Content Placeholder 2"/>
          <p:cNvSpPr>
            <a:spLocks noGrp="1"/>
          </p:cNvSpPr>
          <p:nvPr>
            <p:ph idx="1"/>
          </p:nvPr>
        </p:nvSpPr>
        <p:spPr/>
        <p:txBody>
          <a:bodyPr/>
          <a:lstStyle/>
          <a:p>
            <a:pPr fontAlgn="t"/>
            <a:r>
              <a:rPr lang="en-US" dirty="0" smtClean="0"/>
              <a:t>Method                 Description</a:t>
            </a:r>
            <a:endParaRPr lang="en-US" dirty="0"/>
          </a:p>
          <a:p>
            <a:pPr fontAlgn="t"/>
            <a:r>
              <a:rPr lang="en-US" dirty="0" err="1">
                <a:hlinkClick r:id="rId2"/>
              </a:rPr>
              <a:t>javaEnabled</a:t>
            </a:r>
            <a:r>
              <a:rPr lang="en-US" dirty="0" smtClean="0">
                <a:hlinkClick r:id="rId2"/>
              </a:rPr>
              <a:t>()</a:t>
            </a:r>
            <a:r>
              <a:rPr lang="en-US" dirty="0"/>
              <a:t> </a:t>
            </a:r>
            <a:r>
              <a:rPr lang="en-US" dirty="0" smtClean="0"/>
              <a:t>       Specifies </a:t>
            </a:r>
            <a:r>
              <a:rPr lang="en-US" dirty="0"/>
              <a:t>whether or not the browser has Java enabled</a:t>
            </a:r>
          </a:p>
          <a:p>
            <a:pPr lvl="0"/>
            <a:endParaRPr lang="en-US" altLang="en-US" dirty="0">
              <a:solidFill>
                <a:srgbClr val="000000"/>
              </a:solidFill>
              <a:latin typeface="Segoe UI" panose="020B0502040204020203" pitchFamily="34" charset="0"/>
              <a:cs typeface="Segoe UI" panose="020B0502040204020203" pitchFamily="34" charset="0"/>
            </a:endParaRPr>
          </a:p>
          <a:p>
            <a:endParaRPr lang="en-US" dirty="0"/>
          </a:p>
        </p:txBody>
      </p:sp>
    </p:spTree>
    <p:extLst>
      <p:ext uri="{BB962C8B-B14F-4D97-AF65-F5344CB8AC3E}">
        <p14:creationId xmlns:p14="http://schemas.microsoft.com/office/powerpoint/2010/main" val="376150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 Object</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window object represents an open window in a browser.</a:t>
            </a:r>
          </a:p>
          <a:p>
            <a:r>
              <a:rPr lang="en-US" dirty="0"/>
              <a:t>If a document contain frames (&lt;iframe&gt; tags), the browser creates one window object for the HTML document, and one additional window object for each frame</a:t>
            </a:r>
            <a:r>
              <a:rPr lang="en-US" dirty="0" smtClean="0"/>
              <a:t>.</a:t>
            </a:r>
          </a:p>
          <a:p>
            <a:r>
              <a:rPr lang="en-US" dirty="0"/>
              <a:t>Window Object Properties</a:t>
            </a:r>
          </a:p>
          <a:p>
            <a:endParaRPr lang="en-US" dirty="0"/>
          </a:p>
          <a:p>
            <a:endParaRPr lang="en-US" dirty="0"/>
          </a:p>
        </p:txBody>
      </p:sp>
    </p:spTree>
    <p:extLst>
      <p:ext uri="{BB962C8B-B14F-4D97-AF65-F5344CB8AC3E}">
        <p14:creationId xmlns:p14="http://schemas.microsoft.com/office/powerpoint/2010/main" val="1470651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4748079"/>
              </p:ext>
            </p:extLst>
          </p:nvPr>
        </p:nvGraphicFramePr>
        <p:xfrm>
          <a:off x="905691" y="156753"/>
          <a:ext cx="7775761" cy="5712826"/>
        </p:xfrm>
        <a:graphic>
          <a:graphicData uri="http://schemas.openxmlformats.org/drawingml/2006/table">
            <a:tbl>
              <a:tblPr/>
              <a:tblGrid>
                <a:gridCol w="1551599">
                  <a:extLst>
                    <a:ext uri="{9D8B030D-6E8A-4147-A177-3AD203B41FA5}">
                      <a16:colId xmlns:a16="http://schemas.microsoft.com/office/drawing/2014/main" val="2336200927"/>
                    </a:ext>
                  </a:extLst>
                </a:gridCol>
                <a:gridCol w="6224162">
                  <a:extLst>
                    <a:ext uri="{9D8B030D-6E8A-4147-A177-3AD203B41FA5}">
                      <a16:colId xmlns:a16="http://schemas.microsoft.com/office/drawing/2014/main" val="3430592915"/>
                    </a:ext>
                  </a:extLst>
                </a:gridCol>
              </a:tblGrid>
              <a:tr h="498084">
                <a:tc>
                  <a:txBody>
                    <a:bodyPr/>
                    <a:lstStyle/>
                    <a:p>
                      <a:pPr algn="l" fontAlgn="t"/>
                      <a:r>
                        <a:rPr lang="en-US" sz="1800">
                          <a:effectLst/>
                        </a:rPr>
                        <a:t>Property</a:t>
                      </a:r>
                    </a:p>
                  </a:txBody>
                  <a:tcPr marL="78111" marR="39056" marT="39056" marB="390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Description</a:t>
                      </a:r>
                    </a:p>
                  </a:txBody>
                  <a:tcPr marL="39056" marR="39056" marT="39056" marB="390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80956257"/>
                  </a:ext>
                </a:extLst>
              </a:tr>
              <a:tr h="867402">
                <a:tc>
                  <a:txBody>
                    <a:bodyPr/>
                    <a:lstStyle/>
                    <a:p>
                      <a:pPr algn="l" fontAlgn="t"/>
                      <a:r>
                        <a:rPr lang="en-US" sz="1800">
                          <a:effectLst/>
                          <a:hlinkClick r:id="rId2"/>
                        </a:rPr>
                        <a:t>closed</a:t>
                      </a:r>
                      <a:endParaRPr lang="en-US" sz="1800">
                        <a:effectLst/>
                      </a:endParaRPr>
                    </a:p>
                  </a:txBody>
                  <a:tcPr marL="78111" marR="39056" marT="39056" marB="390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Returns a Boolean value indicating whether a window has been closed or not</a:t>
                      </a:r>
                    </a:p>
                  </a:txBody>
                  <a:tcPr marL="39056" marR="39056" marT="39056" marB="390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985313592"/>
                  </a:ext>
                </a:extLst>
              </a:tr>
              <a:tr h="1247050">
                <a:tc>
                  <a:txBody>
                    <a:bodyPr/>
                    <a:lstStyle/>
                    <a:p>
                      <a:pPr algn="l" fontAlgn="t"/>
                      <a:r>
                        <a:rPr lang="en-US" sz="1800">
                          <a:effectLst/>
                          <a:hlinkClick r:id="rId3"/>
                        </a:rPr>
                        <a:t>console</a:t>
                      </a:r>
                      <a:endParaRPr lang="en-US" sz="1800">
                        <a:effectLst/>
                      </a:endParaRPr>
                    </a:p>
                  </a:txBody>
                  <a:tcPr marL="78111" marR="39056" marT="39056" marB="390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Returns a reference to the Console object, which provides methods for logging information to the browser's console (</a:t>
                      </a:r>
                      <a:r>
                        <a:rPr lang="en-US" sz="1800">
                          <a:effectLst/>
                          <a:hlinkClick r:id="rId3"/>
                        </a:rPr>
                        <a:t>See Console object</a:t>
                      </a:r>
                      <a:r>
                        <a:rPr lang="en-US" sz="1800">
                          <a:effectLst/>
                        </a:rPr>
                        <a:t>)</a:t>
                      </a:r>
                    </a:p>
                  </a:txBody>
                  <a:tcPr marL="39056" marR="39056" marT="39056" marB="390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06836261"/>
                  </a:ext>
                </a:extLst>
              </a:tr>
              <a:tr h="867402">
                <a:tc>
                  <a:txBody>
                    <a:bodyPr/>
                    <a:lstStyle/>
                    <a:p>
                      <a:pPr algn="l" fontAlgn="t"/>
                      <a:r>
                        <a:rPr lang="en-US" sz="1800">
                          <a:effectLst/>
                          <a:hlinkClick r:id="rId4"/>
                        </a:rPr>
                        <a:t>defaultStatus</a:t>
                      </a:r>
                      <a:endParaRPr lang="en-US" sz="1800">
                        <a:effectLst/>
                      </a:endParaRPr>
                    </a:p>
                  </a:txBody>
                  <a:tcPr marL="78111" marR="39056" marT="39056" marB="390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Sets or returns the default text in the statusbar of a window</a:t>
                      </a:r>
                    </a:p>
                  </a:txBody>
                  <a:tcPr marL="39056" marR="39056" marT="39056" marB="390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550732076"/>
                  </a:ext>
                </a:extLst>
              </a:tr>
              <a:tr h="867402">
                <a:tc>
                  <a:txBody>
                    <a:bodyPr/>
                    <a:lstStyle/>
                    <a:p>
                      <a:pPr algn="l" fontAlgn="t"/>
                      <a:r>
                        <a:rPr lang="en-US" sz="1800">
                          <a:effectLst/>
                          <a:hlinkClick r:id="rId5"/>
                        </a:rPr>
                        <a:t>document</a:t>
                      </a:r>
                      <a:endParaRPr lang="en-US" sz="1800">
                        <a:effectLst/>
                      </a:endParaRPr>
                    </a:p>
                  </a:txBody>
                  <a:tcPr marL="78111" marR="39056" marT="39056" marB="390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Returns the Document object for the window (</a:t>
                      </a:r>
                      <a:r>
                        <a:rPr lang="en-US" sz="1800">
                          <a:effectLst/>
                          <a:hlinkClick r:id="rId5"/>
                        </a:rPr>
                        <a:t>See Document object</a:t>
                      </a:r>
                      <a:r>
                        <a:rPr lang="en-US" sz="1800">
                          <a:effectLst/>
                        </a:rPr>
                        <a:t>)</a:t>
                      </a:r>
                    </a:p>
                  </a:txBody>
                  <a:tcPr marL="39056" marR="39056" marT="39056" marB="390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17930082"/>
                  </a:ext>
                </a:extLst>
              </a:tr>
              <a:tr h="867402">
                <a:tc>
                  <a:txBody>
                    <a:bodyPr/>
                    <a:lstStyle/>
                    <a:p>
                      <a:pPr algn="l" fontAlgn="t"/>
                      <a:r>
                        <a:rPr lang="en-US" sz="1800">
                          <a:effectLst/>
                          <a:hlinkClick r:id="rId6"/>
                        </a:rPr>
                        <a:t>frameElement</a:t>
                      </a:r>
                      <a:endParaRPr lang="en-US" sz="1800">
                        <a:effectLst/>
                      </a:endParaRPr>
                    </a:p>
                  </a:txBody>
                  <a:tcPr marL="78111" marR="39056" marT="39056" marB="390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Returns the &lt;iframe&gt; element in which the current window is inserted</a:t>
                      </a:r>
                    </a:p>
                  </a:txBody>
                  <a:tcPr marL="39056" marR="39056" marT="39056" marB="390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609576082"/>
                  </a:ext>
                </a:extLst>
              </a:tr>
              <a:tr h="498084">
                <a:tc>
                  <a:txBody>
                    <a:bodyPr/>
                    <a:lstStyle/>
                    <a:p>
                      <a:pPr algn="l" fontAlgn="t"/>
                      <a:r>
                        <a:rPr lang="en-US" sz="1800">
                          <a:effectLst/>
                          <a:hlinkClick r:id="rId7"/>
                        </a:rPr>
                        <a:t>frames</a:t>
                      </a:r>
                      <a:endParaRPr lang="en-US" sz="1800">
                        <a:effectLst/>
                      </a:endParaRPr>
                    </a:p>
                  </a:txBody>
                  <a:tcPr marL="78111" marR="39056" marT="39056" marB="390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rPr>
                        <a:t>Returns all &lt;iframe&gt; elements in the current window</a:t>
                      </a:r>
                    </a:p>
                  </a:txBody>
                  <a:tcPr marL="39056" marR="39056" marT="39056" marB="3905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2560187"/>
                  </a:ext>
                </a:extLst>
              </a:tr>
            </a:tbl>
          </a:graphicData>
        </a:graphic>
      </p:graphicFrame>
    </p:spTree>
    <p:extLst>
      <p:ext uri="{BB962C8B-B14F-4D97-AF65-F5344CB8AC3E}">
        <p14:creationId xmlns:p14="http://schemas.microsoft.com/office/powerpoint/2010/main" val="20211890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1180</TotalTime>
  <Words>1798</Words>
  <Application>Microsoft Office PowerPoint</Application>
  <PresentationFormat>Widescreen</PresentationFormat>
  <Paragraphs>321</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Segoe UI</vt:lpstr>
      <vt:lpstr>Retrospect</vt:lpstr>
      <vt:lpstr>Javascript DOM</vt:lpstr>
      <vt:lpstr>Introduction</vt:lpstr>
      <vt:lpstr>PowerPoint Presentation</vt:lpstr>
      <vt:lpstr>PowerPoint Presentation</vt:lpstr>
      <vt:lpstr>PowerPoint Presentation</vt:lpstr>
      <vt:lpstr>      Navigator Object </vt:lpstr>
      <vt:lpstr>Navigator Object Methods </vt:lpstr>
      <vt:lpstr>Window Object </vt:lpstr>
      <vt:lpstr>PowerPoint Presentation</vt:lpstr>
      <vt:lpstr>PowerPoint Presentation</vt:lpstr>
      <vt:lpstr>Window Object Methods </vt:lpstr>
      <vt:lpstr>The Location Object </vt:lpstr>
      <vt:lpstr>Location Object Properties </vt:lpstr>
      <vt:lpstr>Location Object Methods </vt:lpstr>
      <vt:lpstr>The Document Object </vt:lpstr>
      <vt:lpstr>Document Object Properties and Methods </vt:lpstr>
      <vt:lpstr>History Object </vt:lpstr>
      <vt:lpstr>History Object Methods </vt:lpstr>
      <vt:lpstr>Button Object</vt:lpstr>
      <vt:lpstr>PowerPoint Presentation</vt:lpstr>
      <vt:lpstr>Input Text Object </vt:lpstr>
      <vt:lpstr>Input Text Object Properties </vt:lpstr>
      <vt:lpstr>PowerPoint Presentation</vt:lpstr>
      <vt:lpstr>Find the number of forms in a document</vt:lpstr>
      <vt:lpstr>Replace the content of a document</vt:lpstr>
      <vt:lpstr>Open a new window, and add some content</vt:lpstr>
      <vt:lpstr>Form Object</vt:lpstr>
      <vt:lpstr>Form Properties</vt:lpstr>
      <vt:lpstr>Form Methods</vt:lpstr>
      <vt:lpstr>Program to display which item is selected from the list</vt:lpstr>
      <vt:lpstr>PowerPoint Presentation</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DOM</dc:title>
  <dc:creator>MEGHANA</dc:creator>
  <cp:lastModifiedBy>MEGHANA</cp:lastModifiedBy>
  <cp:revision>23</cp:revision>
  <dcterms:created xsi:type="dcterms:W3CDTF">2018-08-29T15:33:51Z</dcterms:created>
  <dcterms:modified xsi:type="dcterms:W3CDTF">2018-09-06T13:50:30Z</dcterms:modified>
</cp:coreProperties>
</file>