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6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96A6C-5328-47CE-8823-3A531881DC67}" v="68" dt="2019-08-03T22:27:4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94660"/>
  </p:normalViewPr>
  <p:slideViewPr>
    <p:cSldViewPr snapToGrid="0">
      <p:cViewPr>
        <p:scale>
          <a:sx n="85" d="100"/>
          <a:sy n="85" d="100"/>
        </p:scale>
        <p:origin x="5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25D41-8F50-4382-B5AD-A5F948F9D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8D0690-C2A4-495B-A8F7-960BC1517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 and Origin</a:t>
          </a:r>
        </a:p>
      </dgm:t>
    </dgm:pt>
    <dgm:pt modelId="{9CA477E0-E115-4E6D-99A8-69F5B911EF5D}" type="parTrans" cxnId="{0CCD31F2-8FE7-4205-90D7-DE783368F05C}">
      <dgm:prSet/>
      <dgm:spPr/>
      <dgm:t>
        <a:bodyPr/>
        <a:lstStyle/>
        <a:p>
          <a:endParaRPr lang="en-US"/>
        </a:p>
      </dgm:t>
    </dgm:pt>
    <dgm:pt modelId="{11013016-A491-4789-8781-D9C55CF9076F}" type="sibTrans" cxnId="{0CCD31F2-8FE7-4205-90D7-DE783368F05C}">
      <dgm:prSet/>
      <dgm:spPr/>
      <dgm:t>
        <a:bodyPr/>
        <a:lstStyle/>
        <a:p>
          <a:endParaRPr lang="en-US"/>
        </a:p>
      </dgm:t>
    </dgm:pt>
    <dgm:pt modelId="{D88549C9-C24F-4D62-B459-3739C0965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Activities</a:t>
          </a:r>
        </a:p>
      </dgm:t>
    </dgm:pt>
    <dgm:pt modelId="{563812BD-A1AD-4426-89E0-D31D89D08748}" type="parTrans" cxnId="{4D603190-7C46-4212-B03C-09D4F696086D}">
      <dgm:prSet/>
      <dgm:spPr/>
      <dgm:t>
        <a:bodyPr/>
        <a:lstStyle/>
        <a:p>
          <a:endParaRPr lang="en-US"/>
        </a:p>
      </dgm:t>
    </dgm:pt>
    <dgm:pt modelId="{0BCCF289-DEBE-4D76-9BAC-2E84DD9C9D3E}" type="sibTrans" cxnId="{4D603190-7C46-4212-B03C-09D4F696086D}">
      <dgm:prSet/>
      <dgm:spPr/>
      <dgm:t>
        <a:bodyPr/>
        <a:lstStyle/>
        <a:p>
          <a:endParaRPr lang="en-US"/>
        </a:p>
      </dgm:t>
    </dgm:pt>
    <dgm:pt modelId="{CBFFFC8E-B83C-414D-B71C-71960A4AE6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Landscape</a:t>
          </a:r>
        </a:p>
      </dgm:t>
    </dgm:pt>
    <dgm:pt modelId="{AD61AFC3-F4C9-4A72-90B8-26490CD783D3}" type="parTrans" cxnId="{4B1D05B9-456B-480B-B73B-F4C12FDAAFC1}">
      <dgm:prSet/>
      <dgm:spPr/>
      <dgm:t>
        <a:bodyPr/>
        <a:lstStyle/>
        <a:p>
          <a:endParaRPr lang="en-US"/>
        </a:p>
      </dgm:t>
    </dgm:pt>
    <dgm:pt modelId="{F43A7A38-2816-4303-80C3-7BB0AC53E87E}" type="sibTrans" cxnId="{4B1D05B9-456B-480B-B73B-F4C12FDAAFC1}">
      <dgm:prSet/>
      <dgm:spPr/>
      <dgm:t>
        <a:bodyPr/>
        <a:lstStyle/>
        <a:p>
          <a:endParaRPr lang="en-US"/>
        </a:p>
      </dgm:t>
    </dgm:pt>
    <dgm:pt modelId="{3FB2F2A2-6A4C-4BC9-BB5D-294705065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Recommendations</a:t>
          </a:r>
        </a:p>
      </dgm:t>
    </dgm:pt>
    <dgm:pt modelId="{7045E528-151C-4517-ABF8-76A3EDA386E1}" type="parTrans" cxnId="{3434ABA5-7A99-4A5E-9513-08439265B37E}">
      <dgm:prSet/>
      <dgm:spPr/>
      <dgm:t>
        <a:bodyPr/>
        <a:lstStyle/>
        <a:p>
          <a:endParaRPr lang="en-US"/>
        </a:p>
      </dgm:t>
    </dgm:pt>
    <dgm:pt modelId="{EB0AB7FC-7209-47C9-8ECC-3DA2AE2622B2}" type="sibTrans" cxnId="{3434ABA5-7A99-4A5E-9513-08439265B37E}">
      <dgm:prSet/>
      <dgm:spPr/>
      <dgm:t>
        <a:bodyPr/>
        <a:lstStyle/>
        <a:p>
          <a:endParaRPr lang="en-US"/>
        </a:p>
      </dgm:t>
    </dgm:pt>
    <dgm:pt modelId="{723B6069-BBAE-4345-9ADC-314984C00EA3}" type="pres">
      <dgm:prSet presAssocID="{51125D41-8F50-4382-B5AD-A5F948F9D222}" presName="root" presStyleCnt="0">
        <dgm:presLayoutVars>
          <dgm:dir/>
          <dgm:resizeHandles val="exact"/>
        </dgm:presLayoutVars>
      </dgm:prSet>
      <dgm:spPr/>
    </dgm:pt>
    <dgm:pt modelId="{D00CCA00-D184-4F35-8B72-6D6C19F39609}" type="pres">
      <dgm:prSet presAssocID="{B98D0690-C2A4-495B-A8F7-960BC1517C92}" presName="compNode" presStyleCnt="0"/>
      <dgm:spPr/>
    </dgm:pt>
    <dgm:pt modelId="{BB7D5840-72BA-445B-A0BE-6C6F04842930}" type="pres">
      <dgm:prSet presAssocID="{B98D0690-C2A4-495B-A8F7-960BC1517C92}" presName="bgRect" presStyleLbl="bgShp" presStyleIdx="0" presStyleCnt="4"/>
      <dgm:spPr/>
    </dgm:pt>
    <dgm:pt modelId="{AE1DF44B-2430-4657-B835-2BE4359A5F3C}" type="pres">
      <dgm:prSet presAssocID="{B98D0690-C2A4-495B-A8F7-960BC1517C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F84758A-9805-4A9A-B2BF-8E85F2A5FFBC}" type="pres">
      <dgm:prSet presAssocID="{B98D0690-C2A4-495B-A8F7-960BC1517C92}" presName="spaceRect" presStyleCnt="0"/>
      <dgm:spPr/>
    </dgm:pt>
    <dgm:pt modelId="{EEE24A8A-FB91-4ECF-B172-2A13B7D11C72}" type="pres">
      <dgm:prSet presAssocID="{B98D0690-C2A4-495B-A8F7-960BC1517C92}" presName="parTx" presStyleLbl="revTx" presStyleIdx="0" presStyleCnt="4">
        <dgm:presLayoutVars>
          <dgm:chMax val="0"/>
          <dgm:chPref val="0"/>
        </dgm:presLayoutVars>
      </dgm:prSet>
      <dgm:spPr/>
    </dgm:pt>
    <dgm:pt modelId="{29985FB8-DEE8-4146-8BA2-568368F326F1}" type="pres">
      <dgm:prSet presAssocID="{11013016-A491-4789-8781-D9C55CF9076F}" presName="sibTrans" presStyleCnt="0"/>
      <dgm:spPr/>
    </dgm:pt>
    <dgm:pt modelId="{7DE67C70-EAA9-4BE1-B387-6BC313635F09}" type="pres">
      <dgm:prSet presAssocID="{D88549C9-C24F-4D62-B459-3739C0965F3F}" presName="compNode" presStyleCnt="0"/>
      <dgm:spPr/>
    </dgm:pt>
    <dgm:pt modelId="{B1B5FD94-DB06-49A2-95D6-38CCA8AF9044}" type="pres">
      <dgm:prSet presAssocID="{D88549C9-C24F-4D62-B459-3739C0965F3F}" presName="bgRect" presStyleLbl="bgShp" presStyleIdx="1" presStyleCnt="4"/>
      <dgm:spPr/>
    </dgm:pt>
    <dgm:pt modelId="{F960D9FE-0C0B-45CD-A4F0-6447EC4B79D1}" type="pres">
      <dgm:prSet presAssocID="{D88549C9-C24F-4D62-B459-3739C0965F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111C7AA-AF2E-4FFB-83F1-F64500F4162E}" type="pres">
      <dgm:prSet presAssocID="{D88549C9-C24F-4D62-B459-3739C0965F3F}" presName="spaceRect" presStyleCnt="0"/>
      <dgm:spPr/>
    </dgm:pt>
    <dgm:pt modelId="{EB497D75-CDE0-414E-8AAE-D7A95B3305B3}" type="pres">
      <dgm:prSet presAssocID="{D88549C9-C24F-4D62-B459-3739C0965F3F}" presName="parTx" presStyleLbl="revTx" presStyleIdx="1" presStyleCnt="4">
        <dgm:presLayoutVars>
          <dgm:chMax val="0"/>
          <dgm:chPref val="0"/>
        </dgm:presLayoutVars>
      </dgm:prSet>
      <dgm:spPr/>
    </dgm:pt>
    <dgm:pt modelId="{9616E2D0-9602-4EA5-820F-F81BCDA61DF9}" type="pres">
      <dgm:prSet presAssocID="{0BCCF289-DEBE-4D76-9BAC-2E84DD9C9D3E}" presName="sibTrans" presStyleCnt="0"/>
      <dgm:spPr/>
    </dgm:pt>
    <dgm:pt modelId="{37E2026F-0B8E-4F60-8BDC-8FBC3D750B45}" type="pres">
      <dgm:prSet presAssocID="{CBFFFC8E-B83C-414D-B71C-71960A4AE63C}" presName="compNode" presStyleCnt="0"/>
      <dgm:spPr/>
    </dgm:pt>
    <dgm:pt modelId="{5BA1E878-42B1-4076-9D0C-D24F8FEC25D5}" type="pres">
      <dgm:prSet presAssocID="{CBFFFC8E-B83C-414D-B71C-71960A4AE63C}" presName="bgRect" presStyleLbl="bgShp" presStyleIdx="2" presStyleCnt="4"/>
      <dgm:spPr/>
    </dgm:pt>
    <dgm:pt modelId="{BBBB9F08-5407-4D8E-819A-0F88ED4FBA2E}" type="pres">
      <dgm:prSet presAssocID="{CBFFFC8E-B83C-414D-B71C-71960A4AE6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4A1FFDA-1DF2-454F-B254-B56CAEB85A20}" type="pres">
      <dgm:prSet presAssocID="{CBFFFC8E-B83C-414D-B71C-71960A4AE63C}" presName="spaceRect" presStyleCnt="0"/>
      <dgm:spPr/>
    </dgm:pt>
    <dgm:pt modelId="{0C1561D6-870E-4301-91F4-C5B6BAD295DC}" type="pres">
      <dgm:prSet presAssocID="{CBFFFC8E-B83C-414D-B71C-71960A4AE63C}" presName="parTx" presStyleLbl="revTx" presStyleIdx="2" presStyleCnt="4">
        <dgm:presLayoutVars>
          <dgm:chMax val="0"/>
          <dgm:chPref val="0"/>
        </dgm:presLayoutVars>
      </dgm:prSet>
      <dgm:spPr/>
    </dgm:pt>
    <dgm:pt modelId="{67E69F9C-D2C7-4B2F-89DC-34773D97176A}" type="pres">
      <dgm:prSet presAssocID="{F43A7A38-2816-4303-80C3-7BB0AC53E87E}" presName="sibTrans" presStyleCnt="0"/>
      <dgm:spPr/>
    </dgm:pt>
    <dgm:pt modelId="{2205BB0E-D52B-43D6-88A1-6BEC89AB9685}" type="pres">
      <dgm:prSet presAssocID="{3FB2F2A2-6A4C-4BC9-BB5D-294705065EBE}" presName="compNode" presStyleCnt="0"/>
      <dgm:spPr/>
    </dgm:pt>
    <dgm:pt modelId="{FC9E3C3B-3AF7-4E9F-BB57-A7750E8B2C2E}" type="pres">
      <dgm:prSet presAssocID="{3FB2F2A2-6A4C-4BC9-BB5D-294705065EBE}" presName="bgRect" presStyleLbl="bgShp" presStyleIdx="3" presStyleCnt="4"/>
      <dgm:spPr/>
    </dgm:pt>
    <dgm:pt modelId="{6216F268-2E78-464D-A615-2393566EA1FF}" type="pres">
      <dgm:prSet presAssocID="{3FB2F2A2-6A4C-4BC9-BB5D-294705065E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AC815B5-D132-46B9-A60C-24A4C0225AF8}" type="pres">
      <dgm:prSet presAssocID="{3FB2F2A2-6A4C-4BC9-BB5D-294705065EBE}" presName="spaceRect" presStyleCnt="0"/>
      <dgm:spPr/>
    </dgm:pt>
    <dgm:pt modelId="{897C0860-43E3-4071-94AD-A8993795EC6E}" type="pres">
      <dgm:prSet presAssocID="{3FB2F2A2-6A4C-4BC9-BB5D-294705065E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D7EE25-8E78-4153-9698-12F2B4CB04EE}" type="presOf" srcId="{B98D0690-C2A4-495B-A8F7-960BC1517C92}" destId="{EEE24A8A-FB91-4ECF-B172-2A13B7D11C72}" srcOrd="0" destOrd="0" presId="urn:microsoft.com/office/officeart/2018/2/layout/IconVerticalSolidList"/>
    <dgm:cxn modelId="{A794D54B-24AA-489E-AAFB-24CF23B76E81}" type="presOf" srcId="{3FB2F2A2-6A4C-4BC9-BB5D-294705065EBE}" destId="{897C0860-43E3-4071-94AD-A8993795EC6E}" srcOrd="0" destOrd="0" presId="urn:microsoft.com/office/officeart/2018/2/layout/IconVerticalSolidList"/>
    <dgm:cxn modelId="{4D603190-7C46-4212-B03C-09D4F696086D}" srcId="{51125D41-8F50-4382-B5AD-A5F948F9D222}" destId="{D88549C9-C24F-4D62-B459-3739C0965F3F}" srcOrd="1" destOrd="0" parTransId="{563812BD-A1AD-4426-89E0-D31D89D08748}" sibTransId="{0BCCF289-DEBE-4D76-9BAC-2E84DD9C9D3E}"/>
    <dgm:cxn modelId="{58953996-2E93-440F-8E48-CC6A3B35AA06}" type="presOf" srcId="{CBFFFC8E-B83C-414D-B71C-71960A4AE63C}" destId="{0C1561D6-870E-4301-91F4-C5B6BAD295DC}" srcOrd="0" destOrd="0" presId="urn:microsoft.com/office/officeart/2018/2/layout/IconVerticalSolidList"/>
    <dgm:cxn modelId="{3434ABA5-7A99-4A5E-9513-08439265B37E}" srcId="{51125D41-8F50-4382-B5AD-A5F948F9D222}" destId="{3FB2F2A2-6A4C-4BC9-BB5D-294705065EBE}" srcOrd="3" destOrd="0" parTransId="{7045E528-151C-4517-ABF8-76A3EDA386E1}" sibTransId="{EB0AB7FC-7209-47C9-8ECC-3DA2AE2622B2}"/>
    <dgm:cxn modelId="{4B1D05B9-456B-480B-B73B-F4C12FDAAFC1}" srcId="{51125D41-8F50-4382-B5AD-A5F948F9D222}" destId="{CBFFFC8E-B83C-414D-B71C-71960A4AE63C}" srcOrd="2" destOrd="0" parTransId="{AD61AFC3-F4C9-4A72-90B8-26490CD783D3}" sibTransId="{F43A7A38-2816-4303-80C3-7BB0AC53E87E}"/>
    <dgm:cxn modelId="{EE9400C5-F166-42CB-A4F0-BBBFEE23F196}" type="presOf" srcId="{D88549C9-C24F-4D62-B459-3739C0965F3F}" destId="{EB497D75-CDE0-414E-8AAE-D7A95B3305B3}" srcOrd="0" destOrd="0" presId="urn:microsoft.com/office/officeart/2018/2/layout/IconVerticalSolidList"/>
    <dgm:cxn modelId="{0CCD31F2-8FE7-4205-90D7-DE783368F05C}" srcId="{51125D41-8F50-4382-B5AD-A5F948F9D222}" destId="{B98D0690-C2A4-495B-A8F7-960BC1517C92}" srcOrd="0" destOrd="0" parTransId="{9CA477E0-E115-4E6D-99A8-69F5B911EF5D}" sibTransId="{11013016-A491-4789-8781-D9C55CF9076F}"/>
    <dgm:cxn modelId="{EEF906FE-C85F-4AD6-8283-C9279DE5B14D}" type="presOf" srcId="{51125D41-8F50-4382-B5AD-A5F948F9D222}" destId="{723B6069-BBAE-4345-9ADC-314984C00EA3}" srcOrd="0" destOrd="0" presId="urn:microsoft.com/office/officeart/2018/2/layout/IconVerticalSolidList"/>
    <dgm:cxn modelId="{494F93B6-7168-42D5-8F1E-8CCC567BCC5D}" type="presParOf" srcId="{723B6069-BBAE-4345-9ADC-314984C00EA3}" destId="{D00CCA00-D184-4F35-8B72-6D6C19F39609}" srcOrd="0" destOrd="0" presId="urn:microsoft.com/office/officeart/2018/2/layout/IconVerticalSolidList"/>
    <dgm:cxn modelId="{66D60A05-717E-4C9E-83F3-ACC00953372A}" type="presParOf" srcId="{D00CCA00-D184-4F35-8B72-6D6C19F39609}" destId="{BB7D5840-72BA-445B-A0BE-6C6F04842930}" srcOrd="0" destOrd="0" presId="urn:microsoft.com/office/officeart/2018/2/layout/IconVerticalSolidList"/>
    <dgm:cxn modelId="{FD78F514-349E-48B6-878D-4499099B8457}" type="presParOf" srcId="{D00CCA00-D184-4F35-8B72-6D6C19F39609}" destId="{AE1DF44B-2430-4657-B835-2BE4359A5F3C}" srcOrd="1" destOrd="0" presId="urn:microsoft.com/office/officeart/2018/2/layout/IconVerticalSolidList"/>
    <dgm:cxn modelId="{034EE4EC-A9FB-4D07-909A-ED7ED69370B9}" type="presParOf" srcId="{D00CCA00-D184-4F35-8B72-6D6C19F39609}" destId="{FF84758A-9805-4A9A-B2BF-8E85F2A5FFBC}" srcOrd="2" destOrd="0" presId="urn:microsoft.com/office/officeart/2018/2/layout/IconVerticalSolidList"/>
    <dgm:cxn modelId="{C3C47B51-48DB-4A9E-A139-57B4AAF0049E}" type="presParOf" srcId="{D00CCA00-D184-4F35-8B72-6D6C19F39609}" destId="{EEE24A8A-FB91-4ECF-B172-2A13B7D11C72}" srcOrd="3" destOrd="0" presId="urn:microsoft.com/office/officeart/2018/2/layout/IconVerticalSolidList"/>
    <dgm:cxn modelId="{7488B0A2-8A78-4C31-A681-94D54303BB2B}" type="presParOf" srcId="{723B6069-BBAE-4345-9ADC-314984C00EA3}" destId="{29985FB8-DEE8-4146-8BA2-568368F326F1}" srcOrd="1" destOrd="0" presId="urn:microsoft.com/office/officeart/2018/2/layout/IconVerticalSolidList"/>
    <dgm:cxn modelId="{EC748F14-39EE-435E-BDFE-DD4A7F4A3E7A}" type="presParOf" srcId="{723B6069-BBAE-4345-9ADC-314984C00EA3}" destId="{7DE67C70-EAA9-4BE1-B387-6BC313635F09}" srcOrd="2" destOrd="0" presId="urn:microsoft.com/office/officeart/2018/2/layout/IconVerticalSolidList"/>
    <dgm:cxn modelId="{20303178-14A8-4886-81FC-DDB76B0BC2D3}" type="presParOf" srcId="{7DE67C70-EAA9-4BE1-B387-6BC313635F09}" destId="{B1B5FD94-DB06-49A2-95D6-38CCA8AF9044}" srcOrd="0" destOrd="0" presId="urn:microsoft.com/office/officeart/2018/2/layout/IconVerticalSolidList"/>
    <dgm:cxn modelId="{132A85D2-C18F-44D0-A17D-C668B9FAF344}" type="presParOf" srcId="{7DE67C70-EAA9-4BE1-B387-6BC313635F09}" destId="{F960D9FE-0C0B-45CD-A4F0-6447EC4B79D1}" srcOrd="1" destOrd="0" presId="urn:microsoft.com/office/officeart/2018/2/layout/IconVerticalSolidList"/>
    <dgm:cxn modelId="{1E05F714-59BB-47D1-99D3-FD3E712CC9D2}" type="presParOf" srcId="{7DE67C70-EAA9-4BE1-B387-6BC313635F09}" destId="{0111C7AA-AF2E-4FFB-83F1-F64500F4162E}" srcOrd="2" destOrd="0" presId="urn:microsoft.com/office/officeart/2018/2/layout/IconVerticalSolidList"/>
    <dgm:cxn modelId="{EF8BB0D9-0A16-4487-ADAF-7B8B85525660}" type="presParOf" srcId="{7DE67C70-EAA9-4BE1-B387-6BC313635F09}" destId="{EB497D75-CDE0-414E-8AAE-D7A95B3305B3}" srcOrd="3" destOrd="0" presId="urn:microsoft.com/office/officeart/2018/2/layout/IconVerticalSolidList"/>
    <dgm:cxn modelId="{7A443329-5FA0-4229-BB4D-13E74908F5CB}" type="presParOf" srcId="{723B6069-BBAE-4345-9ADC-314984C00EA3}" destId="{9616E2D0-9602-4EA5-820F-F81BCDA61DF9}" srcOrd="3" destOrd="0" presId="urn:microsoft.com/office/officeart/2018/2/layout/IconVerticalSolidList"/>
    <dgm:cxn modelId="{5B635D75-AC53-4A75-ABDA-A0784B95DBDD}" type="presParOf" srcId="{723B6069-BBAE-4345-9ADC-314984C00EA3}" destId="{37E2026F-0B8E-4F60-8BDC-8FBC3D750B45}" srcOrd="4" destOrd="0" presId="urn:microsoft.com/office/officeart/2018/2/layout/IconVerticalSolidList"/>
    <dgm:cxn modelId="{ABEDF68A-B4CD-445D-BAB5-F5589777F302}" type="presParOf" srcId="{37E2026F-0B8E-4F60-8BDC-8FBC3D750B45}" destId="{5BA1E878-42B1-4076-9D0C-D24F8FEC25D5}" srcOrd="0" destOrd="0" presId="urn:microsoft.com/office/officeart/2018/2/layout/IconVerticalSolidList"/>
    <dgm:cxn modelId="{C2ECC7D5-ED16-424C-80EC-2BC6FD55143F}" type="presParOf" srcId="{37E2026F-0B8E-4F60-8BDC-8FBC3D750B45}" destId="{BBBB9F08-5407-4D8E-819A-0F88ED4FBA2E}" srcOrd="1" destOrd="0" presId="urn:microsoft.com/office/officeart/2018/2/layout/IconVerticalSolidList"/>
    <dgm:cxn modelId="{09090E9D-00FF-4960-9D2E-CE38CB86F514}" type="presParOf" srcId="{37E2026F-0B8E-4F60-8BDC-8FBC3D750B45}" destId="{14A1FFDA-1DF2-454F-B254-B56CAEB85A20}" srcOrd="2" destOrd="0" presId="urn:microsoft.com/office/officeart/2018/2/layout/IconVerticalSolidList"/>
    <dgm:cxn modelId="{0485D565-29F5-42B4-90FA-79BF4C801171}" type="presParOf" srcId="{37E2026F-0B8E-4F60-8BDC-8FBC3D750B45}" destId="{0C1561D6-870E-4301-91F4-C5B6BAD295DC}" srcOrd="3" destOrd="0" presId="urn:microsoft.com/office/officeart/2018/2/layout/IconVerticalSolidList"/>
    <dgm:cxn modelId="{B815F153-32DC-4383-8743-5FDFD1CAC09D}" type="presParOf" srcId="{723B6069-BBAE-4345-9ADC-314984C00EA3}" destId="{67E69F9C-D2C7-4B2F-89DC-34773D97176A}" srcOrd="5" destOrd="0" presId="urn:microsoft.com/office/officeart/2018/2/layout/IconVerticalSolidList"/>
    <dgm:cxn modelId="{D2E7E342-EFBC-44F0-973E-0DE6A155C38D}" type="presParOf" srcId="{723B6069-BBAE-4345-9ADC-314984C00EA3}" destId="{2205BB0E-D52B-43D6-88A1-6BEC89AB9685}" srcOrd="6" destOrd="0" presId="urn:microsoft.com/office/officeart/2018/2/layout/IconVerticalSolidList"/>
    <dgm:cxn modelId="{ABFF63E9-33A0-4996-A8BC-71671556C467}" type="presParOf" srcId="{2205BB0E-D52B-43D6-88A1-6BEC89AB9685}" destId="{FC9E3C3B-3AF7-4E9F-BB57-A7750E8B2C2E}" srcOrd="0" destOrd="0" presId="urn:microsoft.com/office/officeart/2018/2/layout/IconVerticalSolidList"/>
    <dgm:cxn modelId="{64B9047F-6653-4E42-8F19-43DDDCBCCECE}" type="presParOf" srcId="{2205BB0E-D52B-43D6-88A1-6BEC89AB9685}" destId="{6216F268-2E78-464D-A615-2393566EA1FF}" srcOrd="1" destOrd="0" presId="urn:microsoft.com/office/officeart/2018/2/layout/IconVerticalSolidList"/>
    <dgm:cxn modelId="{D6C214F0-5E49-4B8D-BD29-17F49B0D3ED1}" type="presParOf" srcId="{2205BB0E-D52B-43D6-88A1-6BEC89AB9685}" destId="{EAC815B5-D132-46B9-A60C-24A4C0225AF8}" srcOrd="2" destOrd="0" presId="urn:microsoft.com/office/officeart/2018/2/layout/IconVerticalSolidList"/>
    <dgm:cxn modelId="{D6A34313-6463-4272-81DC-8C9E95AB46B4}" type="presParOf" srcId="{2205BB0E-D52B-43D6-88A1-6BEC89AB9685}" destId="{897C0860-43E3-4071-94AD-A8993795E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D5840-72BA-445B-A0BE-6C6F0484293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DF44B-2430-4657-B835-2BE4359A5F3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24A8A-FB91-4ECF-B172-2A13B7D11C7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Overview and Origin</a:t>
          </a:r>
        </a:p>
      </dsp:txBody>
      <dsp:txXfrm>
        <a:off x="1429899" y="2442"/>
        <a:ext cx="5083704" cy="1238008"/>
      </dsp:txXfrm>
    </dsp:sp>
    <dsp:sp modelId="{B1B5FD94-DB06-49A2-95D6-38CCA8AF904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0D9FE-0C0B-45CD-A4F0-6447EC4B79D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7D75-CDE0-414E-8AAE-D7A95B3305B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Activities</a:t>
          </a:r>
        </a:p>
      </dsp:txBody>
      <dsp:txXfrm>
        <a:off x="1429899" y="1549953"/>
        <a:ext cx="5083704" cy="1238008"/>
      </dsp:txXfrm>
    </dsp:sp>
    <dsp:sp modelId="{5BA1E878-42B1-4076-9D0C-D24F8FEC25D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B9F08-5407-4D8E-819A-0F88ED4FBA2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561D6-870E-4301-91F4-C5B6BAD295D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and Landscape</a:t>
          </a:r>
        </a:p>
      </dsp:txBody>
      <dsp:txXfrm>
        <a:off x="1429899" y="3097464"/>
        <a:ext cx="5083704" cy="1238008"/>
      </dsp:txXfrm>
    </dsp:sp>
    <dsp:sp modelId="{FC9E3C3B-3AF7-4E9F-BB57-A7750E8B2C2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6F268-2E78-464D-A615-2393566EA1F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C0860-43E3-4071-94AD-A8993795EC6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banker.com/news/in-data-dispute-with-capital-one-plaid-stands-alone" TargetMode="External"/><Relationship Id="rId7" Type="http://schemas.openxmlformats.org/officeDocument/2006/relationships/hyperlink" Target="https://stackshare.io/plaid/plaid" TargetMode="External"/><Relationship Id="rId2" Type="http://schemas.openxmlformats.org/officeDocument/2006/relationships/hyperlink" Target="https://www.accenture.com/us-en/insight-future-fintech-b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id.com/" TargetMode="External"/><Relationship Id="rId5" Type="http://schemas.openxmlformats.org/officeDocument/2006/relationships/hyperlink" Target="https://www.mckinsey.com/industries/financial-services/our-insights/open-bankings-next-wave-perspectives-from-three-fintech-ceos" TargetMode="External"/><Relationship Id="rId4" Type="http://schemas.openxmlformats.org/officeDocument/2006/relationships/hyperlink" Target="https://www.forbes.com/sites/alexkonrad/2018/12/11/mary-meekers-first-post-kleiner-deal-fintech-startup-plaid-now-valued-at-265-billion/#2545290677d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plaid logo">
            <a:extLst>
              <a:ext uri="{FF2B5EF4-FFF2-40B4-BE49-F238E27FC236}">
                <a16:creationId xmlns:a16="http://schemas.microsoft.com/office/drawing/2014/main" id="{C8834AD1-4CD5-4243-A482-DCF37B220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" b="-2"/>
          <a:stretch/>
        </p:blipFill>
        <p:spPr bwMode="auto">
          <a:xfrm>
            <a:off x="1241708" y="468977"/>
            <a:ext cx="9437475" cy="353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Open Banking Case Study: Plaid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 pipeline connecting new and old finance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By Marc Weimer</a:t>
            </a:r>
          </a:p>
        </p:txBody>
      </p:sp>
    </p:spTree>
    <p:extLst>
      <p:ext uri="{BB962C8B-B14F-4D97-AF65-F5344CB8AC3E}">
        <p14:creationId xmlns:p14="http://schemas.microsoft.com/office/powerpoint/2010/main" val="100801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5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E6227E2F-F51E-48CC-BE7B-B64173FD4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9507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0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Overview and Origin</a:t>
            </a:r>
          </a:p>
        </p:txBody>
      </p:sp>
      <p:sp>
        <p:nvSpPr>
          <p:cNvPr id="10" name="Rectangle 9" descr="Marker">
            <a:extLst>
              <a:ext uri="{FF2B5EF4-FFF2-40B4-BE49-F238E27FC236}">
                <a16:creationId xmlns:a16="http://schemas.microsoft.com/office/drawing/2014/main" id="{6F0272BD-659C-41AE-818F-2731A0C28C0B}"/>
              </a:ext>
            </a:extLst>
          </p:cNvPr>
          <p:cNvSpPr/>
          <p:nvPr/>
        </p:nvSpPr>
        <p:spPr>
          <a:xfrm>
            <a:off x="2126522" y="19050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75C2-601F-4565-AED7-48B00CA1A677}"/>
              </a:ext>
            </a:extLst>
          </p:cNvPr>
          <p:cNvSpPr txBox="1"/>
          <p:nvPr/>
        </p:nvSpPr>
        <p:spPr>
          <a:xfrm>
            <a:off x="4366931" y="765638"/>
            <a:ext cx="78552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FinTech companies want: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customer data, financial history, money transfers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Universal client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Challenges to a seemingly simple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Checking account still the center of a US consumer financial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5,000 different banks in the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Banks have varying levels of technical capability and security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Calling the plumber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Plaid connects FinTech and Bank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Founded in 2012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$300mm capital raised, valued at estimated $2 billion</a:t>
            </a:r>
          </a:p>
        </p:txBody>
      </p:sp>
    </p:spTree>
    <p:extLst>
      <p:ext uri="{BB962C8B-B14F-4D97-AF65-F5344CB8AC3E}">
        <p14:creationId xmlns:p14="http://schemas.microsoft.com/office/powerpoint/2010/main" val="299137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Business Activities</a:t>
            </a:r>
          </a:p>
        </p:txBody>
      </p:sp>
      <p:sp>
        <p:nvSpPr>
          <p:cNvPr id="4" name="Rectangle 3" descr="Handshake">
            <a:extLst>
              <a:ext uri="{FF2B5EF4-FFF2-40B4-BE49-F238E27FC236}">
                <a16:creationId xmlns:a16="http://schemas.microsoft.com/office/drawing/2014/main" id="{E65315E7-414B-4A5D-B7A2-CEBCA9C4A37C}"/>
              </a:ext>
            </a:extLst>
          </p:cNvPr>
          <p:cNvSpPr/>
          <p:nvPr/>
        </p:nvSpPr>
        <p:spPr>
          <a:xfrm>
            <a:off x="2126522" y="19050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84BEF-EB68-444D-9718-38D07969B091}"/>
              </a:ext>
            </a:extLst>
          </p:cNvPr>
          <p:cNvSpPr txBox="1"/>
          <p:nvPr/>
        </p:nvSpPr>
        <p:spPr>
          <a:xfrm>
            <a:off x="4362449" y="1433513"/>
            <a:ext cx="78552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Plaid focused on consumer facing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Partner with Banks (sometimes) for secure transfer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FinTech provider is the paying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consumers completely unaware they interact with Plaid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Technology stack: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Screen and web data scraping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management (MySQL, Mando 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Java for web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0106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Landscape</a:t>
            </a:r>
          </a:p>
        </p:txBody>
      </p:sp>
      <p:sp>
        <p:nvSpPr>
          <p:cNvPr id="1050" name="Content Placeholder 1049">
            <a:extLst>
              <a:ext uri="{FF2B5EF4-FFF2-40B4-BE49-F238E27FC236}">
                <a16:creationId xmlns:a16="http://schemas.microsoft.com/office/drawing/2014/main" id="{C6448850-58D1-4AC8-9288-FF786135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827683" cy="2427333"/>
          </a:xfrm>
        </p:spPr>
        <p:txBody>
          <a:bodyPr>
            <a:normAutofit/>
          </a:bodyPr>
          <a:lstStyle/>
          <a:p>
            <a:r>
              <a:rPr lang="en-US" sz="1600" dirty="0"/>
              <a:t>2018 – 1 of 4 US consumers used Plaid</a:t>
            </a:r>
          </a:p>
          <a:p>
            <a:r>
              <a:rPr lang="en-US" sz="1600" dirty="0"/>
              <a:t>Thousands of banks accessible</a:t>
            </a:r>
          </a:p>
          <a:p>
            <a:r>
              <a:rPr lang="en-US" sz="1600" dirty="0"/>
              <a:t>Consumers expect free access to their data, but lingering sentiment that bank should act as guardian</a:t>
            </a:r>
          </a:p>
          <a:p>
            <a:r>
              <a:rPr lang="en-US" sz="1600" dirty="0"/>
              <a:t>Open banking strategies all under review at every major bank in the US</a:t>
            </a:r>
          </a:p>
          <a:p>
            <a:r>
              <a:rPr lang="en-US" sz="1600" dirty="0"/>
              <a:t>Clashes with titans: Capital One 2018</a:t>
            </a:r>
          </a:p>
        </p:txBody>
      </p:sp>
      <p:pic>
        <p:nvPicPr>
          <p:cNvPr id="1048" name="Picture 2">
            <a:extLst>
              <a:ext uri="{FF2B5EF4-FFF2-40B4-BE49-F238E27FC236}">
                <a16:creationId xmlns:a16="http://schemas.microsoft.com/office/drawing/2014/main" id="{9C40FC9B-CC2E-473F-BE7F-128B7471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15142"/>
            <a:ext cx="6903723" cy="450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 descr="Mountains">
            <a:extLst>
              <a:ext uri="{FF2B5EF4-FFF2-40B4-BE49-F238E27FC236}">
                <a16:creationId xmlns:a16="http://schemas.microsoft.com/office/drawing/2014/main" id="{139E1492-9C49-474D-BB76-84CAA362604A}"/>
              </a:ext>
            </a:extLst>
          </p:cNvPr>
          <p:cNvSpPr/>
          <p:nvPr/>
        </p:nvSpPr>
        <p:spPr>
          <a:xfrm>
            <a:off x="2977866" y="171220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3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0" name="Rectangle 9" descr="Lightbulb">
            <a:extLst>
              <a:ext uri="{FF2B5EF4-FFF2-40B4-BE49-F238E27FC236}">
                <a16:creationId xmlns:a16="http://schemas.microsoft.com/office/drawing/2014/main" id="{6E034D01-972C-494D-AB07-F684D456E7A6}"/>
              </a:ext>
            </a:extLst>
          </p:cNvPr>
          <p:cNvSpPr/>
          <p:nvPr/>
        </p:nvSpPr>
        <p:spPr>
          <a:xfrm>
            <a:off x="2126522" y="19050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3728B-226A-44DF-8CE6-C597A6AC0ABB}"/>
              </a:ext>
            </a:extLst>
          </p:cNvPr>
          <p:cNvSpPr txBox="1"/>
          <p:nvPr/>
        </p:nvSpPr>
        <p:spPr>
          <a:xfrm>
            <a:off x="4362449" y="1433513"/>
            <a:ext cx="6359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Consumer lives expanding beyond US borders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Open banking regulations in Europe, ripe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China and disintermediating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up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Small Business Expansion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Global corporate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Bank relationship management (can you bite the hand that feeds you </a:t>
            </a:r>
            <a:r>
              <a:rPr lang="en-US" sz="1200" i="1" dirty="0"/>
              <a:t>your data</a:t>
            </a:r>
            <a:r>
              <a:rPr lang="en-US" sz="2400" i="1" dirty="0"/>
              <a:t>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9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FF39E8-B120-4C8D-91D3-F32D3D2B5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595293"/>
            <a:ext cx="5676637" cy="34639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52352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Accenture. (2019, July).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FUTURE OF FINTECH AND BANKING: DIGITALLY DISRUPTED OR REIMAGINED?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Accenture: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https://www.accenture.com/us-en/insight-future-fintech-banking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DiCamillo, N. (2018, July 17).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data dispute with Capital One, Plaid stands alone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American Banker: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https://www.americanbanker.com/news/in-data-dispute-with-capital-one-plaid-stands-alone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Konrad, A. (2018, December 11).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Fintech Startup Plaid Is Now Valued At $2.65 Billion After $250 Million Raise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Forbes: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https://www.forbes.com/sites/alexkonrad/2018/12/11/mary-meekers-first-post-kleiner-deal-fintech-startup-plaid-now-valued-at-265-billion/#2545290677d6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Laura Brodsky, C. I. (2018, August).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banking’s next wave: Perspectives from three fintech CEOs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McKinsey: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https://www.mckinsey.com/industries/financial-services/our-insights/open-bankings-next-wave-perspectives-from-three-fintech-ceos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Plaid. (2019, August).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Plaid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Plaid: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https://plaid.com/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StackShare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Inc. (2019, August).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Plaid Stack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Stackshare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https://stackshare.io/plaid/plaid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Stackshare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https://stackshare.io/plaid/plaid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7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Open Banking Case Study: Plaid</vt:lpstr>
      <vt:lpstr>Contents</vt:lpstr>
      <vt:lpstr>Overview and Origin</vt:lpstr>
      <vt:lpstr>Business Activities</vt:lpstr>
      <vt:lpstr>Results and Landscape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Banking Case Study: Plaid</dc:title>
  <dc:creator>Marc Weimer</dc:creator>
  <cp:lastModifiedBy>Marc Weimer</cp:lastModifiedBy>
  <cp:revision>1</cp:revision>
  <dcterms:created xsi:type="dcterms:W3CDTF">2019-08-03T21:51:07Z</dcterms:created>
  <dcterms:modified xsi:type="dcterms:W3CDTF">2019-08-03T22:29:35Z</dcterms:modified>
</cp:coreProperties>
</file>