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[LiamQuigleyPizza_fixedtime.xlsx]Average Price Per Slice!PivotTable2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Price of a Slice (2014-2022)</a:t>
            </a:r>
          </a:p>
        </c:rich>
      </c:tx>
      <c:layout>
        <c:manualLayout>
          <c:xMode val="edge"/>
          <c:yMode val="edge"/>
          <c:x val="0.33280474643541968"/>
          <c:y val="8.713824289664838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'Average Price Per Slice'!$B$3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'Average Price Per Slice'!$A$4:$A$13</c:f>
              <c:strCach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strCache>
            </c:strRef>
          </c:cat>
          <c:val>
            <c:numRef>
              <c:f>'Average Price Per Slice'!$B$4:$B$13</c:f>
              <c:numCache>
                <c:formatCode>"$"#,##0.00</c:formatCode>
                <c:ptCount val="9"/>
                <c:pt idx="0">
                  <c:v>2.4781553398058254</c:v>
                </c:pt>
                <c:pt idx="1">
                  <c:v>2.5477659574468081</c:v>
                </c:pt>
                <c:pt idx="2">
                  <c:v>2.5950000000000006</c:v>
                </c:pt>
                <c:pt idx="3">
                  <c:v>2.4750000000000001</c:v>
                </c:pt>
                <c:pt idx="4">
                  <c:v>2.6366666666666663</c:v>
                </c:pt>
                <c:pt idx="5">
                  <c:v>2.5553571428571429</c:v>
                </c:pt>
                <c:pt idx="6">
                  <c:v>2.5281250000000002</c:v>
                </c:pt>
                <c:pt idx="7">
                  <c:v>3.1300000000000003</c:v>
                </c:pt>
                <c:pt idx="8">
                  <c:v>3.0603508771929824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37-432B-A908-6231CA51D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79481903"/>
        <c:axId val="740670479"/>
      </c:lineChart>
      <c:catAx>
        <c:axId val="579481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670479"/>
        <c:crosses val="autoZero"/>
        <c:auto val="1"/>
        <c:lblAlgn val="ctr"/>
        <c:lblOffset val="100"/>
        <c:noMultiLvlLbl val="0"/>
      </c:catAx>
      <c:valAx>
        <c:axId val="740670479"/>
        <c:scaling>
          <c:orientation val="minMax"/>
          <c:min val="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 Per Slice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819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[LiamQuigleyPizza_fixedtime.xlsx]Spent per Borough!PivotTable3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Money Spent per Borough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'Spent per Borough'!$B$4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'Spent per Borough'!$A$5:$A$10</c:f>
              <c:strCache>
                <c:ptCount val="5"/>
                <c:pt idx="0">
                  <c:v>Brooklyn</c:v>
                </c:pt>
                <c:pt idx="1">
                  <c:v>Manhattan</c:v>
                </c:pt>
                <c:pt idx="2">
                  <c:v>Queens</c:v>
                </c:pt>
                <c:pt idx="3">
                  <c:v>Staten Island</c:v>
                </c:pt>
                <c:pt idx="4">
                  <c:v>The Bronx</c:v>
                </c:pt>
              </c:strCache>
            </c:strRef>
          </c:cat>
          <c:val>
            <c:numRef>
              <c:f>'Spent per Borough'!$B$5:$B$10</c:f>
              <c:numCache>
                <c:formatCode>_("$"* #,##0_);_("$"* \(#,##0\);_("$"* "-"??_);_(@_)</c:formatCode>
                <c:ptCount val="5"/>
                <c:pt idx="0">
                  <c:v>354.10999999999996</c:v>
                </c:pt>
                <c:pt idx="1">
                  <c:v>507.68000000000006</c:v>
                </c:pt>
                <c:pt idx="2">
                  <c:v>231.47</c:v>
                </c:pt>
                <c:pt idx="3">
                  <c:v>40.31</c:v>
                </c:pt>
                <c:pt idx="4">
                  <c:v>100.85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3-4212-9376-0EE7C1BEBB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4840639"/>
        <c:axId val="1254830239"/>
      </c:barChart>
      <c:catAx>
        <c:axId val="1254840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Borough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830239"/>
        <c:crosses val="autoZero"/>
        <c:auto val="1"/>
        <c:lblAlgn val="ctr"/>
        <c:lblOffset val="100"/>
        <c:noMultiLvlLbl val="0"/>
      </c:catAx>
      <c:valAx>
        <c:axId val="12548302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Money Spent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crossAx val="125484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[LiamQuigleyPizza_fixedtime.xlsx]Pizza Consumption!PivotTable4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Pizza Consumption by Borough (2014-2022)</a:t>
            </a:r>
          </a:p>
        </c:rich>
      </c:tx>
      <c:layout>
        <c:manualLayout>
          <c:xMode val="edge"/>
          <c:yMode val="edge"/>
          <c:x val="0.29458089686523103"/>
          <c:y val="2.4273257509477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'Pizza Consumption'!$B$3:$B$4</c:f>
              <c:strCache>
                <c:ptCount val="1"/>
                <c:pt idx="0">
                  <c:v>Brooklyn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'Pizza Consumption'!$A$5:$A$14</c:f>
              <c:strCach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strCache>
            </c:strRef>
          </c:cat>
          <c:val>
            <c:numRef>
              <c:f>'Pizza Consumption'!$B$5:$B$14</c:f>
              <c:numCache>
                <c:formatCode>General</c:formatCode>
                <c:ptCount val="9"/>
                <c:pt idx="0">
                  <c:v>44</c:v>
                </c:pt>
                <c:pt idx="1">
                  <c:v>21</c:v>
                </c:pt>
                <c:pt idx="2">
                  <c:v>14</c:v>
                </c:pt>
                <c:pt idx="3">
                  <c:v>3</c:v>
                </c:pt>
                <c:pt idx="5">
                  <c:v>7</c:v>
                </c:pt>
                <c:pt idx="6">
                  <c:v>11</c:v>
                </c:pt>
                <c:pt idx="7">
                  <c:v>19</c:v>
                </c:pt>
                <c:pt idx="8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B8-4A3B-83A0-65FD6ABF1389}"/>
            </c:ext>
          </c:extLst>
        </c:ser>
        <c:ser>
          <c:idx val="1"/>
          <c:order val="1"/>
          <c:tx>
            <c:strRef>
              <c:f>'Pizza Consumption'!$C$3:$C$4</c:f>
              <c:strCache>
                <c:ptCount val="1"/>
                <c:pt idx="0">
                  <c:v>Manhattan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'Pizza Consumption'!$A$5:$A$14</c:f>
              <c:strCach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strCache>
            </c:strRef>
          </c:cat>
          <c:val>
            <c:numRef>
              <c:f>'Pizza Consumption'!$C$5:$C$14</c:f>
              <c:numCache>
                <c:formatCode>General</c:formatCode>
                <c:ptCount val="9"/>
                <c:pt idx="0">
                  <c:v>40</c:v>
                </c:pt>
                <c:pt idx="1">
                  <c:v>59</c:v>
                </c:pt>
                <c:pt idx="2">
                  <c:v>24</c:v>
                </c:pt>
                <c:pt idx="3">
                  <c:v>16</c:v>
                </c:pt>
                <c:pt idx="4">
                  <c:v>2</c:v>
                </c:pt>
                <c:pt idx="5">
                  <c:v>9</c:v>
                </c:pt>
                <c:pt idx="6">
                  <c:v>7</c:v>
                </c:pt>
                <c:pt idx="7">
                  <c:v>22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B8-4A3B-83A0-65FD6ABF1389}"/>
            </c:ext>
          </c:extLst>
        </c:ser>
        <c:ser>
          <c:idx val="2"/>
          <c:order val="2"/>
          <c:tx>
            <c:strRef>
              <c:f>'Pizza Consumption'!$D$3:$D$4</c:f>
              <c:strCache>
                <c:ptCount val="1"/>
                <c:pt idx="0">
                  <c:v>Queens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'Pizza Consumption'!$A$5:$A$14</c:f>
              <c:strCach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strCache>
            </c:strRef>
          </c:cat>
          <c:val>
            <c:numRef>
              <c:f>'Pizza Consumption'!$D$5:$D$14</c:f>
              <c:numCache>
                <c:formatCode>General</c:formatCode>
                <c:ptCount val="9"/>
                <c:pt idx="0">
                  <c:v>13</c:v>
                </c:pt>
                <c:pt idx="1">
                  <c:v>8</c:v>
                </c:pt>
                <c:pt idx="2">
                  <c:v>8</c:v>
                </c:pt>
                <c:pt idx="3">
                  <c:v>4</c:v>
                </c:pt>
                <c:pt idx="4">
                  <c:v>7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B8-4A3B-83A0-65FD6ABF1389}"/>
            </c:ext>
          </c:extLst>
        </c:ser>
        <c:ser>
          <c:idx val="3"/>
          <c:order val="3"/>
          <c:tx>
            <c:strRef>
              <c:f>'Pizza Consumption'!$E$3:$E$4</c:f>
              <c:strCache>
                <c:ptCount val="1"/>
                <c:pt idx="0">
                  <c:v>Staten Island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'Pizza Consumption'!$A$5:$A$14</c:f>
              <c:strCach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strCache>
            </c:strRef>
          </c:cat>
          <c:val>
            <c:numRef>
              <c:f>'Pizza Consumption'!$E$5:$E$14</c:f>
              <c:numCache>
                <c:formatCode>General</c:formatCode>
                <c:ptCount val="9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6">
                  <c:v>2</c:v>
                </c:pt>
                <c:pt idx="7">
                  <c:v>5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B8-4A3B-83A0-65FD6ABF1389}"/>
            </c:ext>
          </c:extLst>
        </c:ser>
        <c:ser>
          <c:idx val="4"/>
          <c:order val="4"/>
          <c:tx>
            <c:strRef>
              <c:f>'Pizza Consumption'!$F$3:$F$4</c:f>
              <c:strCache>
                <c:ptCount val="1"/>
                <c:pt idx="0">
                  <c:v>The Bronx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'Pizza Consumption'!$A$5:$A$14</c:f>
              <c:strCache>
                <c:ptCount val="9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</c:strCache>
            </c:strRef>
          </c:cat>
          <c:val>
            <c:numRef>
              <c:f>'Pizza Consumption'!$F$5:$F$14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6">
                  <c:v>1</c:v>
                </c:pt>
                <c:pt idx="7">
                  <c:v>9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B8-4A3B-83A0-65FD6ABF13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026183567"/>
        <c:axId val="1026175663"/>
      </c:barChart>
      <c:catAx>
        <c:axId val="10261835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75663"/>
        <c:crosses val="autoZero"/>
        <c:auto val="1"/>
        <c:lblAlgn val="ctr"/>
        <c:lblOffset val="100"/>
        <c:noMultiLvlLbl val="0"/>
      </c:catAx>
      <c:valAx>
        <c:axId val="102617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Slices</a:t>
                </a:r>
              </a:p>
            </c:rich>
          </c:tx>
          <c:layout>
            <c:manualLayout>
              <c:xMode val="edge"/>
              <c:yMode val="edge"/>
              <c:x val="1.4634144467813269E-2"/>
              <c:y val="0.3793708903011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83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C760-8C13-C6A8-12F9-52E7F3F8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84CA8-D38E-F4DC-D977-B03A8F3D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F008-7980-9361-5129-C83F6B72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7D62-9466-F442-9474-38C5C049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39C4D-C5A0-26B4-B88E-FA00D423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E16-AC4B-B587-011A-03C14167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1FC57-A476-B3D7-AB80-0D97DC0A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0A4F-0194-9A8C-1D5E-F839A2B3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D524-1BB3-7463-A1D0-546BAE94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BED7-AA36-7AE0-3BA6-B73D8CF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EE434-1E3C-D2A0-EC36-D478A24E4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6EF0-576A-DD53-4167-C110EAC7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72D3-57F7-09AA-B1F9-08870947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82A43-1CE4-E8BD-1714-5DACA3A3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61E3-6A48-F582-5827-A89AC858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82D8-91FE-97EA-9BD3-90AA89BE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9F96-F2FE-191F-7F35-3BA701A9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64D5-D47E-7C00-D569-8BB2579D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44D-353A-C352-6947-3C0CBF62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7320-5211-1F29-69FC-6F9BC61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772-9B03-00E2-4EB8-09194637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F6994-2071-DDBD-E782-E1B6C935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47EA6-2BA7-0D0D-B128-7F2883F6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24DB-5E13-7759-7A22-8A41FD59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E278-5E6F-72BA-E201-96D52978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771-D2E6-58EA-18C6-5A7FED1F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8366-8C28-40F7-6E81-9D6DF4365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937-636B-93D7-79D4-847F61CF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797A-B335-245C-CEDC-4137BD93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436-CEC4-C43B-5F0C-6EFD44DD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1828-3431-4F00-2F8B-637A0380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F989-7826-492E-263D-9BE6AE4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7EE06-071B-AA00-D840-579197BD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5A882-CD1A-6C04-A9BD-6AEBAD24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11DDE-F7BF-3AAE-1619-A89B1101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8FBE9-06F8-841C-1BDE-A31809321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FA9DD-DD53-606B-DA7E-1CAAF0EA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F7F11-B8FB-9422-69FC-3A2236E2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4AB99-0CDB-FCA8-B983-AFEFB4EB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6691-C6A6-63AB-443C-88152A5A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77D50-8220-3746-2514-CE93E28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3AACA-DF46-5B8D-1220-B251D1BD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E9CC7-20EB-DDB5-1173-323B1AD5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EB755-4448-4562-2CC1-FB46BFC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30DF-248D-2380-4A53-1EFB5B70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D2D0-3D7D-F8C8-F0F7-716DAD57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92A6-5AEA-B82B-7426-7CFF3701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AE7D-1A08-EBBE-E495-B53713DF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D8C4-1A8F-FF01-E89F-1258FD254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F951D-AB04-DDEE-B3B0-0412F067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394EC-8D11-FDA4-9291-1E6D4B8B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940-926D-0D32-F143-C8CF3C6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19C9-14B2-4057-6DB1-66DDDD29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07484-EE4D-6E76-3CF0-0B6746ABB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28BB2-82AD-623C-96BD-3838F02A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4DB0-F637-B6FB-E1A3-22A8BDDC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DF31-9DF3-0FC3-615F-4B4F5FDF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83AC-8F3E-15F0-E1E1-325A483D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1D797-5EC1-E343-76BB-0A95E725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9E85A-9D3D-5895-60C0-0DC8BB05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C87C-04A8-5CD8-19FD-19B7C6D1C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310F-1415-40E4-AC4A-B551456384F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B957-B00D-E252-0DC9-1F32463AC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14CD-FFB1-607E-64B5-367E2A82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312E-ED05-4DF1-9FE6-B2094DAC0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B68A-CC74-6025-C2B5-C13FFE7B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Liam’s Pizza Statistics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zza on a table">
            <a:extLst>
              <a:ext uri="{FF2B5EF4-FFF2-40B4-BE49-F238E27FC236}">
                <a16:creationId xmlns:a16="http://schemas.microsoft.com/office/drawing/2014/main" id="{1DF24A82-870D-6278-62B8-6CB7921DE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0" r="805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21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45D142-D9D7-2E37-913A-3EB61B4EC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35069"/>
              </p:ext>
            </p:extLst>
          </p:nvPr>
        </p:nvGraphicFramePr>
        <p:xfrm>
          <a:off x="0" y="0"/>
          <a:ext cx="12027877" cy="559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30B787B-2A50-CF1C-66C7-93B3BA146377}"/>
              </a:ext>
            </a:extLst>
          </p:cNvPr>
          <p:cNvSpPr txBox="1"/>
          <p:nvPr/>
        </p:nvSpPr>
        <p:spPr>
          <a:xfrm>
            <a:off x="869244" y="5599289"/>
            <a:ext cx="106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has the average price of a slice increased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358474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A663AC-0401-A46B-FE12-91C10B42E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659443"/>
              </p:ext>
            </p:extLst>
          </p:nvPr>
        </p:nvGraphicFramePr>
        <p:xfrm>
          <a:off x="0" y="0"/>
          <a:ext cx="12192000" cy="559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E4C4F2-3061-1E51-8988-40E0F5CBDA92}"/>
              </a:ext>
            </a:extLst>
          </p:cNvPr>
          <p:cNvSpPr txBox="1"/>
          <p:nvPr/>
        </p:nvSpPr>
        <p:spPr>
          <a:xfrm>
            <a:off x="383822" y="5881511"/>
            <a:ext cx="943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which borough did Liam spend the most over all years?</a:t>
            </a:r>
          </a:p>
        </p:txBody>
      </p:sp>
    </p:spTree>
    <p:extLst>
      <p:ext uri="{BB962C8B-B14F-4D97-AF65-F5344CB8AC3E}">
        <p14:creationId xmlns:p14="http://schemas.microsoft.com/office/powerpoint/2010/main" val="80926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0EC970-E960-50A8-154F-3809283AF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489095"/>
              </p:ext>
            </p:extLst>
          </p:nvPr>
        </p:nvGraphicFramePr>
        <p:xfrm>
          <a:off x="0" y="0"/>
          <a:ext cx="12191999" cy="513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12779B-F0AC-F88C-98B6-A9E37BD29F6E}"/>
              </a:ext>
            </a:extLst>
          </p:cNvPr>
          <p:cNvSpPr txBox="1"/>
          <p:nvPr/>
        </p:nvSpPr>
        <p:spPr>
          <a:xfrm>
            <a:off x="801511" y="5497689"/>
            <a:ext cx="107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which borough did Liam eat the most slices between 2014-2022?</a:t>
            </a:r>
          </a:p>
        </p:txBody>
      </p:sp>
    </p:spTree>
    <p:extLst>
      <p:ext uri="{BB962C8B-B14F-4D97-AF65-F5344CB8AC3E}">
        <p14:creationId xmlns:p14="http://schemas.microsoft.com/office/powerpoint/2010/main" val="151270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Liam’s Pizza Statistics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 Louvros</dc:creator>
  <cp:lastModifiedBy>Asma Guernah</cp:lastModifiedBy>
  <cp:revision>4</cp:revision>
  <dcterms:created xsi:type="dcterms:W3CDTF">2023-01-13T19:42:40Z</dcterms:created>
  <dcterms:modified xsi:type="dcterms:W3CDTF">2023-01-13T21:12:04Z</dcterms:modified>
</cp:coreProperties>
</file>