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legreya SemiBold"/>
      <p:regular r:id="rId14"/>
      <p:bold r:id="rId15"/>
      <p:italic r:id="rId16"/>
      <p:boldItalic r:id="rId17"/>
    </p:embeddedFont>
    <p:embeddedFont>
      <p:font typeface="Baskervville"/>
      <p:regular r:id="rId18"/>
      <p:bold r:id="rId19"/>
      <p:italic r:id="rId20"/>
      <p:boldItalic r:id="rId21"/>
    </p:embeddedFont>
    <p:embeddedFont>
      <p:font typeface="Baskervville Medium"/>
      <p:regular r:id="rId22"/>
      <p:bold r:id="rId23"/>
      <p:italic r:id="rId24"/>
      <p:boldItalic r:id="rId25"/>
    </p:embeddedFont>
    <p:embeddedFont>
      <p:font typeface="Baskervville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skervville-italic.fntdata"/><Relationship Id="rId22" Type="http://schemas.openxmlformats.org/officeDocument/2006/relationships/font" Target="fonts/BaskervvilleMedium-regular.fntdata"/><Relationship Id="rId21" Type="http://schemas.openxmlformats.org/officeDocument/2006/relationships/font" Target="fonts/Baskervville-boldItalic.fntdata"/><Relationship Id="rId24" Type="http://schemas.openxmlformats.org/officeDocument/2006/relationships/font" Target="fonts/BaskervvilleMedium-italic.fntdata"/><Relationship Id="rId23" Type="http://schemas.openxmlformats.org/officeDocument/2006/relationships/font" Target="fonts/Baskervville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skervvilleSemiBold-regular.fntdata"/><Relationship Id="rId25" Type="http://schemas.openxmlformats.org/officeDocument/2006/relationships/font" Target="fonts/BaskervvilleMedium-boldItalic.fntdata"/><Relationship Id="rId28" Type="http://schemas.openxmlformats.org/officeDocument/2006/relationships/font" Target="fonts/BaskervvilleSemiBold-italic.fntdata"/><Relationship Id="rId27" Type="http://schemas.openxmlformats.org/officeDocument/2006/relationships/font" Target="fonts/Baskervville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skervville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AlegreyaSemiBold-bold.fntdata"/><Relationship Id="rId14" Type="http://schemas.openxmlformats.org/officeDocument/2006/relationships/font" Target="fonts/AlegreyaSemiBold-regular.fntdata"/><Relationship Id="rId17" Type="http://schemas.openxmlformats.org/officeDocument/2006/relationships/font" Target="fonts/AlegreyaSemiBold-boldItalic.fntdata"/><Relationship Id="rId16" Type="http://schemas.openxmlformats.org/officeDocument/2006/relationships/font" Target="fonts/AlegreyaSemiBold-italic.fntdata"/><Relationship Id="rId19" Type="http://schemas.openxmlformats.org/officeDocument/2006/relationships/font" Target="fonts/Baskervville-bold.fntdata"/><Relationship Id="rId18" Type="http://schemas.openxmlformats.org/officeDocument/2006/relationships/font" Target="fonts/Baskervvill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a8959f1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a8959f1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87d3e9e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87d3e9e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a8959f1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a8959f1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a8959f17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a8959f17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a8959f17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a8959f17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a8959f17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a8959f17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923b6715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923b671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21125" y="1815225"/>
            <a:ext cx="7611600" cy="1141800"/>
          </a:xfrm>
          <a:prstGeom prst="rect">
            <a:avLst/>
          </a:prstGeom>
          <a:solidFill>
            <a:srgbClr val="1F475B">
              <a:alpha val="867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689425" y="971825"/>
            <a:ext cx="7743300" cy="20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80">
                <a:solidFill>
                  <a:srgbClr val="F7F1E1"/>
                </a:solidFill>
                <a:latin typeface="Baskervville SemiBold"/>
                <a:ea typeface="Baskervville SemiBold"/>
                <a:cs typeface="Baskervville SemiBold"/>
                <a:sym typeface="Baskervville SemiBold"/>
              </a:rPr>
              <a:t>NANOPOROUS GRAPHENE STM IMAGES SIMULATION</a:t>
            </a:r>
            <a:endParaRPr sz="3580">
              <a:solidFill>
                <a:srgbClr val="F7F1E1"/>
              </a:solidFill>
              <a:latin typeface="Baskervville SemiBold"/>
              <a:ea typeface="Baskervville SemiBold"/>
              <a:cs typeface="Baskervville SemiBold"/>
              <a:sym typeface="Baskervville SemiBol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971125" y="3117250"/>
            <a:ext cx="3575700" cy="506400"/>
          </a:xfrm>
          <a:prstGeom prst="rect">
            <a:avLst/>
          </a:prstGeom>
          <a:solidFill>
            <a:srgbClr val="1F475B">
              <a:alpha val="867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57050"/>
            <a:ext cx="85206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FAF1E2"/>
                </a:solidFill>
                <a:latin typeface="Baskervville"/>
                <a:ea typeface="Baskervville"/>
                <a:cs typeface="Baskervville"/>
                <a:sym typeface="Baskervville"/>
              </a:rPr>
              <a:t>	Marc Manau Esteban</a:t>
            </a:r>
            <a:endParaRPr sz="2600">
              <a:solidFill>
                <a:srgbClr val="FAF1E2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C4A">
            <a:alpha val="45280"/>
          </a:srgbClr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1F47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688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80">
                <a:solidFill>
                  <a:srgbClr val="F7F1E1"/>
                </a:solidFill>
                <a:latin typeface="Alegreya SemiBold"/>
                <a:ea typeface="Alegreya SemiBold"/>
                <a:cs typeface="Alegreya SemiBold"/>
                <a:sym typeface="Alegreya SemiBold"/>
              </a:rPr>
              <a:t>BOTTOM-UP NPG SYNTHESIS</a:t>
            </a:r>
            <a:endParaRPr sz="1820">
              <a:solidFill>
                <a:srgbClr val="31698B"/>
              </a:solidFill>
              <a:latin typeface="Alegreya SemiBold"/>
              <a:ea typeface="Alegreya SemiBold"/>
              <a:cs typeface="Alegreya SemiBold"/>
              <a:sym typeface="Alegreya SemiBold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900" y="808250"/>
            <a:ext cx="5710200" cy="4180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C4A">
            <a:alpha val="45280"/>
          </a:srgbClr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1F47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688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80">
                <a:solidFill>
                  <a:srgbClr val="F7F1E1"/>
                </a:solidFill>
                <a:latin typeface="Alegreya SemiBold"/>
                <a:ea typeface="Alegreya SemiBold"/>
                <a:cs typeface="Alegreya SemiBold"/>
                <a:sym typeface="Alegreya SemiBold"/>
              </a:rPr>
              <a:t>SYNTHESIS ROUTE STRUCTURES</a:t>
            </a:r>
            <a:endParaRPr sz="1820">
              <a:solidFill>
                <a:srgbClr val="31698B"/>
              </a:solidFill>
              <a:latin typeface="Alegreya SemiBold"/>
              <a:ea typeface="Alegreya SemiBold"/>
              <a:cs typeface="Alegreya SemiBold"/>
              <a:sym typeface="Alegreya SemiBold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637" y="822925"/>
            <a:ext cx="6982738" cy="2052144"/>
          </a:xfrm>
          <a:prstGeom prst="rect">
            <a:avLst/>
          </a:prstGeom>
          <a:noFill/>
          <a:ln cap="flat" cmpd="sng" w="9525">
            <a:solidFill>
              <a:srgbClr val="1F475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625" y="2875069"/>
            <a:ext cx="6982729" cy="2072381"/>
          </a:xfrm>
          <a:prstGeom prst="rect">
            <a:avLst/>
          </a:prstGeom>
          <a:noFill/>
          <a:ln cap="flat" cmpd="sng" w="9525">
            <a:solidFill>
              <a:srgbClr val="1F475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C4A">
            <a:alpha val="45280"/>
          </a:srgbClr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1F47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688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80">
                <a:solidFill>
                  <a:srgbClr val="F7F1E1"/>
                </a:solidFill>
                <a:latin typeface="Alegreya SemiBold"/>
                <a:ea typeface="Alegreya SemiBold"/>
                <a:cs typeface="Alegreya SemiBold"/>
                <a:sym typeface="Alegreya SemiBold"/>
              </a:rPr>
              <a:t>7 AND 13 CARBON ARMCHAIR GNR</a:t>
            </a:r>
            <a:endParaRPr sz="1820">
              <a:solidFill>
                <a:srgbClr val="31698B"/>
              </a:solidFill>
              <a:latin typeface="Alegreya SemiBold"/>
              <a:ea typeface="Alegreya SemiBold"/>
              <a:cs typeface="Alegreya SemiBold"/>
              <a:sym typeface="Alegreya SemiBold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01" y="1319925"/>
            <a:ext cx="7859000" cy="2503650"/>
          </a:xfrm>
          <a:prstGeom prst="rect">
            <a:avLst/>
          </a:prstGeom>
          <a:noFill/>
          <a:ln cap="flat" cmpd="sng" w="9525">
            <a:solidFill>
              <a:srgbClr val="1F475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C4A">
            <a:alpha val="45280"/>
          </a:srgbClr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1F47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688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80">
                <a:solidFill>
                  <a:srgbClr val="F7F1E1"/>
                </a:solidFill>
                <a:latin typeface="Alegreya SemiBold"/>
                <a:ea typeface="Alegreya SemiBold"/>
                <a:cs typeface="Alegreya SemiBold"/>
                <a:sym typeface="Alegreya SemiBold"/>
              </a:rPr>
              <a:t>5 ZIGZAG GNR</a:t>
            </a:r>
            <a:endParaRPr sz="1820">
              <a:solidFill>
                <a:srgbClr val="31698B"/>
              </a:solidFill>
              <a:latin typeface="Alegreya SemiBold"/>
              <a:ea typeface="Alegreya SemiBold"/>
              <a:cs typeface="Alegreya SemiBold"/>
              <a:sym typeface="Alegreya SemiBold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12" y="1195850"/>
            <a:ext cx="7613976" cy="2751798"/>
          </a:xfrm>
          <a:prstGeom prst="rect">
            <a:avLst/>
          </a:prstGeom>
          <a:noFill/>
          <a:ln cap="flat" cmpd="sng" w="9525">
            <a:solidFill>
              <a:srgbClr val="203C4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C4A">
            <a:alpha val="45280"/>
          </a:srgbClr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1F47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688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80">
                <a:solidFill>
                  <a:srgbClr val="F7F1E1"/>
                </a:solidFill>
                <a:latin typeface="Alegreya SemiBold"/>
                <a:ea typeface="Alegreya SemiBold"/>
                <a:cs typeface="Alegreya SemiBold"/>
                <a:sym typeface="Alegreya SemiBold"/>
              </a:rPr>
              <a:t>NPG STM IMAGES</a:t>
            </a:r>
            <a:endParaRPr sz="1820">
              <a:solidFill>
                <a:srgbClr val="31698B"/>
              </a:solidFill>
              <a:latin typeface="Alegreya SemiBold"/>
              <a:ea typeface="Alegreya SemiBold"/>
              <a:cs typeface="Alegreya SemiBold"/>
              <a:sym typeface="Alegreya SemiBold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962" y="797700"/>
            <a:ext cx="6018076" cy="4269600"/>
          </a:xfrm>
          <a:prstGeom prst="rect">
            <a:avLst/>
          </a:prstGeom>
          <a:noFill/>
          <a:ln cap="flat" cmpd="sng" w="9525">
            <a:solidFill>
              <a:srgbClr val="203C4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C4A">
            <a:alpha val="45280"/>
          </a:srgbClr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1F47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688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80">
                <a:solidFill>
                  <a:srgbClr val="F7F1E1"/>
                </a:solidFill>
                <a:latin typeface="Alegreya SemiBold"/>
                <a:ea typeface="Alegreya SemiBold"/>
                <a:cs typeface="Alegreya SemiBold"/>
                <a:sym typeface="Alegreya SemiBold"/>
              </a:rPr>
              <a:t>NPG STM IMAGES COMPARISON</a:t>
            </a:r>
            <a:endParaRPr sz="1820">
              <a:solidFill>
                <a:srgbClr val="31698B"/>
              </a:solidFill>
              <a:latin typeface="Alegreya SemiBold"/>
              <a:ea typeface="Alegreya SemiBold"/>
              <a:cs typeface="Alegreya SemiBold"/>
              <a:sym typeface="Alegreya SemiBold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2326" l="54403" r="2986" t="56635"/>
          <a:stretch/>
        </p:blipFill>
        <p:spPr>
          <a:xfrm>
            <a:off x="1442091" y="3049050"/>
            <a:ext cx="2821584" cy="192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4400" l="5318" r="3457" t="3932"/>
          <a:stretch/>
        </p:blipFill>
        <p:spPr>
          <a:xfrm>
            <a:off x="4492275" y="3049049"/>
            <a:ext cx="3004634" cy="19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5">
            <a:alphaModFix/>
          </a:blip>
          <a:srcRect b="4946" l="73302" r="1975" t="5926"/>
          <a:stretch/>
        </p:blipFill>
        <p:spPr>
          <a:xfrm>
            <a:off x="1934821" y="756475"/>
            <a:ext cx="1836124" cy="21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>
                <a:solidFill>
                  <a:schemeClr val="dk1"/>
                </a:solidFill>
              </a:rPr>
              <a:t>‹#›</a:t>
            </a:fld>
            <a:endParaRPr b="1">
              <a:solidFill>
                <a:schemeClr val="dk1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6">
            <a:alphaModFix/>
          </a:blip>
          <a:srcRect b="2395" l="19784" r="10992" t="2916"/>
          <a:stretch/>
        </p:blipFill>
        <p:spPr>
          <a:xfrm>
            <a:off x="5157930" y="756475"/>
            <a:ext cx="1673325" cy="21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150"/>
            <a:ext cx="4572000" cy="4220100"/>
          </a:xfrm>
          <a:prstGeom prst="rect">
            <a:avLst/>
          </a:prstGeom>
          <a:solidFill>
            <a:srgbClr val="1F475B">
              <a:alpha val="86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ctrTitle"/>
          </p:nvPr>
        </p:nvSpPr>
        <p:spPr>
          <a:xfrm>
            <a:off x="425400" y="1443125"/>
            <a:ext cx="3721200" cy="17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>
                <a:solidFill>
                  <a:srgbClr val="FAF1E2"/>
                </a:solidFill>
                <a:latin typeface="Baskervville Medium"/>
                <a:ea typeface="Baskervville Medium"/>
                <a:cs typeface="Baskervville Medium"/>
                <a:sym typeface="Baskervville Medium"/>
              </a:rPr>
              <a:t>THANK YOU FOR YOUR ATTENTION</a:t>
            </a:r>
            <a:endParaRPr sz="4100">
              <a:solidFill>
                <a:srgbClr val="FAF1E2"/>
              </a:solidFill>
              <a:latin typeface="Baskervville Medium"/>
              <a:ea typeface="Baskervville Medium"/>
              <a:cs typeface="Baskervville Medium"/>
              <a:sym typeface="Baskervville Medium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2056"/>
          <a:stretch/>
        </p:blipFill>
        <p:spPr>
          <a:xfrm>
            <a:off x="5232350" y="793050"/>
            <a:ext cx="3098400" cy="30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0" y="4220375"/>
            <a:ext cx="9144000" cy="923400"/>
          </a:xfrm>
          <a:prstGeom prst="rect">
            <a:avLst/>
          </a:prstGeom>
          <a:solidFill>
            <a:srgbClr val="1F475B">
              <a:alpha val="86710"/>
            </a:srgbClr>
          </a:solidFill>
          <a:ln cap="flat" cmpd="sng" w="9525">
            <a:solidFill>
              <a:srgbClr val="1F47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425400" y="4291225"/>
            <a:ext cx="820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279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Moreno, C., Vilas-Varela, M., Kretz, B., Garcia-Lekue, A., Costache, M. V., Paradinas, M., Panighel, M., Ceballos,</a:t>
            </a:r>
            <a:r>
              <a:rPr lang="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G.,Valenzuela, S. O.,</a:t>
            </a:r>
            <a:r>
              <a:rPr lang="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Peña, D., &amp; Mugarza, A. (2018). Bottom-up synthesis of multifunctional nanoporous graphene. </a:t>
            </a:r>
            <a:r>
              <a:rPr i="1" lang="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lang="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360</a:t>
            </a:r>
            <a:r>
              <a:rPr lang="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(6385), 199-203.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AF1E2"/>
              </a:solidFill>
              <a:latin typeface="Baskervville"/>
              <a:ea typeface="Baskervville"/>
              <a:cs typeface="Baskervville"/>
              <a:sym typeface="Baskervvil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