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2" r:id="rId4"/>
    <p:sldId id="260" r:id="rId5"/>
    <p:sldId id="261" r:id="rId6"/>
    <p:sldId id="263"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3" autoAdjust="0"/>
    <p:restoredTop sz="94660"/>
  </p:normalViewPr>
  <p:slideViewPr>
    <p:cSldViewPr snapToGrid="0">
      <p:cViewPr varScale="1">
        <p:scale>
          <a:sx n="96" d="100"/>
          <a:sy n="96" d="100"/>
        </p:scale>
        <p:origin x="508"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F2582-ADCB-F626-0AE5-EDAD483EB97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6E61C47-C450-FC34-FBF5-144979D4561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673F8E1-68E6-F272-94D9-586F21068FFC}"/>
              </a:ext>
            </a:extLst>
          </p:cNvPr>
          <p:cNvSpPr>
            <a:spLocks noGrp="1"/>
          </p:cNvSpPr>
          <p:nvPr>
            <p:ph type="dt" sz="half" idx="10"/>
          </p:nvPr>
        </p:nvSpPr>
        <p:spPr/>
        <p:txBody>
          <a:bodyPr/>
          <a:lstStyle/>
          <a:p>
            <a:fld id="{597288E4-0386-4970-B0F1-E87407309C66}" type="datetimeFigureOut">
              <a:rPr lang="en-US" smtClean="0"/>
              <a:t>1/23/2024</a:t>
            </a:fld>
            <a:endParaRPr lang="en-US"/>
          </a:p>
        </p:txBody>
      </p:sp>
      <p:sp>
        <p:nvSpPr>
          <p:cNvPr id="5" name="Footer Placeholder 4">
            <a:extLst>
              <a:ext uri="{FF2B5EF4-FFF2-40B4-BE49-F238E27FC236}">
                <a16:creationId xmlns:a16="http://schemas.microsoft.com/office/drawing/2014/main" id="{1A033D5F-DB71-930A-6D94-887392D3EF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313F21-AC35-E4AB-06E4-F22C0E950C1A}"/>
              </a:ext>
            </a:extLst>
          </p:cNvPr>
          <p:cNvSpPr>
            <a:spLocks noGrp="1"/>
          </p:cNvSpPr>
          <p:nvPr>
            <p:ph type="sldNum" sz="quarter" idx="12"/>
          </p:nvPr>
        </p:nvSpPr>
        <p:spPr/>
        <p:txBody>
          <a:bodyPr/>
          <a:lstStyle/>
          <a:p>
            <a:fld id="{CAD61410-336C-4897-873F-A7D13D232F56}" type="slidenum">
              <a:rPr lang="en-US" smtClean="0"/>
              <a:t>‹#›</a:t>
            </a:fld>
            <a:endParaRPr lang="en-US"/>
          </a:p>
        </p:txBody>
      </p:sp>
    </p:spTree>
    <p:extLst>
      <p:ext uri="{BB962C8B-B14F-4D97-AF65-F5344CB8AC3E}">
        <p14:creationId xmlns:p14="http://schemas.microsoft.com/office/powerpoint/2010/main" val="12078820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0750E-E836-EBAA-3385-80BEBFEB715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9FB26A8-AC07-12B3-1803-0B59984B778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7BD9BA-1B4E-301C-C3FA-7BBCBABA0DAD}"/>
              </a:ext>
            </a:extLst>
          </p:cNvPr>
          <p:cNvSpPr>
            <a:spLocks noGrp="1"/>
          </p:cNvSpPr>
          <p:nvPr>
            <p:ph type="dt" sz="half" idx="10"/>
          </p:nvPr>
        </p:nvSpPr>
        <p:spPr/>
        <p:txBody>
          <a:bodyPr/>
          <a:lstStyle/>
          <a:p>
            <a:fld id="{597288E4-0386-4970-B0F1-E87407309C66}" type="datetimeFigureOut">
              <a:rPr lang="en-US" smtClean="0"/>
              <a:t>1/23/2024</a:t>
            </a:fld>
            <a:endParaRPr lang="en-US"/>
          </a:p>
        </p:txBody>
      </p:sp>
      <p:sp>
        <p:nvSpPr>
          <p:cNvPr id="5" name="Footer Placeholder 4">
            <a:extLst>
              <a:ext uri="{FF2B5EF4-FFF2-40B4-BE49-F238E27FC236}">
                <a16:creationId xmlns:a16="http://schemas.microsoft.com/office/drawing/2014/main" id="{F28007F8-4C95-6871-9D04-37A6C5223A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525E21-1A13-3208-CF4A-69E7E2A431F0}"/>
              </a:ext>
            </a:extLst>
          </p:cNvPr>
          <p:cNvSpPr>
            <a:spLocks noGrp="1"/>
          </p:cNvSpPr>
          <p:nvPr>
            <p:ph type="sldNum" sz="quarter" idx="12"/>
          </p:nvPr>
        </p:nvSpPr>
        <p:spPr/>
        <p:txBody>
          <a:bodyPr/>
          <a:lstStyle/>
          <a:p>
            <a:fld id="{CAD61410-336C-4897-873F-A7D13D232F56}" type="slidenum">
              <a:rPr lang="en-US" smtClean="0"/>
              <a:t>‹#›</a:t>
            </a:fld>
            <a:endParaRPr lang="en-US"/>
          </a:p>
        </p:txBody>
      </p:sp>
    </p:spTree>
    <p:extLst>
      <p:ext uri="{BB962C8B-B14F-4D97-AF65-F5344CB8AC3E}">
        <p14:creationId xmlns:p14="http://schemas.microsoft.com/office/powerpoint/2010/main" val="40162688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682FF55-45B0-46C2-A46A-7827E37B17A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5885C72-7F51-28F5-7EC8-A393A01E0C6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F44ED0-49D4-8AB2-D12E-E7653EC431D3}"/>
              </a:ext>
            </a:extLst>
          </p:cNvPr>
          <p:cNvSpPr>
            <a:spLocks noGrp="1"/>
          </p:cNvSpPr>
          <p:nvPr>
            <p:ph type="dt" sz="half" idx="10"/>
          </p:nvPr>
        </p:nvSpPr>
        <p:spPr/>
        <p:txBody>
          <a:bodyPr/>
          <a:lstStyle/>
          <a:p>
            <a:fld id="{597288E4-0386-4970-B0F1-E87407309C66}" type="datetimeFigureOut">
              <a:rPr lang="en-US" smtClean="0"/>
              <a:t>1/23/2024</a:t>
            </a:fld>
            <a:endParaRPr lang="en-US"/>
          </a:p>
        </p:txBody>
      </p:sp>
      <p:sp>
        <p:nvSpPr>
          <p:cNvPr id="5" name="Footer Placeholder 4">
            <a:extLst>
              <a:ext uri="{FF2B5EF4-FFF2-40B4-BE49-F238E27FC236}">
                <a16:creationId xmlns:a16="http://schemas.microsoft.com/office/drawing/2014/main" id="{E330A8C2-975C-9FDB-5F8F-628BA78F9F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8EE861-330E-088A-3E6B-CFADD6AB53B1}"/>
              </a:ext>
            </a:extLst>
          </p:cNvPr>
          <p:cNvSpPr>
            <a:spLocks noGrp="1"/>
          </p:cNvSpPr>
          <p:nvPr>
            <p:ph type="sldNum" sz="quarter" idx="12"/>
          </p:nvPr>
        </p:nvSpPr>
        <p:spPr/>
        <p:txBody>
          <a:bodyPr/>
          <a:lstStyle/>
          <a:p>
            <a:fld id="{CAD61410-336C-4897-873F-A7D13D232F56}" type="slidenum">
              <a:rPr lang="en-US" smtClean="0"/>
              <a:t>‹#›</a:t>
            </a:fld>
            <a:endParaRPr lang="en-US"/>
          </a:p>
        </p:txBody>
      </p:sp>
    </p:spTree>
    <p:extLst>
      <p:ext uri="{BB962C8B-B14F-4D97-AF65-F5344CB8AC3E}">
        <p14:creationId xmlns:p14="http://schemas.microsoft.com/office/powerpoint/2010/main" val="6094019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4C2A8-F9A1-04DE-4977-2CCE3FFF644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F32A37-EFF4-50DB-54FF-859BAF9751A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D9ABBC-860A-6759-9FB2-E37287A807B2}"/>
              </a:ext>
            </a:extLst>
          </p:cNvPr>
          <p:cNvSpPr>
            <a:spLocks noGrp="1"/>
          </p:cNvSpPr>
          <p:nvPr>
            <p:ph type="dt" sz="half" idx="10"/>
          </p:nvPr>
        </p:nvSpPr>
        <p:spPr/>
        <p:txBody>
          <a:bodyPr/>
          <a:lstStyle/>
          <a:p>
            <a:fld id="{597288E4-0386-4970-B0F1-E87407309C66}" type="datetimeFigureOut">
              <a:rPr lang="en-US" smtClean="0"/>
              <a:t>1/23/2024</a:t>
            </a:fld>
            <a:endParaRPr lang="en-US"/>
          </a:p>
        </p:txBody>
      </p:sp>
      <p:sp>
        <p:nvSpPr>
          <p:cNvPr id="5" name="Footer Placeholder 4">
            <a:extLst>
              <a:ext uri="{FF2B5EF4-FFF2-40B4-BE49-F238E27FC236}">
                <a16:creationId xmlns:a16="http://schemas.microsoft.com/office/drawing/2014/main" id="{A9F0AC62-DE7E-3A9D-9FCA-1511408547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5891F9-A73F-84F4-C951-D3F076AE02CE}"/>
              </a:ext>
            </a:extLst>
          </p:cNvPr>
          <p:cNvSpPr>
            <a:spLocks noGrp="1"/>
          </p:cNvSpPr>
          <p:nvPr>
            <p:ph type="sldNum" sz="quarter" idx="12"/>
          </p:nvPr>
        </p:nvSpPr>
        <p:spPr/>
        <p:txBody>
          <a:bodyPr/>
          <a:lstStyle/>
          <a:p>
            <a:fld id="{CAD61410-336C-4897-873F-A7D13D232F56}" type="slidenum">
              <a:rPr lang="en-US" smtClean="0"/>
              <a:t>‹#›</a:t>
            </a:fld>
            <a:endParaRPr lang="en-US"/>
          </a:p>
        </p:txBody>
      </p:sp>
    </p:spTree>
    <p:extLst>
      <p:ext uri="{BB962C8B-B14F-4D97-AF65-F5344CB8AC3E}">
        <p14:creationId xmlns:p14="http://schemas.microsoft.com/office/powerpoint/2010/main" val="11845799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CE6C5-8394-712E-E941-60ED94FB2D6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A22CC7E-516C-7C5E-E8E3-175CC1E15DD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6898869-6BA9-5DE9-9E4F-FE16F0443E2F}"/>
              </a:ext>
            </a:extLst>
          </p:cNvPr>
          <p:cNvSpPr>
            <a:spLocks noGrp="1"/>
          </p:cNvSpPr>
          <p:nvPr>
            <p:ph type="dt" sz="half" idx="10"/>
          </p:nvPr>
        </p:nvSpPr>
        <p:spPr/>
        <p:txBody>
          <a:bodyPr/>
          <a:lstStyle/>
          <a:p>
            <a:fld id="{597288E4-0386-4970-B0F1-E87407309C66}" type="datetimeFigureOut">
              <a:rPr lang="en-US" smtClean="0"/>
              <a:t>1/23/2024</a:t>
            </a:fld>
            <a:endParaRPr lang="en-US"/>
          </a:p>
        </p:txBody>
      </p:sp>
      <p:sp>
        <p:nvSpPr>
          <p:cNvPr id="5" name="Footer Placeholder 4">
            <a:extLst>
              <a:ext uri="{FF2B5EF4-FFF2-40B4-BE49-F238E27FC236}">
                <a16:creationId xmlns:a16="http://schemas.microsoft.com/office/drawing/2014/main" id="{D116A3DC-F99B-54AF-F352-644877F6CD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4AC512-80AB-78D8-9953-EFEB510A1449}"/>
              </a:ext>
            </a:extLst>
          </p:cNvPr>
          <p:cNvSpPr>
            <a:spLocks noGrp="1"/>
          </p:cNvSpPr>
          <p:nvPr>
            <p:ph type="sldNum" sz="quarter" idx="12"/>
          </p:nvPr>
        </p:nvSpPr>
        <p:spPr/>
        <p:txBody>
          <a:bodyPr/>
          <a:lstStyle/>
          <a:p>
            <a:fld id="{CAD61410-336C-4897-873F-A7D13D232F56}" type="slidenum">
              <a:rPr lang="en-US" smtClean="0"/>
              <a:t>‹#›</a:t>
            </a:fld>
            <a:endParaRPr lang="en-US"/>
          </a:p>
        </p:txBody>
      </p:sp>
    </p:spTree>
    <p:extLst>
      <p:ext uri="{BB962C8B-B14F-4D97-AF65-F5344CB8AC3E}">
        <p14:creationId xmlns:p14="http://schemas.microsoft.com/office/powerpoint/2010/main" val="4612205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B9C07-0A39-951F-F9D4-919BB7EFC05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6B857B5-35C1-B0A9-E45C-57B4BA5B585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43632C8-5378-A82F-3B36-81DCD56BC0D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37D6598-5760-72C8-1641-DE2DD233CC54}"/>
              </a:ext>
            </a:extLst>
          </p:cNvPr>
          <p:cNvSpPr>
            <a:spLocks noGrp="1"/>
          </p:cNvSpPr>
          <p:nvPr>
            <p:ph type="dt" sz="half" idx="10"/>
          </p:nvPr>
        </p:nvSpPr>
        <p:spPr/>
        <p:txBody>
          <a:bodyPr/>
          <a:lstStyle/>
          <a:p>
            <a:fld id="{597288E4-0386-4970-B0F1-E87407309C66}" type="datetimeFigureOut">
              <a:rPr lang="en-US" smtClean="0"/>
              <a:t>1/23/2024</a:t>
            </a:fld>
            <a:endParaRPr lang="en-US"/>
          </a:p>
        </p:txBody>
      </p:sp>
      <p:sp>
        <p:nvSpPr>
          <p:cNvPr id="6" name="Footer Placeholder 5">
            <a:extLst>
              <a:ext uri="{FF2B5EF4-FFF2-40B4-BE49-F238E27FC236}">
                <a16:creationId xmlns:a16="http://schemas.microsoft.com/office/drawing/2014/main" id="{6198DCD2-4008-B255-9151-552D22D2F0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C3D96EA-BFC4-D991-CE49-931DFADD7435}"/>
              </a:ext>
            </a:extLst>
          </p:cNvPr>
          <p:cNvSpPr>
            <a:spLocks noGrp="1"/>
          </p:cNvSpPr>
          <p:nvPr>
            <p:ph type="sldNum" sz="quarter" idx="12"/>
          </p:nvPr>
        </p:nvSpPr>
        <p:spPr/>
        <p:txBody>
          <a:bodyPr/>
          <a:lstStyle/>
          <a:p>
            <a:fld id="{CAD61410-336C-4897-873F-A7D13D232F56}" type="slidenum">
              <a:rPr lang="en-US" smtClean="0"/>
              <a:t>‹#›</a:t>
            </a:fld>
            <a:endParaRPr lang="en-US"/>
          </a:p>
        </p:txBody>
      </p:sp>
    </p:spTree>
    <p:extLst>
      <p:ext uri="{BB962C8B-B14F-4D97-AF65-F5344CB8AC3E}">
        <p14:creationId xmlns:p14="http://schemas.microsoft.com/office/powerpoint/2010/main" val="5081782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E8C63-9B21-BA4E-D164-45D7CADA500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40C7C29-F348-9B37-BC43-0C5A4EA4834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7BD2499-8EB5-B28D-CD44-02C034EA561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4922823-12F0-CEA0-94BB-BDBB9C43986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3348285-AA60-0318-85F1-0F646ED54D3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57C0B49-23EC-DA64-C7EE-89F4A6E466E4}"/>
              </a:ext>
            </a:extLst>
          </p:cNvPr>
          <p:cNvSpPr>
            <a:spLocks noGrp="1"/>
          </p:cNvSpPr>
          <p:nvPr>
            <p:ph type="dt" sz="half" idx="10"/>
          </p:nvPr>
        </p:nvSpPr>
        <p:spPr/>
        <p:txBody>
          <a:bodyPr/>
          <a:lstStyle/>
          <a:p>
            <a:fld id="{597288E4-0386-4970-B0F1-E87407309C66}" type="datetimeFigureOut">
              <a:rPr lang="en-US" smtClean="0"/>
              <a:t>1/23/2024</a:t>
            </a:fld>
            <a:endParaRPr lang="en-US"/>
          </a:p>
        </p:txBody>
      </p:sp>
      <p:sp>
        <p:nvSpPr>
          <p:cNvPr id="8" name="Footer Placeholder 7">
            <a:extLst>
              <a:ext uri="{FF2B5EF4-FFF2-40B4-BE49-F238E27FC236}">
                <a16:creationId xmlns:a16="http://schemas.microsoft.com/office/drawing/2014/main" id="{939F3777-EA8A-7159-A9E1-E4598600F96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0F67BCD-EB95-08BF-6A3F-83F3301246FD}"/>
              </a:ext>
            </a:extLst>
          </p:cNvPr>
          <p:cNvSpPr>
            <a:spLocks noGrp="1"/>
          </p:cNvSpPr>
          <p:nvPr>
            <p:ph type="sldNum" sz="quarter" idx="12"/>
          </p:nvPr>
        </p:nvSpPr>
        <p:spPr/>
        <p:txBody>
          <a:bodyPr/>
          <a:lstStyle/>
          <a:p>
            <a:fld id="{CAD61410-336C-4897-873F-A7D13D232F56}" type="slidenum">
              <a:rPr lang="en-US" smtClean="0"/>
              <a:t>‹#›</a:t>
            </a:fld>
            <a:endParaRPr lang="en-US"/>
          </a:p>
        </p:txBody>
      </p:sp>
    </p:spTree>
    <p:extLst>
      <p:ext uri="{BB962C8B-B14F-4D97-AF65-F5344CB8AC3E}">
        <p14:creationId xmlns:p14="http://schemas.microsoft.com/office/powerpoint/2010/main" val="38324527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8743E-2CAC-7534-E098-065C904D3B1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E1F401D-EC02-8336-5802-9F3FD263AD6C}"/>
              </a:ext>
            </a:extLst>
          </p:cNvPr>
          <p:cNvSpPr>
            <a:spLocks noGrp="1"/>
          </p:cNvSpPr>
          <p:nvPr>
            <p:ph type="dt" sz="half" idx="10"/>
          </p:nvPr>
        </p:nvSpPr>
        <p:spPr/>
        <p:txBody>
          <a:bodyPr/>
          <a:lstStyle/>
          <a:p>
            <a:fld id="{597288E4-0386-4970-B0F1-E87407309C66}" type="datetimeFigureOut">
              <a:rPr lang="en-US" smtClean="0"/>
              <a:t>1/23/2024</a:t>
            </a:fld>
            <a:endParaRPr lang="en-US"/>
          </a:p>
        </p:txBody>
      </p:sp>
      <p:sp>
        <p:nvSpPr>
          <p:cNvPr id="4" name="Footer Placeholder 3">
            <a:extLst>
              <a:ext uri="{FF2B5EF4-FFF2-40B4-BE49-F238E27FC236}">
                <a16:creationId xmlns:a16="http://schemas.microsoft.com/office/drawing/2014/main" id="{9A61DAB0-970A-35E9-3088-729F0B55172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1EDF559-E9AF-1415-2CA9-EE0C5A37106B}"/>
              </a:ext>
            </a:extLst>
          </p:cNvPr>
          <p:cNvSpPr>
            <a:spLocks noGrp="1"/>
          </p:cNvSpPr>
          <p:nvPr>
            <p:ph type="sldNum" sz="quarter" idx="12"/>
          </p:nvPr>
        </p:nvSpPr>
        <p:spPr/>
        <p:txBody>
          <a:bodyPr/>
          <a:lstStyle/>
          <a:p>
            <a:fld id="{CAD61410-336C-4897-873F-A7D13D232F56}" type="slidenum">
              <a:rPr lang="en-US" smtClean="0"/>
              <a:t>‹#›</a:t>
            </a:fld>
            <a:endParaRPr lang="en-US"/>
          </a:p>
        </p:txBody>
      </p:sp>
    </p:spTree>
    <p:extLst>
      <p:ext uri="{BB962C8B-B14F-4D97-AF65-F5344CB8AC3E}">
        <p14:creationId xmlns:p14="http://schemas.microsoft.com/office/powerpoint/2010/main" val="34606538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E46D9DB-1424-031B-2864-AF0FA24BB04E}"/>
              </a:ext>
            </a:extLst>
          </p:cNvPr>
          <p:cNvSpPr>
            <a:spLocks noGrp="1"/>
          </p:cNvSpPr>
          <p:nvPr>
            <p:ph type="dt" sz="half" idx="10"/>
          </p:nvPr>
        </p:nvSpPr>
        <p:spPr/>
        <p:txBody>
          <a:bodyPr/>
          <a:lstStyle/>
          <a:p>
            <a:fld id="{597288E4-0386-4970-B0F1-E87407309C66}" type="datetimeFigureOut">
              <a:rPr lang="en-US" smtClean="0"/>
              <a:t>1/23/2024</a:t>
            </a:fld>
            <a:endParaRPr lang="en-US"/>
          </a:p>
        </p:txBody>
      </p:sp>
      <p:sp>
        <p:nvSpPr>
          <p:cNvPr id="3" name="Footer Placeholder 2">
            <a:extLst>
              <a:ext uri="{FF2B5EF4-FFF2-40B4-BE49-F238E27FC236}">
                <a16:creationId xmlns:a16="http://schemas.microsoft.com/office/drawing/2014/main" id="{E8DF7193-BC16-5506-69FA-FCF3E2779CC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911EB34-22F9-1FCB-5B11-ED58E7F46828}"/>
              </a:ext>
            </a:extLst>
          </p:cNvPr>
          <p:cNvSpPr>
            <a:spLocks noGrp="1"/>
          </p:cNvSpPr>
          <p:nvPr>
            <p:ph type="sldNum" sz="quarter" idx="12"/>
          </p:nvPr>
        </p:nvSpPr>
        <p:spPr/>
        <p:txBody>
          <a:bodyPr/>
          <a:lstStyle/>
          <a:p>
            <a:fld id="{CAD61410-336C-4897-873F-A7D13D232F56}" type="slidenum">
              <a:rPr lang="en-US" smtClean="0"/>
              <a:t>‹#›</a:t>
            </a:fld>
            <a:endParaRPr lang="en-US"/>
          </a:p>
        </p:txBody>
      </p:sp>
    </p:spTree>
    <p:extLst>
      <p:ext uri="{BB962C8B-B14F-4D97-AF65-F5344CB8AC3E}">
        <p14:creationId xmlns:p14="http://schemas.microsoft.com/office/powerpoint/2010/main" val="15147827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F8FCF-68E1-A66E-E8E6-6198BD465B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40A6F3-04F5-D531-7E91-B0FAEEBB2C9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67614B9-7B4B-C4CD-5D8C-82B8998092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7D94A4-60CF-D429-D598-F9BA66A16C7C}"/>
              </a:ext>
            </a:extLst>
          </p:cNvPr>
          <p:cNvSpPr>
            <a:spLocks noGrp="1"/>
          </p:cNvSpPr>
          <p:nvPr>
            <p:ph type="dt" sz="half" idx="10"/>
          </p:nvPr>
        </p:nvSpPr>
        <p:spPr/>
        <p:txBody>
          <a:bodyPr/>
          <a:lstStyle/>
          <a:p>
            <a:fld id="{597288E4-0386-4970-B0F1-E87407309C66}" type="datetimeFigureOut">
              <a:rPr lang="en-US" smtClean="0"/>
              <a:t>1/23/2024</a:t>
            </a:fld>
            <a:endParaRPr lang="en-US"/>
          </a:p>
        </p:txBody>
      </p:sp>
      <p:sp>
        <p:nvSpPr>
          <p:cNvPr id="6" name="Footer Placeholder 5">
            <a:extLst>
              <a:ext uri="{FF2B5EF4-FFF2-40B4-BE49-F238E27FC236}">
                <a16:creationId xmlns:a16="http://schemas.microsoft.com/office/drawing/2014/main" id="{441C0FAE-B137-64F8-89AE-95E3CCAEAB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C7525A-65F8-BECC-C6B8-64EE373EDE80}"/>
              </a:ext>
            </a:extLst>
          </p:cNvPr>
          <p:cNvSpPr>
            <a:spLocks noGrp="1"/>
          </p:cNvSpPr>
          <p:nvPr>
            <p:ph type="sldNum" sz="quarter" idx="12"/>
          </p:nvPr>
        </p:nvSpPr>
        <p:spPr/>
        <p:txBody>
          <a:bodyPr/>
          <a:lstStyle/>
          <a:p>
            <a:fld id="{CAD61410-336C-4897-873F-A7D13D232F56}" type="slidenum">
              <a:rPr lang="en-US" smtClean="0"/>
              <a:t>‹#›</a:t>
            </a:fld>
            <a:endParaRPr lang="en-US"/>
          </a:p>
        </p:txBody>
      </p:sp>
    </p:spTree>
    <p:extLst>
      <p:ext uri="{BB962C8B-B14F-4D97-AF65-F5344CB8AC3E}">
        <p14:creationId xmlns:p14="http://schemas.microsoft.com/office/powerpoint/2010/main" val="39729187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4479C-6042-8108-920F-1B9F8A57D1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D7D7B2F-90B0-3520-D0FF-5ECFCA13080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8AA4F43-40D1-0C25-BE6F-984B324100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992ACF-72C6-6562-2F78-2802EC3E6D17}"/>
              </a:ext>
            </a:extLst>
          </p:cNvPr>
          <p:cNvSpPr>
            <a:spLocks noGrp="1"/>
          </p:cNvSpPr>
          <p:nvPr>
            <p:ph type="dt" sz="half" idx="10"/>
          </p:nvPr>
        </p:nvSpPr>
        <p:spPr/>
        <p:txBody>
          <a:bodyPr/>
          <a:lstStyle/>
          <a:p>
            <a:fld id="{597288E4-0386-4970-B0F1-E87407309C66}" type="datetimeFigureOut">
              <a:rPr lang="en-US" smtClean="0"/>
              <a:t>1/23/2024</a:t>
            </a:fld>
            <a:endParaRPr lang="en-US"/>
          </a:p>
        </p:txBody>
      </p:sp>
      <p:sp>
        <p:nvSpPr>
          <p:cNvPr id="6" name="Footer Placeholder 5">
            <a:extLst>
              <a:ext uri="{FF2B5EF4-FFF2-40B4-BE49-F238E27FC236}">
                <a16:creationId xmlns:a16="http://schemas.microsoft.com/office/drawing/2014/main" id="{AB64A9CE-4B8B-FF6E-33B3-337BAFF8AA1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9E6D3E8-CA60-1150-EB51-FB038B8B0927}"/>
              </a:ext>
            </a:extLst>
          </p:cNvPr>
          <p:cNvSpPr>
            <a:spLocks noGrp="1"/>
          </p:cNvSpPr>
          <p:nvPr>
            <p:ph type="sldNum" sz="quarter" idx="12"/>
          </p:nvPr>
        </p:nvSpPr>
        <p:spPr/>
        <p:txBody>
          <a:bodyPr/>
          <a:lstStyle/>
          <a:p>
            <a:fld id="{CAD61410-336C-4897-873F-A7D13D232F56}" type="slidenum">
              <a:rPr lang="en-US" smtClean="0"/>
              <a:t>‹#›</a:t>
            </a:fld>
            <a:endParaRPr lang="en-US"/>
          </a:p>
        </p:txBody>
      </p:sp>
    </p:spTree>
    <p:extLst>
      <p:ext uri="{BB962C8B-B14F-4D97-AF65-F5344CB8AC3E}">
        <p14:creationId xmlns:p14="http://schemas.microsoft.com/office/powerpoint/2010/main" val="25409406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55FDC2D-3E6B-7FA9-ACED-501D33596DE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1A28D8B-F4C9-D087-2E66-9C39052CB78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9DFE97-3C47-E009-8745-7FAB5246FF1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7288E4-0386-4970-B0F1-E87407309C66}" type="datetimeFigureOut">
              <a:rPr lang="en-US" smtClean="0"/>
              <a:t>1/23/2024</a:t>
            </a:fld>
            <a:endParaRPr lang="en-US"/>
          </a:p>
        </p:txBody>
      </p:sp>
      <p:sp>
        <p:nvSpPr>
          <p:cNvPr id="5" name="Footer Placeholder 4">
            <a:extLst>
              <a:ext uri="{FF2B5EF4-FFF2-40B4-BE49-F238E27FC236}">
                <a16:creationId xmlns:a16="http://schemas.microsoft.com/office/drawing/2014/main" id="{9824400C-F85D-1F0F-92F9-C336764B1D1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277B43E-C1E4-0BA2-6331-441A7D39F4F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D61410-336C-4897-873F-A7D13D232F56}" type="slidenum">
              <a:rPr lang="en-US" smtClean="0"/>
              <a:t>‹#›</a:t>
            </a:fld>
            <a:endParaRPr lang="en-US"/>
          </a:p>
        </p:txBody>
      </p:sp>
    </p:spTree>
    <p:extLst>
      <p:ext uri="{BB962C8B-B14F-4D97-AF65-F5344CB8AC3E}">
        <p14:creationId xmlns:p14="http://schemas.microsoft.com/office/powerpoint/2010/main" val="9006913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F443D-BC6C-9249-F24E-7206E701D6DA}"/>
              </a:ext>
            </a:extLst>
          </p:cNvPr>
          <p:cNvSpPr>
            <a:spLocks noGrp="1"/>
          </p:cNvSpPr>
          <p:nvPr>
            <p:ph type="ctrTitle"/>
          </p:nvPr>
        </p:nvSpPr>
        <p:spPr>
          <a:xfrm>
            <a:off x="1524000" y="1122363"/>
            <a:ext cx="9144000" cy="1994910"/>
          </a:xfrm>
        </p:spPr>
        <p:txBody>
          <a:bodyPr>
            <a:normAutofit/>
          </a:bodyPr>
          <a:lstStyle/>
          <a:p>
            <a:r>
              <a:rPr lang="en-US" sz="7200" dirty="0"/>
              <a:t>Big Mountain Ski Resort</a:t>
            </a:r>
          </a:p>
        </p:txBody>
      </p:sp>
      <p:sp>
        <p:nvSpPr>
          <p:cNvPr id="3" name="Subtitle 2">
            <a:extLst>
              <a:ext uri="{FF2B5EF4-FFF2-40B4-BE49-F238E27FC236}">
                <a16:creationId xmlns:a16="http://schemas.microsoft.com/office/drawing/2014/main" id="{496BD0B0-6BCB-3F01-FDBA-9D5DFDA6D588}"/>
              </a:ext>
            </a:extLst>
          </p:cNvPr>
          <p:cNvSpPr>
            <a:spLocks noGrp="1"/>
          </p:cNvSpPr>
          <p:nvPr>
            <p:ph type="subTitle" idx="1"/>
          </p:nvPr>
        </p:nvSpPr>
        <p:spPr>
          <a:xfrm>
            <a:off x="1524000" y="3262890"/>
            <a:ext cx="9144000" cy="2548188"/>
          </a:xfrm>
        </p:spPr>
        <p:txBody>
          <a:bodyPr>
            <a:normAutofit/>
          </a:bodyPr>
          <a:lstStyle/>
          <a:p>
            <a:pPr>
              <a:lnSpc>
                <a:spcPct val="100000"/>
              </a:lnSpc>
            </a:pPr>
            <a:endParaRPr lang="en-US" sz="1800" dirty="0">
              <a:solidFill>
                <a:srgbClr val="000000"/>
              </a:solidFill>
              <a:latin typeface="Arial" panose="020B0604020202020204" pitchFamily="34" charset="0"/>
            </a:endParaRPr>
          </a:p>
          <a:p>
            <a:pPr>
              <a:lnSpc>
                <a:spcPct val="100000"/>
              </a:lnSpc>
            </a:pPr>
            <a:r>
              <a:rPr lang="en-US" sz="3600" dirty="0">
                <a:solidFill>
                  <a:srgbClr val="000000"/>
                </a:solidFill>
                <a:latin typeface="Arial" panose="020B0604020202020204" pitchFamily="34" charset="0"/>
              </a:rPr>
              <a:t>Rising above the average.</a:t>
            </a:r>
            <a:endParaRPr lang="en-US" sz="3600" dirty="0"/>
          </a:p>
        </p:txBody>
      </p:sp>
    </p:spTree>
    <p:extLst>
      <p:ext uri="{BB962C8B-B14F-4D97-AF65-F5344CB8AC3E}">
        <p14:creationId xmlns:p14="http://schemas.microsoft.com/office/powerpoint/2010/main" val="22160510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CC2F90E-6CC0-EE42-C9D4-42490BEA32BC}"/>
              </a:ext>
            </a:extLst>
          </p:cNvPr>
          <p:cNvSpPr>
            <a:spLocks noGrp="1"/>
          </p:cNvSpPr>
          <p:nvPr>
            <p:ph idx="1"/>
          </p:nvPr>
        </p:nvSpPr>
        <p:spPr>
          <a:xfrm>
            <a:off x="838200" y="1437857"/>
            <a:ext cx="10515600" cy="3836504"/>
          </a:xfrm>
        </p:spPr>
        <p:txBody>
          <a:bodyPr>
            <a:normAutofit/>
          </a:bodyPr>
          <a:lstStyle/>
          <a:p>
            <a:pPr marL="0" indent="0" algn="ctr">
              <a:lnSpc>
                <a:spcPct val="100000"/>
              </a:lnSpc>
              <a:buNone/>
            </a:pPr>
            <a:r>
              <a:rPr lang="en-US" sz="2400" b="0" i="0" u="none" strike="noStrike" dirty="0">
                <a:solidFill>
                  <a:srgbClr val="000000"/>
                </a:solidFill>
                <a:effectLst/>
                <a:latin typeface="Arial" panose="020B0604020202020204" pitchFamily="34" charset="0"/>
              </a:rPr>
              <a:t>Each year, about 350,000 skiers and snowboarders come to Big Mountain Resort in Montana.  Compared to other resorts in the country, they stand in the top 10% when it comes to features such as Vertical Drop, number of runs and total skiable area.  Despite being one of the country's leading resorts, Big Mountain is basing its ticket price simply on the national average.</a:t>
            </a:r>
          </a:p>
          <a:p>
            <a:pPr marL="0" indent="0" algn="ctr">
              <a:lnSpc>
                <a:spcPct val="100000"/>
              </a:lnSpc>
              <a:buNone/>
            </a:pPr>
            <a:endParaRPr lang="en-US" sz="2400" dirty="0">
              <a:solidFill>
                <a:srgbClr val="000000"/>
              </a:solidFill>
              <a:latin typeface="Arial" panose="020B0604020202020204" pitchFamily="34" charset="0"/>
            </a:endParaRPr>
          </a:p>
          <a:p>
            <a:pPr marL="0" indent="0" algn="ctr">
              <a:lnSpc>
                <a:spcPct val="100000"/>
              </a:lnSpc>
              <a:buNone/>
            </a:pPr>
            <a:r>
              <a:rPr lang="en-US" sz="2400" b="0" i="0" u="none" strike="noStrike" dirty="0">
                <a:solidFill>
                  <a:srgbClr val="000000"/>
                </a:solidFill>
                <a:effectLst/>
                <a:latin typeface="Arial" panose="020B0604020202020204" pitchFamily="34" charset="0"/>
              </a:rPr>
              <a:t>My goal for this project was to improve value for the resort </a:t>
            </a:r>
            <a:r>
              <a:rPr lang="en-US" sz="2400" dirty="0">
                <a:solidFill>
                  <a:srgbClr val="000000"/>
                </a:solidFill>
                <a:latin typeface="Arial" panose="020B0604020202020204" pitchFamily="34" charset="0"/>
              </a:rPr>
              <a:t>by </a:t>
            </a:r>
            <a:r>
              <a:rPr lang="en-AU" sz="2400" i="0" u="none" strike="noStrike" cap="none" dirty="0">
                <a:solidFill>
                  <a:srgbClr val="000000"/>
                </a:solidFill>
                <a:latin typeface="Arial"/>
                <a:ea typeface="Arial"/>
                <a:cs typeface="Arial"/>
                <a:sym typeface="Arial"/>
              </a:rPr>
              <a:t>either reducing cost, or creating a model which supports a higher ticket price.</a:t>
            </a:r>
            <a:endParaRPr lang="en-US" sz="2400" b="0" i="0" u="none" strike="noStrike" dirty="0">
              <a:solidFill>
                <a:srgbClr val="000000"/>
              </a:solidFill>
              <a:effectLst/>
              <a:latin typeface="Arial" panose="020B0604020202020204" pitchFamily="34" charset="0"/>
            </a:endParaRPr>
          </a:p>
          <a:p>
            <a:pPr marL="0" indent="0" algn="ctr">
              <a:lnSpc>
                <a:spcPct val="100000"/>
              </a:lnSpc>
              <a:buNone/>
            </a:pPr>
            <a:endParaRPr lang="en-US" sz="2400" dirty="0">
              <a:solidFill>
                <a:srgbClr val="000000"/>
              </a:solidFill>
              <a:latin typeface="Arial" panose="020B0604020202020204" pitchFamily="34" charset="0"/>
            </a:endParaRPr>
          </a:p>
          <a:p>
            <a:pPr marL="0" indent="0" algn="ctr">
              <a:lnSpc>
                <a:spcPct val="100000"/>
              </a:lnSpc>
              <a:buNone/>
            </a:pPr>
            <a:endParaRPr lang="en-US" sz="2400" dirty="0"/>
          </a:p>
        </p:txBody>
      </p:sp>
    </p:spTree>
    <p:extLst>
      <p:ext uri="{BB962C8B-B14F-4D97-AF65-F5344CB8AC3E}">
        <p14:creationId xmlns:p14="http://schemas.microsoft.com/office/powerpoint/2010/main" val="7627018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246CEF-66D8-76A7-12F2-D19DF94D7E1A}"/>
              </a:ext>
            </a:extLst>
          </p:cNvPr>
          <p:cNvSpPr>
            <a:spLocks noGrp="1"/>
          </p:cNvSpPr>
          <p:nvPr>
            <p:ph idx="1"/>
          </p:nvPr>
        </p:nvSpPr>
        <p:spPr>
          <a:xfrm>
            <a:off x="838200" y="1232452"/>
            <a:ext cx="10515600" cy="4426225"/>
          </a:xfrm>
        </p:spPr>
        <p:txBody>
          <a:bodyPr>
            <a:noAutofit/>
          </a:bodyPr>
          <a:lstStyle/>
          <a:p>
            <a:pPr marL="0" indent="0">
              <a:buNone/>
            </a:pPr>
            <a:r>
              <a:rPr lang="en-US" sz="2400" dirty="0"/>
              <a:t>Currently, Big Mountain Resort charges $81 for an Adult Lift Ticket, which falls in the top 20% of the market. Based on our models, four features were identified as being the most important when it came to creating a ticket price:</a:t>
            </a:r>
          </a:p>
          <a:p>
            <a:pPr marL="0" indent="0">
              <a:buNone/>
            </a:pPr>
            <a:endParaRPr lang="en-US" sz="2400" dirty="0"/>
          </a:p>
          <a:p>
            <a:r>
              <a:rPr lang="en-US" sz="2400" dirty="0"/>
              <a:t>Number of fast quads</a:t>
            </a:r>
          </a:p>
          <a:p>
            <a:r>
              <a:rPr lang="en-US" sz="2400" dirty="0"/>
              <a:t>Number of runs</a:t>
            </a:r>
          </a:p>
          <a:p>
            <a:r>
              <a:rPr lang="en-US" sz="2400" dirty="0"/>
              <a:t>Snow Making</a:t>
            </a:r>
          </a:p>
          <a:p>
            <a:r>
              <a:rPr lang="en-US" sz="2400" dirty="0"/>
              <a:t>Vertical Drop</a:t>
            </a:r>
          </a:p>
          <a:p>
            <a:endParaRPr lang="en-US" sz="2400" dirty="0"/>
          </a:p>
          <a:p>
            <a:pPr marL="0" indent="0">
              <a:buNone/>
            </a:pPr>
            <a:r>
              <a:rPr lang="en-US" sz="2400" dirty="0"/>
              <a:t>The following graphs represent where Big Mountain sits nationally, with respect to these features.</a:t>
            </a:r>
          </a:p>
          <a:p>
            <a:pPr marL="0" indent="0">
              <a:buNone/>
            </a:pPr>
            <a:endParaRPr lang="en-US" sz="2400" dirty="0"/>
          </a:p>
        </p:txBody>
      </p:sp>
    </p:spTree>
    <p:extLst>
      <p:ext uri="{BB962C8B-B14F-4D97-AF65-F5344CB8AC3E}">
        <p14:creationId xmlns:p14="http://schemas.microsoft.com/office/powerpoint/2010/main" val="24297413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B9EF054B-0820-9F8C-D482-993598CA8946}"/>
              </a:ext>
            </a:extLst>
          </p:cNvPr>
          <p:cNvSpPr txBox="1"/>
          <p:nvPr/>
        </p:nvSpPr>
        <p:spPr>
          <a:xfrm>
            <a:off x="1739653" y="5376889"/>
            <a:ext cx="2582133" cy="402546"/>
          </a:xfrm>
          <a:prstGeom prst="rect">
            <a:avLst/>
          </a:prstGeom>
          <a:noFill/>
        </p:spPr>
        <p:txBody>
          <a:bodyPr wrap="square" numCol="1" rtlCol="0">
            <a:spAutoFit/>
          </a:bodyPr>
          <a:lstStyle/>
          <a:p>
            <a:pPr marL="285750" indent="-285750">
              <a:lnSpc>
                <a:spcPct val="120000"/>
              </a:lnSpc>
              <a:buFont typeface="Arial" panose="020B0604020202020204" pitchFamily="34" charset="0"/>
              <a:buChar char="•"/>
            </a:pPr>
            <a:r>
              <a:rPr lang="en-US" dirty="0"/>
              <a:t>Fast Quads: 6.7%</a:t>
            </a:r>
          </a:p>
        </p:txBody>
      </p:sp>
      <p:sp>
        <p:nvSpPr>
          <p:cNvPr id="10" name="TextBox 9">
            <a:extLst>
              <a:ext uri="{FF2B5EF4-FFF2-40B4-BE49-F238E27FC236}">
                <a16:creationId xmlns:a16="http://schemas.microsoft.com/office/drawing/2014/main" id="{C9D7ABE9-E17B-DA97-12FC-BFB802AE3A2B}"/>
              </a:ext>
            </a:extLst>
          </p:cNvPr>
          <p:cNvSpPr txBox="1"/>
          <p:nvPr/>
        </p:nvSpPr>
        <p:spPr>
          <a:xfrm>
            <a:off x="7906789" y="5376889"/>
            <a:ext cx="2582133" cy="402546"/>
          </a:xfrm>
          <a:prstGeom prst="rect">
            <a:avLst/>
          </a:prstGeom>
          <a:noFill/>
        </p:spPr>
        <p:txBody>
          <a:bodyPr wrap="square" numCol="1" rtlCol="0">
            <a:spAutoFit/>
          </a:bodyPr>
          <a:lstStyle/>
          <a:p>
            <a:pPr marL="285750" indent="-285750">
              <a:lnSpc>
                <a:spcPct val="120000"/>
              </a:lnSpc>
              <a:buFont typeface="Arial" panose="020B0604020202020204" pitchFamily="34" charset="0"/>
              <a:buChar char="•"/>
            </a:pPr>
            <a:r>
              <a:rPr lang="en-US" sz="1800" dirty="0"/>
              <a:t>Number of Runs: 7.7%</a:t>
            </a:r>
            <a:endParaRPr lang="en-US" dirty="0"/>
          </a:p>
        </p:txBody>
      </p:sp>
      <p:pic>
        <p:nvPicPr>
          <p:cNvPr id="12" name="Picture 11">
            <a:extLst>
              <a:ext uri="{FF2B5EF4-FFF2-40B4-BE49-F238E27FC236}">
                <a16:creationId xmlns:a16="http://schemas.microsoft.com/office/drawing/2014/main" id="{331045A8-4306-4632-AD7B-319E047A09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2127" y="1097489"/>
            <a:ext cx="4837186" cy="4279400"/>
          </a:xfrm>
          <a:prstGeom prst="rect">
            <a:avLst/>
          </a:prstGeom>
        </p:spPr>
      </p:pic>
      <p:pic>
        <p:nvPicPr>
          <p:cNvPr id="16" name="Content Placeholder 15">
            <a:extLst>
              <a:ext uri="{FF2B5EF4-FFF2-40B4-BE49-F238E27FC236}">
                <a16:creationId xmlns:a16="http://schemas.microsoft.com/office/drawing/2014/main" id="{C374235D-66AA-91B5-2017-3118F564605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815840" y="1097489"/>
            <a:ext cx="4764033" cy="4279400"/>
          </a:xfrm>
        </p:spPr>
      </p:pic>
    </p:spTree>
    <p:extLst>
      <p:ext uri="{BB962C8B-B14F-4D97-AF65-F5344CB8AC3E}">
        <p14:creationId xmlns:p14="http://schemas.microsoft.com/office/powerpoint/2010/main" val="39854957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B9EF054B-0820-9F8C-D482-993598CA8946}"/>
              </a:ext>
            </a:extLst>
          </p:cNvPr>
          <p:cNvSpPr txBox="1"/>
          <p:nvPr/>
        </p:nvSpPr>
        <p:spPr>
          <a:xfrm>
            <a:off x="2179479" y="5353517"/>
            <a:ext cx="2582133" cy="402546"/>
          </a:xfrm>
          <a:prstGeom prst="rect">
            <a:avLst/>
          </a:prstGeom>
          <a:noFill/>
        </p:spPr>
        <p:txBody>
          <a:bodyPr wrap="square" numCol="1" rtlCol="0">
            <a:spAutoFit/>
          </a:bodyPr>
          <a:lstStyle/>
          <a:p>
            <a:pPr marL="285750" indent="-285750">
              <a:lnSpc>
                <a:spcPct val="120000"/>
              </a:lnSpc>
              <a:buFont typeface="Arial" panose="020B0604020202020204" pitchFamily="34" charset="0"/>
              <a:buChar char="•"/>
            </a:pPr>
            <a:r>
              <a:rPr lang="en-US" dirty="0"/>
              <a:t>Snow Making: 3.3%</a:t>
            </a:r>
          </a:p>
        </p:txBody>
      </p:sp>
      <p:sp>
        <p:nvSpPr>
          <p:cNvPr id="10" name="TextBox 9">
            <a:extLst>
              <a:ext uri="{FF2B5EF4-FFF2-40B4-BE49-F238E27FC236}">
                <a16:creationId xmlns:a16="http://schemas.microsoft.com/office/drawing/2014/main" id="{C9D7ABE9-E17B-DA97-12FC-BFB802AE3A2B}"/>
              </a:ext>
            </a:extLst>
          </p:cNvPr>
          <p:cNvSpPr txBox="1"/>
          <p:nvPr/>
        </p:nvSpPr>
        <p:spPr>
          <a:xfrm>
            <a:off x="8003885" y="5254874"/>
            <a:ext cx="2624783" cy="402546"/>
          </a:xfrm>
          <a:prstGeom prst="rect">
            <a:avLst/>
          </a:prstGeom>
          <a:noFill/>
        </p:spPr>
        <p:txBody>
          <a:bodyPr wrap="square" numCol="1" rtlCol="0">
            <a:spAutoFit/>
          </a:bodyPr>
          <a:lstStyle/>
          <a:p>
            <a:pPr marL="285750" indent="-285750">
              <a:lnSpc>
                <a:spcPct val="120000"/>
              </a:lnSpc>
              <a:buFont typeface="Arial" panose="020B0604020202020204" pitchFamily="34" charset="0"/>
              <a:buChar char="•"/>
            </a:pPr>
            <a:r>
              <a:rPr lang="en-US" dirty="0"/>
              <a:t>Vertical Drop: 10.5%</a:t>
            </a:r>
          </a:p>
        </p:txBody>
      </p:sp>
      <p:pic>
        <p:nvPicPr>
          <p:cNvPr id="13" name="Picture 12">
            <a:extLst>
              <a:ext uri="{FF2B5EF4-FFF2-40B4-BE49-F238E27FC236}">
                <a16:creationId xmlns:a16="http://schemas.microsoft.com/office/drawing/2014/main" id="{CCA9E49C-177A-35A2-E917-9B20C44CE0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3876" y="975474"/>
            <a:ext cx="6053340" cy="4279400"/>
          </a:xfrm>
          <a:prstGeom prst="rect">
            <a:avLst/>
          </a:prstGeom>
        </p:spPr>
      </p:pic>
      <p:pic>
        <p:nvPicPr>
          <p:cNvPr id="17" name="Content Placeholder 16">
            <a:extLst>
              <a:ext uri="{FF2B5EF4-FFF2-40B4-BE49-F238E27FC236}">
                <a16:creationId xmlns:a16="http://schemas.microsoft.com/office/drawing/2014/main" id="{A9561963-CDA9-DDE9-E0D5-80C0011A28D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007413" y="975474"/>
            <a:ext cx="4617729" cy="4279400"/>
          </a:xfrm>
        </p:spPr>
      </p:pic>
    </p:spTree>
    <p:extLst>
      <p:ext uri="{BB962C8B-B14F-4D97-AF65-F5344CB8AC3E}">
        <p14:creationId xmlns:p14="http://schemas.microsoft.com/office/powerpoint/2010/main" val="3849713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8021A2E-D28E-E20D-3101-16AD7D41952F}"/>
              </a:ext>
            </a:extLst>
          </p:cNvPr>
          <p:cNvSpPr>
            <a:spLocks noGrp="1"/>
          </p:cNvSpPr>
          <p:nvPr>
            <p:ph idx="1"/>
          </p:nvPr>
        </p:nvSpPr>
        <p:spPr>
          <a:xfrm>
            <a:off x="838200" y="715616"/>
            <a:ext cx="10515600" cy="5247859"/>
          </a:xfrm>
        </p:spPr>
        <p:txBody>
          <a:bodyPr>
            <a:noAutofit/>
          </a:bodyPr>
          <a:lstStyle/>
          <a:p>
            <a:pPr marL="0" indent="0">
              <a:lnSpc>
                <a:spcPct val="120000"/>
              </a:lnSpc>
              <a:buNone/>
            </a:pPr>
            <a:r>
              <a:rPr lang="en-US" sz="2000" dirty="0"/>
              <a:t>Based on these features, our model predicts an adult ticket price of $95.87, which places Big Mountain in the top 7.9% nationally, more closely aligning with it's position in the market. This increase in ticket price translates into an annual revenue increase of approx. $26,022,500.</a:t>
            </a:r>
          </a:p>
          <a:p>
            <a:pPr marL="0" indent="0">
              <a:lnSpc>
                <a:spcPct val="120000"/>
              </a:lnSpc>
              <a:buNone/>
            </a:pPr>
            <a:r>
              <a:rPr lang="en-US" sz="2000" dirty="0"/>
              <a:t>To further increase revenue, I would recommend increasing the resort's vertical drop by 150 feet, and adding a run and an additional lift.  According to the model, this change would support an additional ticket price increase of $1.99, potentially increasing annual revenue by another $3,474,638.</a:t>
            </a:r>
          </a:p>
          <a:p>
            <a:pPr marL="0" indent="0">
              <a:lnSpc>
                <a:spcPct val="120000"/>
              </a:lnSpc>
              <a:buNone/>
            </a:pPr>
            <a:r>
              <a:rPr lang="en-US" sz="2000" dirty="0"/>
              <a:t>If Big Mountain would like to pursue closing runs to reduce cost, I would recommend starting with closing a total of three runs. The model estimates this will reduce annual revenue by approx. $1,172,500, however, without knowing the operating costs of the runs, there would be no way to say if this would be a positive change.  If these closures turned out to make a positive impact, then closing two more, for a total of five closed runs maybe worth exploring.  I would not recommend any more than five as the model predicts a large decrease in revenue at this point.</a:t>
            </a:r>
          </a:p>
        </p:txBody>
      </p:sp>
    </p:spTree>
    <p:extLst>
      <p:ext uri="{BB962C8B-B14F-4D97-AF65-F5344CB8AC3E}">
        <p14:creationId xmlns:p14="http://schemas.microsoft.com/office/powerpoint/2010/main" val="21320929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220</TotalTime>
  <Words>424</Words>
  <Application>Microsoft Office PowerPoint</Application>
  <PresentationFormat>Widescreen</PresentationFormat>
  <Paragraphs>21</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Big Mountain Ski Resort</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Mountain Ski Resort</dc:title>
  <dc:creator>Marc Mehrotra</dc:creator>
  <cp:lastModifiedBy>Marc Mehrotra</cp:lastModifiedBy>
  <cp:revision>1</cp:revision>
  <dcterms:created xsi:type="dcterms:W3CDTF">2024-01-23T19:12:16Z</dcterms:created>
  <dcterms:modified xsi:type="dcterms:W3CDTF">2024-01-23T22:52:49Z</dcterms:modified>
</cp:coreProperties>
</file>