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9749307d_0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2c9749307d_0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4" name="Google Shape;14;p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11"/>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1"/>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12"/>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2"/>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13"/>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13"/>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3"/>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7"/>
          <p:cNvSpPr txBox="1"/>
          <p:nvPr>
            <p:ph idx="1" type="subTitle"/>
          </p:nvPr>
        </p:nvSpPr>
        <p:spPr>
          <a:xfrm>
            <a:off x="1523880" y="1122480"/>
            <a:ext cx="9143640" cy="110667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1" name="Google Shape;41;p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7"/>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8"/>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8"/>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9"/>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9"/>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10"/>
          <p:cNvSpPr txBox="1"/>
          <p:nvPr>
            <p:ph type="title"/>
          </p:nvPr>
        </p:nvSpPr>
        <p:spPr>
          <a:xfrm>
            <a:off x="1523880" y="1122480"/>
            <a:ext cx="9143640" cy="2387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0"/>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p:nvPr/>
        </p:nvSpPr>
        <p:spPr>
          <a:xfrm>
            <a:off x="476640" y="648360"/>
            <a:ext cx="11217240" cy="5600079"/>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3600" u="none" cap="none" strike="noStrike">
                <a:solidFill>
                  <a:srgbClr val="50B400"/>
                </a:solidFill>
                <a:latin typeface="Calibri"/>
                <a:ea typeface="Calibri"/>
                <a:cs typeface="Calibri"/>
                <a:sym typeface="Calibri"/>
              </a:rPr>
              <a:t>HCI - Assignment n.2</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1" i="0" lang="en-US" sz="2800" u="none" cap="none" strike="noStrike">
                <a:solidFill>
                  <a:srgbClr val="000000"/>
                </a:solidFill>
                <a:latin typeface="Calibri"/>
                <a:ea typeface="Calibri"/>
                <a:cs typeface="Calibri"/>
                <a:sym typeface="Calibri"/>
              </a:rPr>
              <a:t>Design and prototyping of an application using a human-centered approach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1" i="0" lang="en-US" sz="3200" u="none" cap="none" strike="noStrike">
                <a:solidFill>
                  <a:srgbClr val="000000"/>
                </a:solidFill>
                <a:latin typeface="Calibri"/>
                <a:ea typeface="Calibri"/>
                <a:cs typeface="Calibri"/>
                <a:sym typeface="Calibri"/>
              </a:rPr>
              <a:t>Deliverable n. 1: Requirement Analysis</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br>
              <a:rPr b="0" i="0" lang="en-US" sz="2800" u="none" cap="none" strike="noStrike">
                <a:solidFill>
                  <a:schemeClr val="dk1"/>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1" i="0" lang="en-US" sz="2400" u="none" cap="none" strike="noStrike">
                <a:solidFill>
                  <a:srgbClr val="000000"/>
                </a:solidFill>
                <a:latin typeface="Calibri"/>
                <a:ea typeface="Calibri"/>
                <a:cs typeface="Calibri"/>
                <a:sym typeface="Calibri"/>
              </a:rPr>
              <a:t>Project Title:  </a:t>
            </a:r>
            <a:r>
              <a:rPr b="0" i="0" lang="en-US" sz="2400" u="none" cap="none" strike="noStrike">
                <a:solidFill>
                  <a:srgbClr val="000000"/>
                </a:solidFill>
                <a:latin typeface="Calibri"/>
                <a:ea typeface="Calibri"/>
                <a:cs typeface="Calibri"/>
                <a:sym typeface="Calibri"/>
              </a:rPr>
              <a:t>ScoutPanel</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Group: </a:t>
            </a:r>
            <a:r>
              <a:rPr b="0" i="0" lang="en-US" sz="2400" u="none" cap="none" strike="noStrike">
                <a:solidFill>
                  <a:srgbClr val="000000"/>
                </a:solidFill>
                <a:latin typeface="Calibri"/>
                <a:ea typeface="Calibri"/>
                <a:cs typeface="Calibri"/>
                <a:sym typeface="Calibri"/>
              </a:rPr>
              <a:t>Daniel Silva, Marco Almeida, Adalberto Vaz do Rosário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Lab Class: </a:t>
            </a:r>
            <a:r>
              <a:rPr b="0" i="0" lang="en-US" sz="2400" u="none" cap="none" strike="noStrike">
                <a:solidFill>
                  <a:srgbClr val="000000"/>
                </a:solidFill>
                <a:latin typeface="Calibri"/>
                <a:ea typeface="Calibri"/>
                <a:cs typeface="Calibri"/>
                <a:sym typeface="Calibri"/>
              </a:rPr>
              <a:t>P5</a:t>
            </a:r>
            <a:br>
              <a:rPr b="0" i="0" lang="en-US" sz="2400" u="none" cap="none" strike="noStrike">
                <a:solidFill>
                  <a:schemeClr val="dk1"/>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cxnSp>
        <p:nvCxnSpPr>
          <p:cNvPr id="100" name="Google Shape;100;p14"/>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sp>
        <p:nvSpPr>
          <p:cNvPr id="101" name="Google Shape;101;p14"/>
          <p:cNvSpPr/>
          <p:nvPr/>
        </p:nvSpPr>
        <p:spPr>
          <a:xfrm>
            <a:off x="385200" y="6350040"/>
            <a:ext cx="2671200" cy="30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HCI 202</a:t>
            </a:r>
            <a:r>
              <a:rPr lang="en-US">
                <a:latin typeface="Calibri"/>
                <a:ea typeface="Calibri"/>
                <a:cs typeface="Calibri"/>
                <a:sym typeface="Calibri"/>
              </a:rPr>
              <a:t>2</a:t>
            </a:r>
            <a:r>
              <a:rPr b="0" i="0" lang="en-US" sz="1400" u="none" cap="none" strike="noStrike">
                <a:solidFill>
                  <a:srgbClr val="000000"/>
                </a:solidFill>
                <a:latin typeface="Calibri"/>
                <a:ea typeface="Calibri"/>
                <a:cs typeface="Calibri"/>
                <a:sym typeface="Calibri"/>
              </a:rPr>
              <a:t>-202</a:t>
            </a:r>
            <a:r>
              <a:rPr lang="en-US">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0" l="0" r="0" t="0"/>
          <a:stretch/>
        </p:blipFill>
        <p:spPr>
          <a:xfrm>
            <a:off x="8524080" y="334800"/>
            <a:ext cx="3169440" cy="626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Introduction</a:t>
            </a:r>
            <a:endParaRPr b="0" i="0" sz="3300" u="none" cap="none" strike="noStrike">
              <a:solidFill>
                <a:srgbClr val="000000"/>
              </a:solidFill>
              <a:latin typeface="Arial"/>
              <a:ea typeface="Arial"/>
              <a:cs typeface="Arial"/>
              <a:sym typeface="Arial"/>
            </a:endParaRPr>
          </a:p>
        </p:txBody>
      </p:sp>
      <p:sp>
        <p:nvSpPr>
          <p:cNvPr id="108" name="Google Shape;108;p15"/>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477719" y="1574129"/>
            <a:ext cx="11458641" cy="3784198"/>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ScoutPanel is a platform that allows scouts (or their parents) to perform actions and consult information related to their scout unit</a:t>
            </a:r>
            <a:endParaRPr/>
          </a:p>
          <a:p>
            <a:pPr indent="-158839" lvl="0" marL="28584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We chose this project because one of the members of the group is a scout and knows the movement very well, being from São Tomé and knowing the need to have a system to facilitate and help in the management of this group, which, according to him, is a large group and currently the only means of management is paper and ballpoint pen. </a:t>
            </a:r>
            <a:r>
              <a:rPr lang="en-US" sz="2000">
                <a:latin typeface="Calibri"/>
                <a:ea typeface="Calibri"/>
                <a:cs typeface="Calibri"/>
                <a:sym typeface="Calibri"/>
              </a:rPr>
              <a:t>H</a:t>
            </a:r>
            <a:r>
              <a:rPr b="0" i="0" lang="en-US" sz="2000" u="none" cap="none" strike="noStrike">
                <a:solidFill>
                  <a:srgbClr val="000000"/>
                </a:solidFill>
                <a:latin typeface="Calibri"/>
                <a:ea typeface="Calibri"/>
                <a:cs typeface="Calibri"/>
                <a:sym typeface="Calibri"/>
              </a:rPr>
              <a:t>e proposed the theme and we found it interesting to use in the</a:t>
            </a:r>
            <a:r>
              <a:rPr lang="en-US" sz="2000">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discipline.</a:t>
            </a:r>
            <a:endParaRPr/>
          </a:p>
          <a:p>
            <a:pPr indent="-158839" lvl="0" marL="28584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We have personal interest in this project because as our colleague would like to implement this project in the real world, we as a group would like to take the opportunity to, in addition to doing the project from an academic point of view, also live the work experience in the real world.</a:t>
            </a:r>
            <a:endParaRPr b="0" i="0" sz="2000" u="none" cap="none" strike="noStrike">
              <a:solidFill>
                <a:srgbClr val="000000"/>
              </a:solidFill>
              <a:latin typeface="Arial"/>
              <a:ea typeface="Arial"/>
              <a:cs typeface="Arial"/>
              <a:sym typeface="Arial"/>
            </a:endParaRPr>
          </a:p>
        </p:txBody>
      </p:sp>
      <p:cxnSp>
        <p:nvCxnSpPr>
          <p:cNvPr id="110" name="Google Shape;110;p15"/>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sp>
        <p:nvSpPr>
          <p:cNvPr id="111" name="Google Shape;111;p15"/>
          <p:cNvSpPr/>
          <p:nvPr/>
        </p:nvSpPr>
        <p:spPr>
          <a:xfrm>
            <a:off x="385200" y="6350040"/>
            <a:ext cx="3306600" cy="30744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HCI 2022-2023</a:t>
            </a:r>
            <a:endParaRPr>
              <a:solidFill>
                <a:schemeClr val="dk1"/>
              </a:solidFill>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sp>
        <p:nvSpPr>
          <p:cNvPr id="112" name="Google Shape;112;p15"/>
          <p:cNvSpPr/>
          <p:nvPr/>
        </p:nvSpPr>
        <p:spPr>
          <a:xfrm>
            <a:off x="582840" y="853920"/>
            <a:ext cx="11127600" cy="85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477720" y="1797840"/>
            <a:ext cx="6522840" cy="435924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Define high-level goals.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Chat with other members of the unit;</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Share photos with other scouts/parents;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Pay fees through online platforms;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Check news and future activities;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Manage enrolled scouts</a:t>
            </a:r>
            <a:r>
              <a:rPr lang="en-US" sz="2000">
                <a:latin typeface="Calibri"/>
                <a:ea typeface="Calibri"/>
                <a:cs typeface="Calibri"/>
                <a:sym typeface="Calibri"/>
              </a:rPr>
              <a:t>.</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What are the expected outcomes?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Having a platform with a simple (and easy to navigate) user interface and the aforementioned features.</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What are the benefits?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Communication between members without needing an external platform (e.g. Facebook)</a:t>
            </a:r>
            <a:r>
              <a:rPr lang="en-US" sz="2000">
                <a:latin typeface="Calibri"/>
                <a:ea typeface="Calibri"/>
                <a:cs typeface="Calibri"/>
                <a:sym typeface="Calibri"/>
              </a:rPr>
              <a:t>;</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Less reliance on paper records for management;</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Common news feed available to all members.</a:t>
            </a:r>
            <a:endParaRPr b="0" i="0" sz="2000" u="none" cap="none" strike="noStrike">
              <a:solidFill>
                <a:srgbClr val="000000"/>
              </a:solidFill>
              <a:latin typeface="Arial"/>
              <a:ea typeface="Arial"/>
              <a:cs typeface="Arial"/>
              <a:sym typeface="Arial"/>
            </a:endParaRPr>
          </a:p>
        </p:txBody>
      </p:sp>
      <p:cxnSp>
        <p:nvCxnSpPr>
          <p:cNvPr id="119" name="Google Shape;119;p16"/>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pic>
        <p:nvPicPr>
          <p:cNvPr id="120" name="Google Shape;120;p16"/>
          <p:cNvPicPr preferRelativeResize="0"/>
          <p:nvPr/>
        </p:nvPicPr>
        <p:blipFill rotWithShape="1">
          <a:blip r:embed="rId3">
            <a:alphaModFix/>
          </a:blip>
          <a:srcRect b="0" l="0" r="0" t="0"/>
          <a:stretch/>
        </p:blipFill>
        <p:spPr>
          <a:xfrm>
            <a:off x="8979480" y="570600"/>
            <a:ext cx="2714040" cy="3201480"/>
          </a:xfrm>
          <a:prstGeom prst="rect">
            <a:avLst/>
          </a:prstGeom>
          <a:noFill/>
          <a:ln>
            <a:noFill/>
          </a:ln>
        </p:spPr>
      </p:pic>
      <p:sp>
        <p:nvSpPr>
          <p:cNvPr id="121" name="Google Shape;121;p16"/>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Project Objectives</a:t>
            </a:r>
            <a:endParaRPr b="0" i="0" sz="3300" u="none" cap="none" strike="noStrike">
              <a:solidFill>
                <a:srgbClr val="000000"/>
              </a:solidFill>
              <a:latin typeface="Arial"/>
              <a:ea typeface="Arial"/>
              <a:cs typeface="Arial"/>
              <a:sym typeface="Arial"/>
            </a:endParaRPr>
          </a:p>
        </p:txBody>
      </p:sp>
      <p:sp>
        <p:nvSpPr>
          <p:cNvPr id="122" name="Google Shape;122;p16"/>
          <p:cNvSpPr/>
          <p:nvPr/>
        </p:nvSpPr>
        <p:spPr>
          <a:xfrm>
            <a:off x="582840" y="853920"/>
            <a:ext cx="11127600" cy="85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23" name="Google Shape;123;p16"/>
          <p:cNvSpPr/>
          <p:nvPr/>
        </p:nvSpPr>
        <p:spPr>
          <a:xfrm>
            <a:off x="537480" y="6350040"/>
            <a:ext cx="3306600" cy="30744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HCI 2022-2023</a:t>
            </a:r>
            <a:endParaRPr>
              <a:solidFill>
                <a:schemeClr val="dk1"/>
              </a:solidFill>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477720" y="1783800"/>
            <a:ext cx="6912000" cy="405360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Maria Alves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19 years old</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Student</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Is enrolled in the Movimento de Escuteiros de Trindade, </a:t>
            </a:r>
            <a:r>
              <a:rPr lang="en-US" sz="2000">
                <a:latin typeface="Calibri"/>
                <a:ea typeface="Calibri"/>
                <a:cs typeface="Calibri"/>
                <a:sym typeface="Calibri"/>
              </a:rPr>
              <a:t>group</a:t>
            </a:r>
            <a:r>
              <a:rPr b="0" i="0" lang="en-US" sz="2000" u="none" cap="none" strike="noStrike">
                <a:solidFill>
                  <a:srgbClr val="000000"/>
                </a:solidFill>
                <a:latin typeface="Calibri"/>
                <a:ea typeface="Calibri"/>
                <a:cs typeface="Calibri"/>
                <a:sym typeface="Calibri"/>
              </a:rPr>
              <a:t> n.º 2</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Would like to share photos that she took during activities with the other scouts and parents</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Gabriel Nogueira</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30 years old</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Professor</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Leader of scout </a:t>
            </a:r>
            <a:r>
              <a:rPr lang="en-US" sz="2000">
                <a:latin typeface="Calibri"/>
                <a:ea typeface="Calibri"/>
                <a:cs typeface="Calibri"/>
                <a:sym typeface="Calibri"/>
              </a:rPr>
              <a:t>group</a:t>
            </a:r>
            <a:r>
              <a:rPr b="0" i="0" lang="en-US" sz="2000" u="none" cap="none" strike="noStrike">
                <a:solidFill>
                  <a:srgbClr val="000000"/>
                </a:solidFill>
                <a:latin typeface="Calibri"/>
                <a:ea typeface="Calibri"/>
                <a:cs typeface="Calibri"/>
                <a:sym typeface="Calibri"/>
              </a:rPr>
              <a:t> n.º 2</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Would like to manage the list of enrolled scouts and verify their payments without needing to check paper records</a:t>
            </a:r>
            <a:endParaRPr b="0" i="0" sz="2000" u="none" cap="none" strike="noStrike">
              <a:solidFill>
                <a:srgbClr val="000000"/>
              </a:solidFill>
              <a:latin typeface="Arial"/>
              <a:ea typeface="Arial"/>
              <a:cs typeface="Arial"/>
              <a:sym typeface="Arial"/>
            </a:endParaRPr>
          </a:p>
        </p:txBody>
      </p:sp>
      <p:cxnSp>
        <p:nvCxnSpPr>
          <p:cNvPr id="130" name="Google Shape;130;p17"/>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pic>
        <p:nvPicPr>
          <p:cNvPr id="131" name="Google Shape;131;p17"/>
          <p:cNvPicPr preferRelativeResize="0"/>
          <p:nvPr/>
        </p:nvPicPr>
        <p:blipFill rotWithShape="1">
          <a:blip r:embed="rId3">
            <a:alphaModFix/>
          </a:blip>
          <a:srcRect b="0" l="0" r="0" t="0"/>
          <a:stretch/>
        </p:blipFill>
        <p:spPr>
          <a:xfrm>
            <a:off x="8535960" y="1433160"/>
            <a:ext cx="3174480" cy="1523520"/>
          </a:xfrm>
          <a:prstGeom prst="rect">
            <a:avLst/>
          </a:prstGeom>
          <a:noFill/>
          <a:ln>
            <a:noFill/>
          </a:ln>
        </p:spPr>
      </p:pic>
      <p:sp>
        <p:nvSpPr>
          <p:cNvPr id="132" name="Google Shape;132;p17"/>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Personas</a:t>
            </a:r>
            <a:endParaRPr b="0" i="0" sz="3300" u="none" cap="none" strike="noStrike">
              <a:solidFill>
                <a:srgbClr val="000000"/>
              </a:solidFill>
              <a:latin typeface="Arial"/>
              <a:ea typeface="Arial"/>
              <a:cs typeface="Arial"/>
              <a:sym typeface="Arial"/>
            </a:endParaRPr>
          </a:p>
        </p:txBody>
      </p:sp>
      <p:sp>
        <p:nvSpPr>
          <p:cNvPr id="133" name="Google Shape;133;p17"/>
          <p:cNvSpPr/>
          <p:nvPr/>
        </p:nvSpPr>
        <p:spPr>
          <a:xfrm>
            <a:off x="582840" y="853920"/>
            <a:ext cx="11127600" cy="85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34" name="Google Shape;134;p17"/>
          <p:cNvSpPr/>
          <p:nvPr/>
        </p:nvSpPr>
        <p:spPr>
          <a:xfrm>
            <a:off x="537480" y="6350040"/>
            <a:ext cx="3306600" cy="30744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HCI 2022-2023</a:t>
            </a:r>
            <a:endParaRPr>
              <a:solidFill>
                <a:schemeClr val="dk1"/>
              </a:solidFill>
            </a:endParaRPr>
          </a:p>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477720" y="1783800"/>
            <a:ext cx="10540440" cy="405360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Scenario 1:</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Maria took a lot of photos during the last scout activity and now wants to share them with other scouts and parents, without making them public, so that only them can see the pictures.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To do this, she will open the ScoutPanel platform and post the photo album in a feed that is shared between all members.</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They will all receive a notification, which they can click to see the photo album. All pictures will be kept in the feed so that they can be seen in the future.</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Scenario 2:</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Gabriel wants to enroll a new member to the scout </a:t>
            </a:r>
            <a:r>
              <a:rPr lang="en-US" sz="2000">
                <a:latin typeface="Calibri"/>
                <a:ea typeface="Calibri"/>
                <a:cs typeface="Calibri"/>
                <a:sym typeface="Calibri"/>
              </a:rPr>
              <a:t>group</a:t>
            </a:r>
            <a:r>
              <a:rPr b="0" i="0" lang="en-US" sz="2000" u="none" cap="none" strike="noStrike">
                <a:solidFill>
                  <a:srgbClr val="000000"/>
                </a:solidFill>
                <a:latin typeface="Calibri"/>
                <a:ea typeface="Calibri"/>
                <a:cs typeface="Calibri"/>
                <a:sym typeface="Calibri"/>
              </a:rPr>
              <a:t> n.º 2.</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To do this, he will open the ScoutPanel platform and go to the “new member” page. He will fill all the information about the new member and submit the registration form.</a:t>
            </a:r>
            <a:endParaRPr b="0" i="0" sz="2000" u="none" cap="none" strike="noStrike">
              <a:solidFill>
                <a:srgbClr val="000000"/>
              </a:solidFill>
              <a:latin typeface="Arial"/>
              <a:ea typeface="Arial"/>
              <a:cs typeface="Arial"/>
              <a:sym typeface="Arial"/>
            </a:endParaRPr>
          </a:p>
          <a:p>
            <a:pPr indent="-216000" lvl="1"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The new member will be added to the members list, which can be seen by everyone on the platform.</a:t>
            </a:r>
            <a:endParaRPr b="0" i="0" sz="2000" u="none" cap="none" strike="noStrike">
              <a:solidFill>
                <a:srgbClr val="000000"/>
              </a:solidFill>
              <a:latin typeface="Arial"/>
              <a:ea typeface="Arial"/>
              <a:cs typeface="Arial"/>
              <a:sym typeface="Arial"/>
            </a:endParaRPr>
          </a:p>
        </p:txBody>
      </p:sp>
      <p:cxnSp>
        <p:nvCxnSpPr>
          <p:cNvPr id="141" name="Google Shape;141;p18"/>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sp>
        <p:nvSpPr>
          <p:cNvPr id="142" name="Google Shape;142;p18"/>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Scenarios</a:t>
            </a:r>
            <a:endParaRPr b="0" i="0" sz="3300" u="none" cap="none" strike="noStrike">
              <a:solidFill>
                <a:srgbClr val="000000"/>
              </a:solidFill>
              <a:latin typeface="Arial"/>
              <a:ea typeface="Arial"/>
              <a:cs typeface="Arial"/>
              <a:sym typeface="Arial"/>
            </a:endParaRPr>
          </a:p>
        </p:txBody>
      </p:sp>
      <p:sp>
        <p:nvSpPr>
          <p:cNvPr id="143" name="Google Shape;143;p18"/>
          <p:cNvSpPr/>
          <p:nvPr/>
        </p:nvSpPr>
        <p:spPr>
          <a:xfrm>
            <a:off x="582840" y="853920"/>
            <a:ext cx="11127600" cy="85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44" name="Google Shape;144;p18"/>
          <p:cNvSpPr/>
          <p:nvPr/>
        </p:nvSpPr>
        <p:spPr>
          <a:xfrm>
            <a:off x="537480" y="6350040"/>
            <a:ext cx="3306600" cy="30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HCI 202</a:t>
            </a:r>
            <a:r>
              <a:rPr lang="en-US">
                <a:latin typeface="Calibri"/>
                <a:ea typeface="Calibri"/>
                <a:cs typeface="Calibri"/>
                <a:sym typeface="Calibri"/>
              </a:rPr>
              <a:t>2</a:t>
            </a:r>
            <a:r>
              <a:rPr b="0" i="0" lang="en-US" sz="1400" u="none" cap="none" strike="noStrike">
                <a:solidFill>
                  <a:srgbClr val="000000"/>
                </a:solidFill>
                <a:latin typeface="Calibri"/>
                <a:ea typeface="Calibri"/>
                <a:cs typeface="Calibri"/>
                <a:sym typeface="Calibri"/>
              </a:rPr>
              <a:t>-202</a:t>
            </a:r>
            <a:r>
              <a:rPr lang="en-US">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cxnSp>
        <p:nvCxnSpPr>
          <p:cNvPr id="150" name="Google Shape;150;p19"/>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sp>
        <p:nvSpPr>
          <p:cNvPr id="151" name="Google Shape;151;p19"/>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Tasks</a:t>
            </a:r>
            <a:endParaRPr b="0" i="0" sz="3300" u="none" cap="none" strike="noStrike">
              <a:solidFill>
                <a:srgbClr val="000000"/>
              </a:solidFill>
              <a:latin typeface="Arial"/>
              <a:ea typeface="Arial"/>
              <a:cs typeface="Arial"/>
              <a:sym typeface="Arial"/>
            </a:endParaRPr>
          </a:p>
        </p:txBody>
      </p:sp>
      <p:sp>
        <p:nvSpPr>
          <p:cNvPr id="152" name="Google Shape;152;p19"/>
          <p:cNvSpPr/>
          <p:nvPr/>
        </p:nvSpPr>
        <p:spPr>
          <a:xfrm>
            <a:off x="582840" y="853920"/>
            <a:ext cx="11127600" cy="85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3" name="Google Shape;153;p19"/>
          <p:cNvSpPr/>
          <p:nvPr/>
        </p:nvSpPr>
        <p:spPr>
          <a:xfrm>
            <a:off x="537480" y="6350040"/>
            <a:ext cx="3306600" cy="30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HCI 202</a:t>
            </a:r>
            <a:r>
              <a:rPr lang="en-US">
                <a:latin typeface="Calibri"/>
                <a:ea typeface="Calibri"/>
                <a:cs typeface="Calibri"/>
                <a:sym typeface="Calibri"/>
              </a:rPr>
              <a:t>2</a:t>
            </a:r>
            <a:r>
              <a:rPr b="0" i="0" lang="en-US" sz="1400" u="none" cap="none" strike="noStrike">
                <a:solidFill>
                  <a:srgbClr val="000000"/>
                </a:solidFill>
                <a:latin typeface="Calibri"/>
                <a:ea typeface="Calibri"/>
                <a:cs typeface="Calibri"/>
                <a:sym typeface="Calibri"/>
              </a:rPr>
              <a:t>-202</a:t>
            </a:r>
            <a:r>
              <a:rPr lang="en-US">
                <a:latin typeface="Calibri"/>
                <a:ea typeface="Calibri"/>
                <a:cs typeface="Calibri"/>
                <a:sym typeface="Calibri"/>
              </a:rPr>
              <a:t>3</a:t>
            </a:r>
            <a:endParaRPr>
              <a:latin typeface="Calibri"/>
              <a:ea typeface="Calibri"/>
              <a:cs typeface="Calibri"/>
              <a:sym typeface="Calibri"/>
            </a:endParaRPr>
          </a:p>
        </p:txBody>
      </p:sp>
      <p:pic>
        <p:nvPicPr>
          <p:cNvPr id="154" name="Google Shape;154;p19"/>
          <p:cNvPicPr preferRelativeResize="0"/>
          <p:nvPr/>
        </p:nvPicPr>
        <p:blipFill>
          <a:blip r:embed="rId3">
            <a:alphaModFix/>
          </a:blip>
          <a:stretch>
            <a:fillRect/>
          </a:stretch>
        </p:blipFill>
        <p:spPr>
          <a:xfrm>
            <a:off x="1906625" y="1460275"/>
            <a:ext cx="8378755" cy="41340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11018520" y="6350040"/>
            <a:ext cx="732300" cy="307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cxnSp>
        <p:nvCxnSpPr>
          <p:cNvPr id="160" name="Google Shape;160;p20"/>
          <p:cNvCxnSpPr/>
          <p:nvPr/>
        </p:nvCxnSpPr>
        <p:spPr>
          <a:xfrm>
            <a:off x="476280" y="6168960"/>
            <a:ext cx="11217900" cy="300"/>
          </a:xfrm>
          <a:prstGeom prst="straightConnector1">
            <a:avLst/>
          </a:prstGeom>
          <a:noFill/>
          <a:ln cap="flat" cmpd="sng" w="19050">
            <a:solidFill>
              <a:srgbClr val="50B400"/>
            </a:solidFill>
            <a:prstDash val="solid"/>
            <a:round/>
            <a:headEnd len="sm" w="sm" type="none"/>
            <a:tailEnd len="sm" w="sm" type="none"/>
          </a:ln>
        </p:spPr>
      </p:cxnSp>
      <p:sp>
        <p:nvSpPr>
          <p:cNvPr id="161" name="Google Shape;161;p20"/>
          <p:cNvSpPr/>
          <p:nvPr/>
        </p:nvSpPr>
        <p:spPr>
          <a:xfrm>
            <a:off x="477720" y="334800"/>
            <a:ext cx="1123260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Tasks</a:t>
            </a:r>
            <a:endParaRPr b="0" i="0" sz="3300" u="none" cap="none" strike="noStrike">
              <a:solidFill>
                <a:srgbClr val="000000"/>
              </a:solidFill>
              <a:latin typeface="Arial"/>
              <a:ea typeface="Arial"/>
              <a:cs typeface="Arial"/>
              <a:sym typeface="Arial"/>
            </a:endParaRPr>
          </a:p>
        </p:txBody>
      </p:sp>
      <p:sp>
        <p:nvSpPr>
          <p:cNvPr id="162" name="Google Shape;162;p20"/>
          <p:cNvSpPr/>
          <p:nvPr/>
        </p:nvSpPr>
        <p:spPr>
          <a:xfrm>
            <a:off x="582840" y="853920"/>
            <a:ext cx="11127600" cy="853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63" name="Google Shape;163;p20"/>
          <p:cNvSpPr/>
          <p:nvPr/>
        </p:nvSpPr>
        <p:spPr>
          <a:xfrm>
            <a:off x="537480" y="6350040"/>
            <a:ext cx="3306600" cy="307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HCI 202</a:t>
            </a:r>
            <a:r>
              <a:rPr lang="en-US">
                <a:latin typeface="Calibri"/>
                <a:ea typeface="Calibri"/>
                <a:cs typeface="Calibri"/>
                <a:sym typeface="Calibri"/>
              </a:rPr>
              <a:t>2</a:t>
            </a:r>
            <a:r>
              <a:rPr b="0" i="0" lang="en-US" sz="1400" u="none" cap="none" strike="noStrike">
                <a:solidFill>
                  <a:srgbClr val="000000"/>
                </a:solidFill>
                <a:latin typeface="Calibri"/>
                <a:ea typeface="Calibri"/>
                <a:cs typeface="Calibri"/>
                <a:sym typeface="Calibri"/>
              </a:rPr>
              <a:t>-202</a:t>
            </a:r>
            <a:r>
              <a:rPr lang="en-US">
                <a:latin typeface="Calibri"/>
                <a:ea typeface="Calibri"/>
                <a:cs typeface="Calibri"/>
                <a:sym typeface="Calibri"/>
              </a:rPr>
              <a:t>3</a:t>
            </a:r>
            <a:endParaRPr>
              <a:latin typeface="Calibri"/>
              <a:ea typeface="Calibri"/>
              <a:cs typeface="Calibri"/>
              <a:sym typeface="Calibri"/>
            </a:endParaRPr>
          </a:p>
        </p:txBody>
      </p:sp>
      <p:pic>
        <p:nvPicPr>
          <p:cNvPr id="164" name="Google Shape;164;p20"/>
          <p:cNvPicPr preferRelativeResize="0"/>
          <p:nvPr/>
        </p:nvPicPr>
        <p:blipFill>
          <a:blip r:embed="rId3">
            <a:alphaModFix/>
          </a:blip>
          <a:stretch>
            <a:fillRect/>
          </a:stretch>
        </p:blipFill>
        <p:spPr>
          <a:xfrm>
            <a:off x="2159261" y="1386914"/>
            <a:ext cx="7873476" cy="428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0" name="Google Shape;170;p21"/>
          <p:cNvSpPr/>
          <p:nvPr/>
        </p:nvSpPr>
        <p:spPr>
          <a:xfrm>
            <a:off x="477720" y="1783800"/>
            <a:ext cx="8521200" cy="4091974"/>
          </a:xfrm>
          <a:prstGeom prst="rect">
            <a:avLst/>
          </a:prstGeom>
          <a:noFill/>
          <a:ln>
            <a:noFill/>
          </a:ln>
        </p:spPr>
        <p:txBody>
          <a:bodyPr anchorCtr="0" anchor="t" bIns="45000" lIns="90000" spcFirstLastPara="1" rIns="90000" wrap="square" tIns="45000">
            <a:noAutofit/>
          </a:bodyPr>
          <a:lstStyle/>
          <a:p>
            <a:pPr indent="-285840" lvl="1" marL="285840" marR="0" rtl="0" algn="l">
              <a:lnSpc>
                <a:spcPct val="100000"/>
              </a:lnSpc>
              <a:spcBef>
                <a:spcPts val="0"/>
              </a:spcBef>
              <a:spcAft>
                <a:spcPts val="0"/>
              </a:spcAft>
              <a:buClr>
                <a:srgbClr val="50B400"/>
              </a:buClr>
              <a:buSzPts val="2000"/>
              <a:buFont typeface="Noto Sans Symbols"/>
              <a:buChar char="▪"/>
            </a:pPr>
            <a:r>
              <a:rPr b="0" i="0" lang="en-US" sz="2000" u="none" cap="none" strike="noStrike">
                <a:solidFill>
                  <a:srgbClr val="50B400"/>
                </a:solidFill>
                <a:latin typeface="Calibri"/>
                <a:ea typeface="Calibri"/>
                <a:cs typeface="Calibri"/>
                <a:sym typeface="Calibri"/>
              </a:rPr>
              <a:t>Non-functional requirements </a:t>
            </a:r>
            <a:r>
              <a:rPr b="0" i="0" lang="en-US" sz="2000" u="none" cap="none" strike="noStrike">
                <a:solidFill>
                  <a:srgbClr val="000000"/>
                </a:solidFill>
                <a:latin typeface="Calibri"/>
                <a:ea typeface="Calibri"/>
                <a:cs typeface="Calibri"/>
                <a:sym typeface="Calibri"/>
              </a:rPr>
              <a:t>– The system must </a:t>
            </a:r>
            <a:r>
              <a:rPr lang="en-US" sz="2000">
                <a:latin typeface="Calibri"/>
                <a:ea typeface="Calibri"/>
                <a:cs typeface="Calibri"/>
                <a:sym typeface="Calibri"/>
              </a:rPr>
              <a:t>have fast feedback</a:t>
            </a:r>
            <a:r>
              <a:rPr b="0" i="0" lang="en-US" sz="2000" u="none" cap="none" strike="noStrike">
                <a:solidFill>
                  <a:srgbClr val="000000"/>
                </a:solidFill>
                <a:latin typeface="Calibri"/>
                <a:ea typeface="Calibri"/>
                <a:cs typeface="Calibri"/>
                <a:sym typeface="Calibri"/>
              </a:rPr>
              <a:t>; It must be intuitive to use</a:t>
            </a:r>
            <a:r>
              <a:rPr lang="en-US" sz="2000">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The monthly fee invoice must be provided every first Sunday of the month; The payment receipt must be sent no later than 48 hours after payment, on working days</a:t>
            </a:r>
            <a:r>
              <a:rPr lang="en-US" sz="2000">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2000" u="sng" cap="none" strike="noStrike">
              <a:solidFill>
                <a:srgbClr val="000000"/>
              </a:solidFill>
              <a:latin typeface="Arial"/>
              <a:ea typeface="Arial"/>
              <a:cs typeface="Arial"/>
              <a:sym typeface="Arial"/>
            </a:endParaRPr>
          </a:p>
          <a:p>
            <a:pPr indent="-285840" lvl="1" marL="285840" marR="0" rtl="0" algn="l">
              <a:lnSpc>
                <a:spcPct val="100000"/>
              </a:lnSpc>
              <a:spcBef>
                <a:spcPts val="0"/>
              </a:spcBef>
              <a:spcAft>
                <a:spcPts val="0"/>
              </a:spcAft>
              <a:buClr>
                <a:srgbClr val="50B400"/>
              </a:buClr>
              <a:buSzPts val="2000"/>
              <a:buFont typeface="Noto Sans Symbols"/>
              <a:buChar char="▪"/>
            </a:pPr>
            <a:r>
              <a:rPr b="0" i="0" lang="en-US" sz="2000" u="none" cap="none" strike="noStrike">
                <a:solidFill>
                  <a:srgbClr val="50B400"/>
                </a:solidFill>
                <a:latin typeface="Calibri"/>
                <a:ea typeface="Calibri"/>
                <a:cs typeface="Calibri"/>
                <a:sym typeface="Calibri"/>
              </a:rPr>
              <a:t>Functional Requirements </a:t>
            </a:r>
            <a:r>
              <a:rPr b="0" i="0" lang="en-US" sz="2000" u="none" cap="none" strike="noStrike">
                <a:solidFill>
                  <a:srgbClr val="000000"/>
                </a:solidFill>
                <a:latin typeface="Calibri"/>
                <a:ea typeface="Calibri"/>
                <a:cs typeface="Calibri"/>
                <a:sym typeface="Calibri"/>
              </a:rPr>
              <a:t>- Make quota payments available through credit or debit; Consultation and alteration of the scouts' personal data; Inquiry of monthly fee or debt; Issuance of receipt of payments; Share and publish photos of activities; Consultation and change of subscribers by section heads; Receive notifications</a:t>
            </a:r>
            <a:r>
              <a:rPr lang="en-US" sz="2000">
                <a:latin typeface="Calibri"/>
                <a:ea typeface="Calibri"/>
                <a:cs typeface="Calibri"/>
                <a:sym typeface="Calibri"/>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cxnSp>
        <p:nvCxnSpPr>
          <p:cNvPr id="171" name="Google Shape;171;p21"/>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sp>
        <p:nvSpPr>
          <p:cNvPr id="172" name="Google Shape;172;p21"/>
          <p:cNvSpPr/>
          <p:nvPr/>
        </p:nvSpPr>
        <p:spPr>
          <a:xfrm>
            <a:off x="385200" y="6350040"/>
            <a:ext cx="3306600" cy="30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HCI 202</a:t>
            </a:r>
            <a:r>
              <a:rPr lang="en-US">
                <a:latin typeface="Calibri"/>
                <a:ea typeface="Calibri"/>
                <a:cs typeface="Calibri"/>
                <a:sym typeface="Calibri"/>
              </a:rPr>
              <a:t>2</a:t>
            </a:r>
            <a:r>
              <a:rPr b="0" i="0" lang="en-US" sz="1400" u="none" cap="none" strike="noStrike">
                <a:solidFill>
                  <a:srgbClr val="000000"/>
                </a:solidFill>
                <a:latin typeface="Calibri"/>
                <a:ea typeface="Calibri"/>
                <a:cs typeface="Calibri"/>
                <a:sym typeface="Calibri"/>
              </a:rPr>
              <a:t>-202</a:t>
            </a:r>
            <a:r>
              <a:rPr lang="en-US">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Requirements</a:t>
            </a:r>
            <a:endParaRPr b="0" i="0" sz="3300" u="none" cap="none" strike="noStrike">
              <a:solidFill>
                <a:srgbClr val="000000"/>
              </a:solidFill>
              <a:latin typeface="Arial"/>
              <a:ea typeface="Arial"/>
              <a:cs typeface="Arial"/>
              <a:sym typeface="Arial"/>
            </a:endParaRPr>
          </a:p>
        </p:txBody>
      </p:sp>
      <p:sp>
        <p:nvSpPr>
          <p:cNvPr id="174" name="Google Shape;174;p21"/>
          <p:cNvSpPr/>
          <p:nvPr/>
        </p:nvSpPr>
        <p:spPr>
          <a:xfrm>
            <a:off x="582840" y="853920"/>
            <a:ext cx="11127600" cy="85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75" name="Google Shape;175;p21"/>
          <p:cNvPicPr preferRelativeResize="0"/>
          <p:nvPr/>
        </p:nvPicPr>
        <p:blipFill>
          <a:blip r:embed="rId3">
            <a:alphaModFix/>
          </a:blip>
          <a:stretch>
            <a:fillRect/>
          </a:stretch>
        </p:blipFill>
        <p:spPr>
          <a:xfrm>
            <a:off x="8998936" y="1298575"/>
            <a:ext cx="2503563" cy="321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p:nvPr/>
        </p:nvSpPr>
        <p:spPr>
          <a:xfrm>
            <a:off x="11018520" y="6350040"/>
            <a:ext cx="732240" cy="307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1" name="Google Shape;181;p22"/>
          <p:cNvSpPr/>
          <p:nvPr/>
        </p:nvSpPr>
        <p:spPr>
          <a:xfrm>
            <a:off x="310320" y="1435320"/>
            <a:ext cx="3652560" cy="283392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We are considering making a digital prototype, using tools such as proto.io</a:t>
            </a:r>
            <a:r>
              <a:rPr lang="en-US" sz="2000">
                <a:latin typeface="Calibri"/>
                <a:ea typeface="Calibri"/>
                <a:cs typeface="Calibri"/>
                <a:sym typeface="Calibri"/>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We’ll test the prototype by observing users trying to perform tasks on it and asking questions based on their experience with the interface.</a:t>
            </a:r>
            <a:endParaRPr b="0" i="0" sz="2000" u="none" cap="none" strike="noStrike">
              <a:solidFill>
                <a:srgbClr val="000000"/>
              </a:solidFill>
              <a:latin typeface="Arial"/>
              <a:ea typeface="Arial"/>
              <a:cs typeface="Arial"/>
              <a:sym typeface="Arial"/>
            </a:endParaRPr>
          </a:p>
        </p:txBody>
      </p:sp>
      <p:cxnSp>
        <p:nvCxnSpPr>
          <p:cNvPr id="182" name="Google Shape;182;p22"/>
          <p:cNvCxnSpPr/>
          <p:nvPr/>
        </p:nvCxnSpPr>
        <p:spPr>
          <a:xfrm>
            <a:off x="476280" y="6168960"/>
            <a:ext cx="11217960" cy="360"/>
          </a:xfrm>
          <a:prstGeom prst="straightConnector1">
            <a:avLst/>
          </a:prstGeom>
          <a:noFill/>
          <a:ln cap="flat" cmpd="sng" w="19050">
            <a:solidFill>
              <a:srgbClr val="50B400"/>
            </a:solidFill>
            <a:prstDash val="solid"/>
            <a:round/>
            <a:headEnd len="sm" w="sm" type="none"/>
            <a:tailEnd len="sm" w="sm" type="none"/>
          </a:ln>
        </p:spPr>
      </p:cxnSp>
      <p:sp>
        <p:nvSpPr>
          <p:cNvPr id="183" name="Google Shape;183;p22"/>
          <p:cNvSpPr/>
          <p:nvPr/>
        </p:nvSpPr>
        <p:spPr>
          <a:xfrm>
            <a:off x="477720" y="334800"/>
            <a:ext cx="11232720" cy="55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300" u="none" cap="none" strike="noStrike">
                <a:solidFill>
                  <a:srgbClr val="000000"/>
                </a:solidFill>
                <a:latin typeface="Calibri"/>
                <a:ea typeface="Calibri"/>
                <a:cs typeface="Calibri"/>
                <a:sym typeface="Calibri"/>
              </a:rPr>
              <a:t>Next steps</a:t>
            </a:r>
            <a:endParaRPr b="0" i="0" sz="3300" u="none" cap="none" strike="noStrike">
              <a:solidFill>
                <a:srgbClr val="000000"/>
              </a:solidFill>
              <a:latin typeface="Arial"/>
              <a:ea typeface="Arial"/>
              <a:cs typeface="Arial"/>
              <a:sym typeface="Arial"/>
            </a:endParaRPr>
          </a:p>
        </p:txBody>
      </p:sp>
      <p:sp>
        <p:nvSpPr>
          <p:cNvPr id="184" name="Google Shape;184;p22"/>
          <p:cNvSpPr/>
          <p:nvPr/>
        </p:nvSpPr>
        <p:spPr>
          <a:xfrm>
            <a:off x="582840" y="853920"/>
            <a:ext cx="11127600" cy="4269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2800" u="none" cap="none" strike="noStrike">
                <a:solidFill>
                  <a:srgbClr val="50B400"/>
                </a:solidFill>
                <a:latin typeface="Calibri"/>
                <a:ea typeface="Calibri"/>
                <a:cs typeface="Calibri"/>
                <a:sym typeface="Calibri"/>
              </a:rPr>
              <a:t>ScoutPanel</a:t>
            </a:r>
            <a:endParaRPr b="0" i="0" sz="2800" u="none" cap="none" strike="noStrike">
              <a:solidFill>
                <a:srgbClr val="000000"/>
              </a:solidFill>
              <a:latin typeface="Arial"/>
              <a:ea typeface="Arial"/>
              <a:cs typeface="Arial"/>
              <a:sym typeface="Arial"/>
            </a:endParaRPr>
          </a:p>
        </p:txBody>
      </p:sp>
      <p:pic>
        <p:nvPicPr>
          <p:cNvPr id="185" name="Google Shape;185;p22"/>
          <p:cNvPicPr preferRelativeResize="0"/>
          <p:nvPr/>
        </p:nvPicPr>
        <p:blipFill rotWithShape="1">
          <a:blip r:embed="rId3">
            <a:alphaModFix/>
          </a:blip>
          <a:srcRect b="0" l="0" r="0" t="7016"/>
          <a:stretch/>
        </p:blipFill>
        <p:spPr>
          <a:xfrm>
            <a:off x="6238440" y="3439440"/>
            <a:ext cx="1652040" cy="2557440"/>
          </a:xfrm>
          <a:prstGeom prst="rect">
            <a:avLst/>
          </a:prstGeom>
          <a:noFill/>
          <a:ln>
            <a:noFill/>
          </a:ln>
        </p:spPr>
      </p:pic>
      <p:pic>
        <p:nvPicPr>
          <p:cNvPr id="186" name="Google Shape;186;p22"/>
          <p:cNvPicPr preferRelativeResize="0"/>
          <p:nvPr/>
        </p:nvPicPr>
        <p:blipFill rotWithShape="1">
          <a:blip r:embed="rId4">
            <a:alphaModFix/>
          </a:blip>
          <a:srcRect b="0" l="0" r="0" t="0"/>
          <a:stretch/>
        </p:blipFill>
        <p:spPr>
          <a:xfrm>
            <a:off x="6238440" y="209520"/>
            <a:ext cx="5329800" cy="3012120"/>
          </a:xfrm>
          <a:prstGeom prst="rect">
            <a:avLst/>
          </a:prstGeom>
          <a:noFill/>
          <a:ln>
            <a:noFill/>
          </a:ln>
        </p:spPr>
      </p:pic>
      <p:sp>
        <p:nvSpPr>
          <p:cNvPr id="187" name="Google Shape;187;p22"/>
          <p:cNvSpPr/>
          <p:nvPr/>
        </p:nvSpPr>
        <p:spPr>
          <a:xfrm>
            <a:off x="385200" y="6350040"/>
            <a:ext cx="2671200" cy="30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HCI 202</a:t>
            </a:r>
            <a:r>
              <a:rPr lang="en-US">
                <a:latin typeface="Calibri"/>
                <a:ea typeface="Calibri"/>
                <a:cs typeface="Calibri"/>
                <a:sym typeface="Calibri"/>
              </a:rPr>
              <a:t>2</a:t>
            </a:r>
            <a:r>
              <a:rPr b="0" i="0" lang="en-US" sz="1400" u="none" cap="none" strike="noStrike">
                <a:solidFill>
                  <a:srgbClr val="000000"/>
                </a:solidFill>
                <a:latin typeface="Calibri"/>
                <a:ea typeface="Calibri"/>
                <a:cs typeface="Calibri"/>
                <a:sym typeface="Calibri"/>
              </a:rPr>
              <a:t>-202</a:t>
            </a:r>
            <a:r>
              <a:rPr lang="en-US">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pic>
        <p:nvPicPr>
          <p:cNvPr id="188" name="Google Shape;188;p22"/>
          <p:cNvPicPr preferRelativeResize="0"/>
          <p:nvPr/>
        </p:nvPicPr>
        <p:blipFill rotWithShape="1">
          <a:blip r:embed="rId5">
            <a:alphaModFix/>
          </a:blip>
          <a:srcRect b="14969" l="39998" r="40012" t="14764"/>
          <a:stretch/>
        </p:blipFill>
        <p:spPr>
          <a:xfrm>
            <a:off x="4067280" y="2175840"/>
            <a:ext cx="1788840" cy="3901680"/>
          </a:xfrm>
          <a:prstGeom prst="rect">
            <a:avLst/>
          </a:prstGeom>
          <a:noFill/>
          <a:ln>
            <a:noFill/>
          </a:ln>
        </p:spPr>
      </p:pic>
      <p:pic>
        <p:nvPicPr>
          <p:cNvPr id="189" name="Google Shape;189;p22"/>
          <p:cNvPicPr preferRelativeResize="0"/>
          <p:nvPr/>
        </p:nvPicPr>
        <p:blipFill rotWithShape="1">
          <a:blip r:embed="rId6">
            <a:alphaModFix/>
          </a:blip>
          <a:srcRect b="0" l="0" r="-1450" t="0"/>
          <a:stretch/>
        </p:blipFill>
        <p:spPr>
          <a:xfrm>
            <a:off x="7910640" y="3357000"/>
            <a:ext cx="3840120" cy="2639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