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8"/>
  </p:notesMasterIdLst>
  <p:handoutMasterIdLst>
    <p:handoutMasterId r:id="rId9"/>
  </p:handoutMasterIdLst>
  <p:sldIdLst>
    <p:sldId id="3286" r:id="rId2"/>
    <p:sldId id="3281" r:id="rId3"/>
    <p:sldId id="3299" r:id="rId4"/>
    <p:sldId id="3301" r:id="rId5"/>
    <p:sldId id="3302" r:id="rId6"/>
    <p:sldId id="3298" r:id="rId7"/>
  </p:sldIdLst>
  <p:sldSz cx="12858750" cy="7232650"/>
  <p:notesSz cx="6858000" cy="914400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E50"/>
    <a:srgbClr val="092648"/>
    <a:srgbClr val="C00000"/>
    <a:srgbClr val="D61D3D"/>
    <a:srgbClr val="900000"/>
    <a:srgbClr val="0FC7D3"/>
    <a:srgbClr val="EC206C"/>
    <a:srgbClr val="BC148E"/>
    <a:srgbClr val="0A1A3B"/>
    <a:srgbClr val="CE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6327" autoAdjust="0"/>
  </p:normalViewPr>
  <p:slideViewPr>
    <p:cSldViewPr>
      <p:cViewPr varScale="1">
        <p:scale>
          <a:sx n="86" d="100"/>
          <a:sy n="86" d="100"/>
        </p:scale>
        <p:origin x="-717" y="-63"/>
      </p:cViewPr>
      <p:guideLst>
        <p:guide orient="horz" pos="328"/>
        <p:guide orient="horz" pos="4183"/>
        <p:guide pos="4050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2021/5/16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4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4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4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4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4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15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" y="688"/>
            <a:ext cx="12876225" cy="72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00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8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6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8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101783" y="682291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423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 smtClean="0"/>
              <a:t>Freepptbackgrounds.net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Download free</a:t>
            </a:r>
            <a:endParaRPr lang="tr-TR" altLang="zh-CN" dirty="0" smtClean="0"/>
          </a:p>
          <a:p>
            <a:pPr lvl="1"/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tr-TR" altLang="zh-CN" dirty="0" smtClean="0"/>
          </a:p>
          <a:p>
            <a:pPr lvl="2"/>
            <a:r>
              <a:rPr lang="en-US" altLang="zh-CN" dirty="0" smtClean="0"/>
              <a:t>and </a:t>
            </a:r>
            <a:endParaRPr lang="tr-TR" altLang="zh-CN" dirty="0" smtClean="0"/>
          </a:p>
          <a:p>
            <a:pPr lvl="3"/>
            <a:r>
              <a:rPr lang="en-US" altLang="zh-CN" dirty="0" smtClean="0"/>
              <a:t>Google slides</a:t>
            </a:r>
            <a:endParaRPr lang="tr-TR" altLang="zh-CN" dirty="0" smtClean="0"/>
          </a:p>
          <a:p>
            <a:pPr lvl="4"/>
            <a:r>
              <a:rPr lang="en-US" altLang="zh-CN" dirty="0" smtClean="0"/>
              <a:t>Presentation for you.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4" r:id="rId2"/>
    <p:sldLayoutId id="2147483985" r:id="rId3"/>
    <p:sldLayoutId id="2147483986" r:id="rId4"/>
    <p:sldLayoutId id="214748398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193" y="2013430"/>
            <a:ext cx="12982104" cy="5219220"/>
          </a:xfrm>
          <a:prstGeom prst="rect">
            <a:avLst/>
          </a:prstGeom>
        </p:spPr>
      </p:pic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0" y="952029"/>
            <a:ext cx="130053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s-MX" altLang="zh-CN" sz="7200" b="1" cap="all" spc="-150" dirty="0" smtClean="0">
                <a:solidFill>
                  <a:srgbClr val="0926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方正姚体" panose="02010601030101010101" pitchFamily="2" charset="-122"/>
                <a:cs typeface="AngsanaUPC" panose="02020603050405020304" pitchFamily="18" charset="-34"/>
                <a:sym typeface="+mn-lt"/>
              </a:rPr>
              <a:t>Michael </a:t>
            </a:r>
            <a:r>
              <a:rPr lang="es-MX" altLang="zh-CN" sz="7200" b="1" cap="all" spc="-150" dirty="0" err="1" smtClean="0">
                <a:solidFill>
                  <a:srgbClr val="0926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方正姚体" panose="02010601030101010101" pitchFamily="2" charset="-122"/>
                <a:cs typeface="AngsanaUPC" panose="02020603050405020304" pitchFamily="18" charset="-34"/>
                <a:sym typeface="+mn-lt"/>
              </a:rPr>
              <a:t>bublé</a:t>
            </a:r>
            <a:endParaRPr lang="zh-CN" altLang="en-US" sz="7200" b="1" cap="all" spc="-150" dirty="0">
              <a:solidFill>
                <a:srgbClr val="0926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方正姚体" panose="02010601030101010101" pitchFamily="2" charset="-122"/>
              <a:cs typeface="AngsanaUPC" panose="02020603050405020304" pitchFamily="18" charset="-34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CDEFDFB-19EB-40F0-8F6D-401EEB5E7BDC}"/>
              </a:ext>
            </a:extLst>
          </p:cNvPr>
          <p:cNvGrpSpPr/>
          <p:nvPr/>
        </p:nvGrpSpPr>
        <p:grpSpPr>
          <a:xfrm>
            <a:off x="0" y="3404754"/>
            <a:ext cx="12934911" cy="408876"/>
            <a:chOff x="658813" y="5629835"/>
            <a:chExt cx="1332001" cy="396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2ACE574B-2677-4322-BA3D-DBDC82AC8F7A}"/>
                </a:ext>
              </a:extLst>
            </p:cNvPr>
            <p:cNvSpPr/>
            <p:nvPr/>
          </p:nvSpPr>
          <p:spPr>
            <a:xfrm>
              <a:off x="658813" y="5629835"/>
              <a:ext cx="1332000" cy="39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3B279BFF-2139-4013-8464-926AF6DB3CC0}"/>
                </a:ext>
              </a:extLst>
            </p:cNvPr>
            <p:cNvSpPr txBox="1"/>
            <p:nvPr/>
          </p:nvSpPr>
          <p:spPr>
            <a:xfrm>
              <a:off x="658814" y="5695269"/>
              <a:ext cx="1332000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altLang="zh-CN" sz="1400" spc="2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Marco Antonio Béjar Villalba</a:t>
              </a:r>
              <a:endParaRPr lang="zh-CN" altLang="en-US" sz="1400" spc="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0" y="2506301"/>
            <a:ext cx="128354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GB" sz="2000" b="1" dirty="0" smtClean="0"/>
              <a:t>“Life </a:t>
            </a:r>
            <a:r>
              <a:rPr lang="en-GB" sz="2000" b="1" dirty="0"/>
              <a:t>is not a battle to </a:t>
            </a:r>
            <a:r>
              <a:rPr lang="en-GB" sz="2000" b="1" dirty="0" smtClean="0"/>
              <a:t>win.. </a:t>
            </a:r>
            <a:r>
              <a:rPr lang="en-GB" sz="2000" b="1" dirty="0"/>
              <a:t>but a melody to sing.” 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/>
              <a:t>― </a:t>
            </a:r>
            <a:r>
              <a:rPr lang="en-GB" sz="2000" dirty="0" err="1"/>
              <a:t>Amit</a:t>
            </a:r>
            <a:r>
              <a:rPr lang="en-GB" sz="2000" dirty="0"/>
              <a:t> </a:t>
            </a:r>
            <a:r>
              <a:rPr lang="en-GB" sz="2000" dirty="0" smtClean="0"/>
              <a:t>Ray</a:t>
            </a:r>
            <a:endParaRPr lang="tr-TR" altLang="zh-CN" sz="2000" dirty="0" smtClean="0">
              <a:solidFill>
                <a:schemeClr val="dk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69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470" y="7144282"/>
            <a:ext cx="3214291" cy="87922"/>
          </a:xfrm>
          <a:prstGeom prst="rect">
            <a:avLst/>
          </a:prstGeom>
          <a:solidFill>
            <a:schemeClr val="dk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0821" y="7144282"/>
            <a:ext cx="3214291" cy="87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5111" y="7144282"/>
            <a:ext cx="3214291" cy="87922"/>
          </a:xfrm>
          <a:prstGeom prst="rect">
            <a:avLst/>
          </a:prstGeom>
          <a:solidFill>
            <a:schemeClr val="dk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29402" y="7144282"/>
            <a:ext cx="3214291" cy="87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6" name="Picture 2" descr="Canada Maple Leaf PNG Transparent Images | PNG 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17663">
            <a:off x="71944" y="-18765"/>
            <a:ext cx="188599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a broma usada como titular: Michael Bublé desmiente su retiro de la  música - La Tercer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75" y="2680221"/>
            <a:ext cx="4428492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>
            <a:spLocks noChangeAspect="1"/>
          </p:cNvSpPr>
          <p:nvPr/>
        </p:nvSpPr>
        <p:spPr>
          <a:xfrm>
            <a:off x="1748855" y="967782"/>
            <a:ext cx="11017224" cy="178444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Michael </a:t>
            </a:r>
            <a:r>
              <a:rPr lang="en-GB" dirty="0" err="1"/>
              <a:t>Bublé</a:t>
            </a:r>
            <a:r>
              <a:rPr lang="en-GB" dirty="0"/>
              <a:t> is a Canadian singer born in 1975 in Burnaby, British Columbia Canada.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He is a big fan of hockey; one condition for singing in a concert is having a hockey puck of the local team in his dressing room as part of the contract.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Every one of his girlfriends has had a participation in his disks or video clips, Debbie </a:t>
            </a:r>
            <a:r>
              <a:rPr lang="en-GB" dirty="0" err="1"/>
              <a:t>Timuss</a:t>
            </a:r>
            <a:r>
              <a:rPr lang="en-GB" dirty="0"/>
              <a:t> sang the vocals for «It’s time», Emily Blunt sang «Me and </a:t>
            </a:r>
            <a:r>
              <a:rPr lang="en-GB" dirty="0" err="1"/>
              <a:t>Mrs.</a:t>
            </a:r>
            <a:r>
              <a:rPr lang="en-GB" dirty="0"/>
              <a:t> </a:t>
            </a:r>
            <a:r>
              <a:rPr lang="en-GB" dirty="0" err="1"/>
              <a:t>Jhons</a:t>
            </a:r>
            <a:r>
              <a:rPr lang="en-GB" dirty="0"/>
              <a:t>» and «Everything», and </a:t>
            </a:r>
            <a:r>
              <a:rPr lang="en-GB" dirty="0" err="1"/>
              <a:t>Luisana</a:t>
            </a:r>
            <a:r>
              <a:rPr lang="en-GB" dirty="0"/>
              <a:t> </a:t>
            </a:r>
            <a:r>
              <a:rPr lang="en-GB" dirty="0" err="1"/>
              <a:t>Lopilato</a:t>
            </a:r>
            <a:r>
              <a:rPr lang="en-GB" dirty="0"/>
              <a:t> appeared in the video «Haven’t meet you yet».</a:t>
            </a:r>
          </a:p>
          <a:p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1964879" y="159941"/>
            <a:ext cx="816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158" dirty="0" smtClean="0">
                <a:solidFill>
                  <a:schemeClr val="dk2"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Fast Facts</a:t>
            </a:r>
            <a:endParaRPr lang="zh-CN" altLang="en-US" sz="3600" b="1" spc="-158" dirty="0">
              <a:solidFill>
                <a:schemeClr val="dk2"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748854" y="2608213"/>
            <a:ext cx="6273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His </a:t>
            </a:r>
            <a:r>
              <a:rPr lang="en-GB" dirty="0"/>
              <a:t>son Noah was diagnosed with </a:t>
            </a:r>
            <a:r>
              <a:rPr lang="en-GB" dirty="0" err="1"/>
              <a:t>Hepatoblastoma</a:t>
            </a:r>
            <a:r>
              <a:rPr lang="en-GB" dirty="0"/>
              <a:t> a kind of liver cancer, </a:t>
            </a:r>
            <a:r>
              <a:rPr lang="en-GB" dirty="0" err="1"/>
              <a:t>Bublé</a:t>
            </a:r>
            <a:r>
              <a:rPr lang="en-GB" dirty="0"/>
              <a:t> cancelled every compromise and </a:t>
            </a:r>
            <a:r>
              <a:rPr lang="en-GB" dirty="0" err="1"/>
              <a:t>spended</a:t>
            </a:r>
            <a:r>
              <a:rPr lang="en-GB" dirty="0"/>
              <a:t> the time with his son while the chemotherapy and radiotherapy lasted.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His </a:t>
            </a:r>
            <a:r>
              <a:rPr lang="en-GB" dirty="0"/>
              <a:t>first singing engagements were in nightclubs at age of 16 and were facilitated by his Italian grandfather Demetrio </a:t>
            </a:r>
            <a:r>
              <a:rPr lang="en-GB" dirty="0" err="1"/>
              <a:t>Santagà</a:t>
            </a:r>
            <a:r>
              <a:rPr lang="en-GB" dirty="0"/>
              <a:t>, a plumber from </a:t>
            </a:r>
            <a:r>
              <a:rPr lang="en-GB" dirty="0" err="1"/>
              <a:t>Preganziol</a:t>
            </a:r>
            <a:r>
              <a:rPr lang="en-GB" dirty="0"/>
              <a:t>, Treviso, who offered his plumbing services in exchange for stage time for his grandson.</a:t>
            </a:r>
          </a:p>
        </p:txBody>
      </p:sp>
      <p:pic>
        <p:nvPicPr>
          <p:cNvPr id="1032" name="Picture 8" descr="Standings - Fans Don't Let Fans Drive Drun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903" y="1592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hael Bublé opens up about six-year-old cancer-free son Noah: I've been  to hell | HELLO!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9" y="5072407"/>
            <a:ext cx="2642486" cy="158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❤️❤️Mike and his Grandpa | Love michael buble, Michael buble, Sing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13" y="5079761"/>
            <a:ext cx="2520840" cy="170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3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470" y="7144282"/>
            <a:ext cx="3214291" cy="87922"/>
          </a:xfrm>
          <a:prstGeom prst="rect">
            <a:avLst/>
          </a:prstGeom>
          <a:solidFill>
            <a:schemeClr val="dk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0821" y="7144282"/>
            <a:ext cx="3214291" cy="87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5111" y="7144282"/>
            <a:ext cx="3214291" cy="87922"/>
          </a:xfrm>
          <a:prstGeom prst="rect">
            <a:avLst/>
          </a:prstGeom>
          <a:solidFill>
            <a:schemeClr val="dk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29402" y="7144282"/>
            <a:ext cx="3214291" cy="87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2 CuadroTexto"/>
          <p:cNvSpPr txBox="1">
            <a:spLocks noChangeAspect="1"/>
          </p:cNvSpPr>
          <p:nvPr/>
        </p:nvSpPr>
        <p:spPr>
          <a:xfrm>
            <a:off x="1116008" y="1096045"/>
            <a:ext cx="11017224" cy="2000471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b="1" dirty="0"/>
              <a:t>Voice Type:</a:t>
            </a:r>
            <a:r>
              <a:rPr lang="en-US" dirty="0"/>
              <a:t> Lyric Baritone</a:t>
            </a:r>
          </a:p>
          <a:p>
            <a:r>
              <a:rPr lang="en-US" b="1" dirty="0"/>
              <a:t>Range:</a:t>
            </a:r>
            <a:r>
              <a:rPr lang="en-US" dirty="0"/>
              <a:t> E2-Bb4-Eb5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He claims having influences of Frank Sinatra, Stevie Wonder, and Ella Fitzgerald.</a:t>
            </a:r>
          </a:p>
          <a:p>
            <a:r>
              <a:rPr lang="en-US" dirty="0" smtClean="0"/>
              <a:t>His style is mainly aimed to Jazz but he </a:t>
            </a:r>
            <a:r>
              <a:rPr lang="en-US" dirty="0" smtClean="0"/>
              <a:t>has performed pop songs with </a:t>
            </a:r>
            <a:r>
              <a:rPr lang="en-US" dirty="0" smtClean="0"/>
              <a:t>flat influence of classical rock (which in fact has jazz influence).</a:t>
            </a:r>
          </a:p>
          <a:p>
            <a:r>
              <a:rPr lang="en-US" dirty="0" smtClean="0"/>
              <a:t>The musical arrangements have a big use of “Bing Band” and “Classical Orchestra” using percussions, cords, and metals.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1892871" y="144283"/>
            <a:ext cx="816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158" dirty="0" smtClean="0">
                <a:solidFill>
                  <a:schemeClr val="dk2"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Technical performance and influences</a:t>
            </a:r>
            <a:endParaRPr lang="zh-CN" altLang="en-US" sz="3600" b="1" spc="-158" dirty="0">
              <a:solidFill>
                <a:schemeClr val="dk2"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4104" name="Picture 8" descr="Clasijazz Big Band Profesional. &quot;Tiempo de big bands, tiempo de futuro&quot; –  Clasijaz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916" y="5200501"/>
            <a:ext cx="2376410" cy="136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ig Band, la historia de las orquestas de Jazz - LaCarne Magaz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768" y="303957"/>
            <a:ext cx="2265558" cy="127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C:\Users\Marco Antonio\Desktop\tareas\Vocal_Ran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94" y="3616325"/>
            <a:ext cx="8496944" cy="248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415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470" y="7144282"/>
            <a:ext cx="3214291" cy="87922"/>
          </a:xfrm>
          <a:prstGeom prst="rect">
            <a:avLst/>
          </a:prstGeom>
          <a:solidFill>
            <a:schemeClr val="dk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0821" y="7144282"/>
            <a:ext cx="3214291" cy="87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5111" y="7144282"/>
            <a:ext cx="3214291" cy="87922"/>
          </a:xfrm>
          <a:prstGeom prst="rect">
            <a:avLst/>
          </a:prstGeom>
          <a:solidFill>
            <a:schemeClr val="dk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29402" y="7144282"/>
            <a:ext cx="3214291" cy="87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2 CuadroTexto"/>
          <p:cNvSpPr txBox="1">
            <a:spLocks noChangeAspect="1"/>
          </p:cNvSpPr>
          <p:nvPr/>
        </p:nvSpPr>
        <p:spPr>
          <a:xfrm>
            <a:off x="956767" y="1744117"/>
            <a:ext cx="4345758" cy="417093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Feeling</a:t>
            </a:r>
            <a:r>
              <a:rPr lang="es-MX" dirty="0" smtClean="0"/>
              <a:t> </a:t>
            </a:r>
            <a:r>
              <a:rPr lang="es-MX" dirty="0" err="1"/>
              <a:t>Good</a:t>
            </a: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err="1" smtClean="0"/>
              <a:t>Heartache</a:t>
            </a:r>
            <a:r>
              <a:rPr lang="es-MX" dirty="0" smtClean="0"/>
              <a:t> </a:t>
            </a:r>
            <a:r>
              <a:rPr lang="es-MX" dirty="0" err="1" smtClean="0"/>
              <a:t>tonight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err="1" smtClean="0"/>
              <a:t>Cry</a:t>
            </a:r>
            <a:r>
              <a:rPr lang="es-MX" dirty="0" smtClean="0"/>
              <a:t> me a </a:t>
            </a:r>
            <a:r>
              <a:rPr lang="es-MX" dirty="0" err="1" smtClean="0"/>
              <a:t>river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err="1" smtClean="0"/>
              <a:t>Spiderman</a:t>
            </a:r>
            <a:r>
              <a:rPr lang="es-MX" dirty="0" smtClean="0"/>
              <a:t> </a:t>
            </a:r>
            <a:r>
              <a:rPr lang="es-MX" dirty="0" err="1" smtClean="0"/>
              <a:t>theme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You Must Have Been A Beautiful </a:t>
            </a:r>
            <a:r>
              <a:rPr lang="en-US" dirty="0" smtClean="0"/>
              <a:t>Baby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err="1"/>
              <a:t>What</a:t>
            </a:r>
            <a:r>
              <a:rPr lang="es-MX" dirty="0"/>
              <a:t> A </a:t>
            </a:r>
            <a:r>
              <a:rPr lang="es-MX" dirty="0" err="1"/>
              <a:t>Wonderful</a:t>
            </a:r>
            <a:r>
              <a:rPr lang="es-MX" dirty="0"/>
              <a:t> </a:t>
            </a:r>
            <a:r>
              <a:rPr lang="es-MX" dirty="0" err="1" smtClean="0"/>
              <a:t>World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err="1"/>
              <a:t>It's</a:t>
            </a:r>
            <a:r>
              <a:rPr lang="es-MX" dirty="0"/>
              <a:t> a </a:t>
            </a:r>
            <a:r>
              <a:rPr lang="es-MX" dirty="0" err="1"/>
              <a:t>Beautiful</a:t>
            </a:r>
            <a:r>
              <a:rPr lang="es-MX" dirty="0"/>
              <a:t> </a:t>
            </a:r>
            <a:r>
              <a:rPr lang="es-MX" dirty="0" smtClean="0"/>
              <a:t>Day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I </a:t>
            </a:r>
            <a:r>
              <a:rPr lang="es-MX" dirty="0" err="1"/>
              <a:t>Believe</a:t>
            </a:r>
            <a:r>
              <a:rPr lang="es-MX" dirty="0"/>
              <a:t> in </a:t>
            </a:r>
            <a:r>
              <a:rPr lang="es-MX" dirty="0" err="1" smtClean="0"/>
              <a:t>You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err="1"/>
              <a:t>Someday</a:t>
            </a:r>
            <a:r>
              <a:rPr lang="es-MX" dirty="0"/>
              <a:t> (</a:t>
            </a:r>
            <a:r>
              <a:rPr lang="es-MX" dirty="0" err="1"/>
              <a:t>feat</a:t>
            </a:r>
            <a:r>
              <a:rPr lang="es-MX" dirty="0"/>
              <a:t>. Meghan </a:t>
            </a:r>
            <a:r>
              <a:rPr lang="es-MX" dirty="0" err="1"/>
              <a:t>Trainor</a:t>
            </a:r>
            <a:r>
              <a:rPr lang="es-MX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Try A Little Tenderness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err="1" smtClean="0"/>
              <a:t>Fever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err="1"/>
              <a:t>Call</a:t>
            </a:r>
            <a:r>
              <a:rPr lang="es-MX" dirty="0"/>
              <a:t> Me </a:t>
            </a:r>
            <a:r>
              <a:rPr lang="es-MX" dirty="0" err="1" smtClean="0"/>
              <a:t>Irresponsible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err="1"/>
              <a:t>I'm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Man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endParaRPr lang="es-MX" dirty="0" smtClean="0"/>
          </a:p>
          <a:p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2036887" y="144282"/>
            <a:ext cx="816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-158" dirty="0" smtClean="0">
                <a:solidFill>
                  <a:srgbClr val="44546A">
                    <a:alpha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Suggested playlist</a:t>
            </a:r>
            <a:endParaRPr lang="es-MX" sz="3600" b="1" dirty="0"/>
          </a:p>
        </p:txBody>
      </p:sp>
      <p:pic>
        <p:nvPicPr>
          <p:cNvPr id="2050" name="Picture 2" descr="Crazy Love [Expanded Edition] by Michael Bublé | CD | Barnes &amp; Noble®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36289" flipH="1">
            <a:off x="5977591" y="1518201"/>
            <a:ext cx="1700486" cy="170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blé! (Original Soundtrack from his NBC TV Special) | HIGHRESAUDI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503" y="2176165"/>
            <a:ext cx="1973654" cy="197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hael Bublé – Totally Bublé (2005, Enhanced, CD) - Discog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847" y="663997"/>
            <a:ext cx="1999791" cy="197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ICHAEL BUBLE - Crazy Love: Hollywood Edition (UK 22 Tk Double CD Album) |  eBa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21916">
            <a:off x="9839288" y="2789074"/>
            <a:ext cx="1905000" cy="188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CHAEL BUBLE Rare 1996 Indie CD FIRST DANCE Signed Call Me Irresponsible :  Sold in Victoria, British Columbi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383" y="4192389"/>
            <a:ext cx="2654737" cy="199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64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3470" y="7144282"/>
            <a:ext cx="3214291" cy="87922"/>
          </a:xfrm>
          <a:prstGeom prst="rect">
            <a:avLst/>
          </a:prstGeom>
          <a:solidFill>
            <a:schemeClr val="dk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0821" y="7144282"/>
            <a:ext cx="3214291" cy="87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5111" y="7144282"/>
            <a:ext cx="3214291" cy="87922"/>
          </a:xfrm>
          <a:prstGeom prst="rect">
            <a:avLst/>
          </a:prstGeom>
          <a:solidFill>
            <a:schemeClr val="dk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29402" y="7144282"/>
            <a:ext cx="3214291" cy="87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2 CuadroTexto"/>
          <p:cNvSpPr txBox="1">
            <a:spLocks noChangeAspect="1"/>
          </p:cNvSpPr>
          <p:nvPr/>
        </p:nvSpPr>
        <p:spPr>
          <a:xfrm>
            <a:off x="812751" y="952029"/>
            <a:ext cx="11521280" cy="5832648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GB" sz="3200" dirty="0"/>
              <a:t>I grew up with music from many classical movies in which Frank Sinatra played or singed.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GB" sz="3200" dirty="0"/>
              <a:t>I’m fond of classical music and opera, music that needs a big orchestra with a wide variety of instruments.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GB" sz="3200" dirty="0" err="1"/>
              <a:t>Bublé’s</a:t>
            </a:r>
            <a:r>
              <a:rPr lang="en-GB" sz="3200" dirty="0"/>
              <a:t> music is full of extreme sounds, very powerful low-pitched tones and high tones made with cords that results in a deeply emotional music.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GB" sz="3200" dirty="0"/>
              <a:t>Very romantic lyrics with sweet narrative.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GB" sz="3200" dirty="0"/>
              <a:t>Didn’t know until I made the present, but the story of </a:t>
            </a:r>
            <a:r>
              <a:rPr lang="en-GB" sz="3200" dirty="0" err="1"/>
              <a:t>Bublé</a:t>
            </a:r>
            <a:r>
              <a:rPr lang="en-GB" sz="3200" dirty="0"/>
              <a:t> is similar to those of Andrea </a:t>
            </a:r>
            <a:r>
              <a:rPr lang="en-GB" sz="3200" dirty="0" err="1"/>
              <a:t>Bocelli</a:t>
            </a:r>
            <a:r>
              <a:rPr lang="en-GB" sz="3200" dirty="0"/>
              <a:t> and Alessandro </a:t>
            </a:r>
            <a:r>
              <a:rPr lang="en-GB" sz="3200" dirty="0" err="1"/>
              <a:t>Safina</a:t>
            </a:r>
            <a:r>
              <a:rPr lang="en-GB" sz="3200" dirty="0"/>
              <a:t>, two tenors that </a:t>
            </a:r>
            <a:r>
              <a:rPr lang="en-GB" sz="3200" dirty="0" smtClean="0"/>
              <a:t>I </a:t>
            </a:r>
            <a:r>
              <a:rPr lang="en-GB" sz="3200" dirty="0"/>
              <a:t>admire and that makes me sympathize more with him.</a:t>
            </a:r>
          </a:p>
          <a:p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2036887" y="144282"/>
            <a:ext cx="816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-158" dirty="0" smtClean="0">
                <a:solidFill>
                  <a:srgbClr val="44546A">
                    <a:alpha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Short introspection, why do I listen </a:t>
            </a:r>
            <a:r>
              <a:rPr lang="en-US" sz="3600" b="1" spc="-158" dirty="0" err="1" smtClean="0">
                <a:solidFill>
                  <a:srgbClr val="44546A">
                    <a:alpha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Bublé</a:t>
            </a:r>
            <a:r>
              <a:rPr lang="en-US" sz="3600" b="1" spc="-158" dirty="0" smtClean="0">
                <a:solidFill>
                  <a:srgbClr val="44546A">
                    <a:alpha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?</a:t>
            </a:r>
            <a:endParaRPr lang="es-MX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4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" y="2013430"/>
            <a:ext cx="12982104" cy="5219220"/>
          </a:xfrm>
          <a:prstGeom prst="rect">
            <a:avLst/>
          </a:prstGeom>
        </p:spPr>
      </p:pic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0" y="2152358"/>
            <a:ext cx="130053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tr-TR" altLang="zh-CN" sz="7200" b="1" cap="all" spc="-150" dirty="0" smtClean="0">
                <a:solidFill>
                  <a:srgbClr val="0926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方正姚体" panose="02010601030101010101" pitchFamily="2" charset="-122"/>
                <a:cs typeface="AngsanaUPC" panose="02020603050405020304" pitchFamily="18" charset="-34"/>
                <a:sym typeface="+mn-lt"/>
              </a:rPr>
              <a:t>THANK YOU !</a:t>
            </a:r>
            <a:endParaRPr lang="zh-CN" altLang="en-US" sz="7200" b="1" cap="all" spc="-150" dirty="0">
              <a:solidFill>
                <a:srgbClr val="0926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方正姚体" panose="02010601030101010101" pitchFamily="2" charset="-122"/>
              <a:cs typeface="AngsanaUPC" panose="02020603050405020304" pitchFamily="18" charset="-34"/>
              <a:sym typeface="+mn-lt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1141" y="1305544"/>
            <a:ext cx="128354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s-MX" altLang="zh-CN" sz="4000" dirty="0" err="1" smtClean="0">
                <a:solidFill>
                  <a:schemeClr val="dk2"/>
                </a:solidFill>
                <a:latin typeface="+mn-lt"/>
                <a:ea typeface="+mn-ea"/>
                <a:cs typeface="+mn-ea"/>
                <a:sym typeface="+mn-lt"/>
              </a:rPr>
              <a:t>Music</a:t>
            </a:r>
            <a:r>
              <a:rPr lang="es-MX" altLang="zh-CN" sz="4000" dirty="0" smtClean="0">
                <a:solidFill>
                  <a:schemeClr val="dk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s-MX" altLang="zh-CN" sz="4000" dirty="0" err="1" smtClean="0">
                <a:solidFill>
                  <a:schemeClr val="dk2"/>
                </a:solidFill>
                <a:latin typeface="+mn-lt"/>
                <a:ea typeface="+mn-ea"/>
                <a:cs typeface="+mn-ea"/>
                <a:sym typeface="+mn-lt"/>
              </a:rPr>
              <a:t>makes</a:t>
            </a:r>
            <a:r>
              <a:rPr lang="es-MX" altLang="zh-CN" sz="4000" dirty="0" smtClean="0">
                <a:solidFill>
                  <a:schemeClr val="dk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s-MX" altLang="zh-CN" sz="4000" dirty="0" err="1" smtClean="0">
                <a:solidFill>
                  <a:schemeClr val="dk2"/>
                </a:solidFill>
                <a:latin typeface="+mn-lt"/>
                <a:ea typeface="+mn-ea"/>
                <a:cs typeface="+mn-ea"/>
                <a:sym typeface="+mn-lt"/>
              </a:rPr>
              <a:t>you</a:t>
            </a:r>
            <a:r>
              <a:rPr lang="es-MX" altLang="zh-CN" sz="4000" dirty="0" smtClean="0">
                <a:solidFill>
                  <a:schemeClr val="dk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s-MX" altLang="zh-CN" sz="4000" dirty="0" err="1" smtClean="0">
                <a:solidFill>
                  <a:schemeClr val="dk2"/>
                </a:solidFill>
                <a:latin typeface="+mn-lt"/>
                <a:ea typeface="+mn-ea"/>
                <a:cs typeface="+mn-ea"/>
                <a:sym typeface="+mn-lt"/>
              </a:rPr>
              <a:t>braver</a:t>
            </a:r>
            <a:endParaRPr lang="tr-TR" altLang="zh-CN" sz="4000" dirty="0" smtClean="0">
              <a:solidFill>
                <a:schemeClr val="dk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9">
            <a:extLst>
              <a:ext uri="{FF2B5EF4-FFF2-40B4-BE49-F238E27FC236}">
                <a16:creationId xmlns:a16="http://schemas.microsoft.com/office/drawing/2014/main" xmlns="" id="{0CDEFDFB-19EB-40F0-8F6D-401EEB5E7BDC}"/>
              </a:ext>
            </a:extLst>
          </p:cNvPr>
          <p:cNvGrpSpPr/>
          <p:nvPr/>
        </p:nvGrpSpPr>
        <p:grpSpPr>
          <a:xfrm>
            <a:off x="0" y="3404754"/>
            <a:ext cx="13270135" cy="408876"/>
            <a:chOff x="658813" y="5629835"/>
            <a:chExt cx="1332001" cy="396000"/>
          </a:xfrm>
        </p:grpSpPr>
        <p:sp>
          <p:nvSpPr>
            <p:cNvPr id="13" name="矩形 10">
              <a:extLst>
                <a:ext uri="{FF2B5EF4-FFF2-40B4-BE49-F238E27FC236}">
                  <a16:creationId xmlns:a16="http://schemas.microsoft.com/office/drawing/2014/main" xmlns="" id="{2ACE574B-2677-4322-BA3D-DBDC82AC8F7A}"/>
                </a:ext>
              </a:extLst>
            </p:cNvPr>
            <p:cNvSpPr/>
            <p:nvPr/>
          </p:nvSpPr>
          <p:spPr>
            <a:xfrm>
              <a:off x="658813" y="5629835"/>
              <a:ext cx="1332000" cy="39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xmlns="" id="{3B279BFF-2139-4013-8464-926AF6DB3CC0}"/>
                </a:ext>
              </a:extLst>
            </p:cNvPr>
            <p:cNvSpPr txBox="1"/>
            <p:nvPr/>
          </p:nvSpPr>
          <p:spPr>
            <a:xfrm>
              <a:off x="658814" y="5695269"/>
              <a:ext cx="1332000" cy="2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1400" spc="2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t</a:t>
              </a:r>
              <a:endParaRPr lang="zh-CN" altLang="en-US" sz="1400" spc="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50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3E58B0B-9FE1-4053-B6E3-FBD0A73475F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502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3111"/>
  <p:tag name="MH_LIBRARY" val="CONTENTS"/>
  <p:tag name="MH_AUTOCOLOR" val="TRUE"/>
  <p:tag name="MH_TYPE" val="SECTION"/>
  <p:tag name="ID" val="5471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3111"/>
  <p:tag name="MH_LIBRARY" val="CONTENTS"/>
  <p:tag name="MH_AUTOCOLOR" val="TRUE"/>
  <p:tag name="MH_TYPE" val="SECTION"/>
  <p:tag name="ID" val="5471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3111"/>
  <p:tag name="MH_LIBRARY" val="CONTENTS"/>
  <p:tag name="MH_AUTOCOLOR" val="TRUE"/>
  <p:tag name="MH_TYPE" val="SECTION"/>
  <p:tag name="ID" val="5471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3111"/>
  <p:tag name="MH_LIBRARY" val="CONTENTS"/>
  <p:tag name="MH_AUTOCOLOR" val="TRUE"/>
  <p:tag name="MH_TYPE" val="SECTION"/>
  <p:tag name="ID" val="547126"/>
</p:tagLst>
</file>

<file path=ppt/theme/theme1.xml><?xml version="1.0" encoding="utf-8"?>
<a:theme xmlns:a="http://schemas.openxmlformats.org/drawingml/2006/main" name="Enterprise Promotion Powerpoint Template，Freepptbackgrounds.net">
  <a:themeElements>
    <a:clrScheme name="自定义 3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5A5A5"/>
      </a:accent2>
      <a:accent3>
        <a:srgbClr val="C00000"/>
      </a:accent3>
      <a:accent4>
        <a:srgbClr val="A5A5A5"/>
      </a:accent4>
      <a:accent5>
        <a:srgbClr val="C00000"/>
      </a:accent5>
      <a:accent6>
        <a:srgbClr val="A5A5A5"/>
      </a:accent6>
      <a:hlink>
        <a:srgbClr val="C00000"/>
      </a:hlink>
      <a:folHlink>
        <a:srgbClr val="A5A5A5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392</Words>
  <Application>Microsoft Office PowerPoint</Application>
  <PresentationFormat>Personalizado</PresentationFormat>
  <Paragraphs>44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Enterprise Promotion Powerpoint Template，Freepptbackgrounds.net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Promotion Powerpoint Template</dc:title>
  <dc:subject>Powerpoint Template</dc:subject>
  <dc:creator/>
  <cp:keywords>Enterprise Promotion Powerpoint Template</cp:keywords>
  <dc:description>Enterprise Promotion Powerpoint Template_x000d_
www.freepptbackgrounds.net</dc:description>
  <cp:lastModifiedBy/>
  <cp:revision>1</cp:revision>
  <dcterms:created xsi:type="dcterms:W3CDTF">2016-10-17T14:00:15Z</dcterms:created>
  <dcterms:modified xsi:type="dcterms:W3CDTF">2021-05-16T20:14:56Z</dcterms:modified>
</cp:coreProperties>
</file>