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8" name="PlaceHolder 2"/>
          <p:cNvSpPr>
            <a:spLocks noGrp="1"/>
          </p:cNvSpPr>
          <p:nvPr>
            <p:ph type="body"/>
          </p:nvPr>
        </p:nvSpPr>
        <p:spPr>
          <a:xfrm>
            <a:off x="2410200" y="1595880"/>
            <a:ext cx="632124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29" name="PlaceHolder 3"/>
          <p:cNvSpPr>
            <a:spLocks noGrp="1"/>
          </p:cNvSpPr>
          <p:nvPr>
            <p:ph type="body"/>
          </p:nvPr>
        </p:nvSpPr>
        <p:spPr>
          <a:xfrm>
            <a:off x="2410200" y="3164040"/>
            <a:ext cx="632124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1" name="PlaceHolder 2"/>
          <p:cNvSpPr>
            <a:spLocks noGrp="1"/>
          </p:cNvSpPr>
          <p:nvPr>
            <p:ph type="body"/>
          </p:nvPr>
        </p:nvSpPr>
        <p:spPr>
          <a:xfrm>
            <a:off x="241020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32" name="PlaceHolder 3"/>
          <p:cNvSpPr>
            <a:spLocks noGrp="1"/>
          </p:cNvSpPr>
          <p:nvPr>
            <p:ph type="body"/>
          </p:nvPr>
        </p:nvSpPr>
        <p:spPr>
          <a:xfrm>
            <a:off x="564912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33" name="PlaceHolder 4"/>
          <p:cNvSpPr>
            <a:spLocks noGrp="1"/>
          </p:cNvSpPr>
          <p:nvPr>
            <p:ph type="body"/>
          </p:nvPr>
        </p:nvSpPr>
        <p:spPr>
          <a:xfrm>
            <a:off x="2410200" y="316404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5"/>
          <p:cNvSpPr>
            <a:spLocks noGrp="1"/>
          </p:cNvSpPr>
          <p:nvPr>
            <p:ph type="body"/>
          </p:nvPr>
        </p:nvSpPr>
        <p:spPr>
          <a:xfrm>
            <a:off x="5649120" y="316404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6" name="PlaceHolder 2"/>
          <p:cNvSpPr>
            <a:spLocks noGrp="1"/>
          </p:cNvSpPr>
          <p:nvPr>
            <p:ph type="body"/>
          </p:nvPr>
        </p:nvSpPr>
        <p:spPr>
          <a:xfrm>
            <a:off x="2410200" y="159588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3"/>
          <p:cNvSpPr>
            <a:spLocks noGrp="1"/>
          </p:cNvSpPr>
          <p:nvPr>
            <p:ph type="body"/>
          </p:nvPr>
        </p:nvSpPr>
        <p:spPr>
          <a:xfrm>
            <a:off x="4547520" y="159588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4"/>
          <p:cNvSpPr>
            <a:spLocks noGrp="1"/>
          </p:cNvSpPr>
          <p:nvPr>
            <p:ph type="body"/>
          </p:nvPr>
        </p:nvSpPr>
        <p:spPr>
          <a:xfrm>
            <a:off x="6684480" y="159588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39" name="PlaceHolder 5"/>
          <p:cNvSpPr>
            <a:spLocks noGrp="1"/>
          </p:cNvSpPr>
          <p:nvPr>
            <p:ph type="body"/>
          </p:nvPr>
        </p:nvSpPr>
        <p:spPr>
          <a:xfrm>
            <a:off x="2410200" y="316404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40" name="PlaceHolder 6"/>
          <p:cNvSpPr>
            <a:spLocks noGrp="1"/>
          </p:cNvSpPr>
          <p:nvPr>
            <p:ph type="body"/>
          </p:nvPr>
        </p:nvSpPr>
        <p:spPr>
          <a:xfrm>
            <a:off x="4547520" y="316404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41" name="PlaceHolder 7"/>
          <p:cNvSpPr>
            <a:spLocks noGrp="1"/>
          </p:cNvSpPr>
          <p:nvPr>
            <p:ph type="body"/>
          </p:nvPr>
        </p:nvSpPr>
        <p:spPr>
          <a:xfrm>
            <a:off x="6684480" y="316404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49" name="PlaceHolder 2"/>
          <p:cNvSpPr>
            <a:spLocks noGrp="1"/>
          </p:cNvSpPr>
          <p:nvPr>
            <p:ph type="subTitle"/>
          </p:nvPr>
        </p:nvSpPr>
        <p:spPr>
          <a:xfrm>
            <a:off x="2410200" y="1595880"/>
            <a:ext cx="6321240" cy="30020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1" name="PlaceHolder 2"/>
          <p:cNvSpPr>
            <a:spLocks noGrp="1"/>
          </p:cNvSpPr>
          <p:nvPr>
            <p:ph type="body"/>
          </p:nvPr>
        </p:nvSpPr>
        <p:spPr>
          <a:xfrm>
            <a:off x="2410200" y="1595880"/>
            <a:ext cx="6321240" cy="3002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3" name="PlaceHolder 2"/>
          <p:cNvSpPr>
            <a:spLocks noGrp="1"/>
          </p:cNvSpPr>
          <p:nvPr>
            <p:ph type="body"/>
          </p:nvPr>
        </p:nvSpPr>
        <p:spPr>
          <a:xfrm>
            <a:off x="2410200" y="1595880"/>
            <a:ext cx="3084480" cy="3002040"/>
          </a:xfrm>
          <a:prstGeom prst="rect">
            <a:avLst/>
          </a:prstGeom>
        </p:spPr>
        <p:txBody>
          <a:bodyPr lIns="0" rIns="0" tIns="0" bIns="0">
            <a:normAutofit/>
          </a:bodyPr>
          <a:p>
            <a:endParaRPr b="0" lang="en-GB" sz="1400" spc="-1" strike="noStrike">
              <a:solidFill>
                <a:srgbClr val="000000"/>
              </a:solidFill>
              <a:latin typeface="Arial"/>
            </a:endParaRPr>
          </a:p>
        </p:txBody>
      </p:sp>
      <p:sp>
        <p:nvSpPr>
          <p:cNvPr id="54" name="PlaceHolder 3"/>
          <p:cNvSpPr>
            <a:spLocks noGrp="1"/>
          </p:cNvSpPr>
          <p:nvPr>
            <p:ph type="body"/>
          </p:nvPr>
        </p:nvSpPr>
        <p:spPr>
          <a:xfrm>
            <a:off x="5649120" y="1595880"/>
            <a:ext cx="3084480" cy="3002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2400120" y="576000"/>
            <a:ext cx="6321240" cy="29448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58" name="PlaceHolder 2"/>
          <p:cNvSpPr>
            <a:spLocks noGrp="1"/>
          </p:cNvSpPr>
          <p:nvPr>
            <p:ph type="body"/>
          </p:nvPr>
        </p:nvSpPr>
        <p:spPr>
          <a:xfrm>
            <a:off x="241020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59" name="PlaceHolder 3"/>
          <p:cNvSpPr>
            <a:spLocks noGrp="1"/>
          </p:cNvSpPr>
          <p:nvPr>
            <p:ph type="body"/>
          </p:nvPr>
        </p:nvSpPr>
        <p:spPr>
          <a:xfrm>
            <a:off x="5649120" y="1595880"/>
            <a:ext cx="3084480" cy="3002040"/>
          </a:xfrm>
          <a:prstGeom prst="rect">
            <a:avLst/>
          </a:prstGeom>
        </p:spPr>
        <p:txBody>
          <a:bodyPr lIns="0" rIns="0" tIns="0" bIns="0">
            <a:normAutofit/>
          </a:bodyPr>
          <a:p>
            <a:endParaRPr b="0" lang="en-GB" sz="1400" spc="-1" strike="noStrike">
              <a:solidFill>
                <a:srgbClr val="000000"/>
              </a:solidFill>
              <a:latin typeface="Arial"/>
            </a:endParaRPr>
          </a:p>
        </p:txBody>
      </p:sp>
      <p:sp>
        <p:nvSpPr>
          <p:cNvPr id="60" name="PlaceHolder 4"/>
          <p:cNvSpPr>
            <a:spLocks noGrp="1"/>
          </p:cNvSpPr>
          <p:nvPr>
            <p:ph type="body"/>
          </p:nvPr>
        </p:nvSpPr>
        <p:spPr>
          <a:xfrm>
            <a:off x="2410200" y="316404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7" name="PlaceHolder 2"/>
          <p:cNvSpPr>
            <a:spLocks noGrp="1"/>
          </p:cNvSpPr>
          <p:nvPr>
            <p:ph type="subTitle"/>
          </p:nvPr>
        </p:nvSpPr>
        <p:spPr>
          <a:xfrm>
            <a:off x="2410200" y="1595880"/>
            <a:ext cx="6321240" cy="30020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2" name="PlaceHolder 2"/>
          <p:cNvSpPr>
            <a:spLocks noGrp="1"/>
          </p:cNvSpPr>
          <p:nvPr>
            <p:ph type="body"/>
          </p:nvPr>
        </p:nvSpPr>
        <p:spPr>
          <a:xfrm>
            <a:off x="2410200" y="1595880"/>
            <a:ext cx="3084480" cy="3002040"/>
          </a:xfrm>
          <a:prstGeom prst="rect">
            <a:avLst/>
          </a:prstGeom>
        </p:spPr>
        <p:txBody>
          <a:bodyPr lIns="0" rIns="0" tIns="0" bIns="0">
            <a:normAutofit/>
          </a:bodyPr>
          <a:p>
            <a:endParaRPr b="0" lang="en-GB" sz="1400" spc="-1" strike="noStrike">
              <a:solidFill>
                <a:srgbClr val="000000"/>
              </a:solidFill>
              <a:latin typeface="Arial"/>
            </a:endParaRPr>
          </a:p>
        </p:txBody>
      </p:sp>
      <p:sp>
        <p:nvSpPr>
          <p:cNvPr id="63" name="PlaceHolder 3"/>
          <p:cNvSpPr>
            <a:spLocks noGrp="1"/>
          </p:cNvSpPr>
          <p:nvPr>
            <p:ph type="body"/>
          </p:nvPr>
        </p:nvSpPr>
        <p:spPr>
          <a:xfrm>
            <a:off x="564912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64" name="PlaceHolder 4"/>
          <p:cNvSpPr>
            <a:spLocks noGrp="1"/>
          </p:cNvSpPr>
          <p:nvPr>
            <p:ph type="body"/>
          </p:nvPr>
        </p:nvSpPr>
        <p:spPr>
          <a:xfrm>
            <a:off x="5649120" y="316404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6" name="PlaceHolder 2"/>
          <p:cNvSpPr>
            <a:spLocks noGrp="1"/>
          </p:cNvSpPr>
          <p:nvPr>
            <p:ph type="body"/>
          </p:nvPr>
        </p:nvSpPr>
        <p:spPr>
          <a:xfrm>
            <a:off x="241020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67" name="PlaceHolder 3"/>
          <p:cNvSpPr>
            <a:spLocks noGrp="1"/>
          </p:cNvSpPr>
          <p:nvPr>
            <p:ph type="body"/>
          </p:nvPr>
        </p:nvSpPr>
        <p:spPr>
          <a:xfrm>
            <a:off x="564912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68" name="PlaceHolder 4"/>
          <p:cNvSpPr>
            <a:spLocks noGrp="1"/>
          </p:cNvSpPr>
          <p:nvPr>
            <p:ph type="body"/>
          </p:nvPr>
        </p:nvSpPr>
        <p:spPr>
          <a:xfrm>
            <a:off x="2410200" y="3164040"/>
            <a:ext cx="632124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70" name="PlaceHolder 2"/>
          <p:cNvSpPr>
            <a:spLocks noGrp="1"/>
          </p:cNvSpPr>
          <p:nvPr>
            <p:ph type="body"/>
          </p:nvPr>
        </p:nvSpPr>
        <p:spPr>
          <a:xfrm>
            <a:off x="2410200" y="1595880"/>
            <a:ext cx="632124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71" name="PlaceHolder 3"/>
          <p:cNvSpPr>
            <a:spLocks noGrp="1"/>
          </p:cNvSpPr>
          <p:nvPr>
            <p:ph type="body"/>
          </p:nvPr>
        </p:nvSpPr>
        <p:spPr>
          <a:xfrm>
            <a:off x="2410200" y="3164040"/>
            <a:ext cx="632124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73" name="PlaceHolder 2"/>
          <p:cNvSpPr>
            <a:spLocks noGrp="1"/>
          </p:cNvSpPr>
          <p:nvPr>
            <p:ph type="body"/>
          </p:nvPr>
        </p:nvSpPr>
        <p:spPr>
          <a:xfrm>
            <a:off x="241020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3"/>
          <p:cNvSpPr>
            <a:spLocks noGrp="1"/>
          </p:cNvSpPr>
          <p:nvPr>
            <p:ph type="body"/>
          </p:nvPr>
        </p:nvSpPr>
        <p:spPr>
          <a:xfrm>
            <a:off x="564912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75" name="PlaceHolder 4"/>
          <p:cNvSpPr>
            <a:spLocks noGrp="1"/>
          </p:cNvSpPr>
          <p:nvPr>
            <p:ph type="body"/>
          </p:nvPr>
        </p:nvSpPr>
        <p:spPr>
          <a:xfrm>
            <a:off x="2410200" y="316404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76" name="PlaceHolder 5"/>
          <p:cNvSpPr>
            <a:spLocks noGrp="1"/>
          </p:cNvSpPr>
          <p:nvPr>
            <p:ph type="body"/>
          </p:nvPr>
        </p:nvSpPr>
        <p:spPr>
          <a:xfrm>
            <a:off x="5649120" y="316404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78" name="PlaceHolder 2"/>
          <p:cNvSpPr>
            <a:spLocks noGrp="1"/>
          </p:cNvSpPr>
          <p:nvPr>
            <p:ph type="body"/>
          </p:nvPr>
        </p:nvSpPr>
        <p:spPr>
          <a:xfrm>
            <a:off x="2410200" y="159588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79" name="PlaceHolder 3"/>
          <p:cNvSpPr>
            <a:spLocks noGrp="1"/>
          </p:cNvSpPr>
          <p:nvPr>
            <p:ph type="body"/>
          </p:nvPr>
        </p:nvSpPr>
        <p:spPr>
          <a:xfrm>
            <a:off x="4547520" y="159588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80" name="PlaceHolder 4"/>
          <p:cNvSpPr>
            <a:spLocks noGrp="1"/>
          </p:cNvSpPr>
          <p:nvPr>
            <p:ph type="body"/>
          </p:nvPr>
        </p:nvSpPr>
        <p:spPr>
          <a:xfrm>
            <a:off x="6684480" y="159588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81" name="PlaceHolder 5"/>
          <p:cNvSpPr>
            <a:spLocks noGrp="1"/>
          </p:cNvSpPr>
          <p:nvPr>
            <p:ph type="body"/>
          </p:nvPr>
        </p:nvSpPr>
        <p:spPr>
          <a:xfrm>
            <a:off x="2410200" y="316404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82" name="PlaceHolder 6"/>
          <p:cNvSpPr>
            <a:spLocks noGrp="1"/>
          </p:cNvSpPr>
          <p:nvPr>
            <p:ph type="body"/>
          </p:nvPr>
        </p:nvSpPr>
        <p:spPr>
          <a:xfrm>
            <a:off x="4547520" y="316404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83" name="PlaceHolder 7"/>
          <p:cNvSpPr>
            <a:spLocks noGrp="1"/>
          </p:cNvSpPr>
          <p:nvPr>
            <p:ph type="body"/>
          </p:nvPr>
        </p:nvSpPr>
        <p:spPr>
          <a:xfrm>
            <a:off x="6684480" y="3164040"/>
            <a:ext cx="203508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9" name="PlaceHolder 2"/>
          <p:cNvSpPr>
            <a:spLocks noGrp="1"/>
          </p:cNvSpPr>
          <p:nvPr>
            <p:ph type="body"/>
          </p:nvPr>
        </p:nvSpPr>
        <p:spPr>
          <a:xfrm>
            <a:off x="2410200" y="1595880"/>
            <a:ext cx="6321240" cy="3002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1" name="PlaceHolder 2"/>
          <p:cNvSpPr>
            <a:spLocks noGrp="1"/>
          </p:cNvSpPr>
          <p:nvPr>
            <p:ph type="body"/>
          </p:nvPr>
        </p:nvSpPr>
        <p:spPr>
          <a:xfrm>
            <a:off x="2410200" y="1595880"/>
            <a:ext cx="3084480" cy="3002040"/>
          </a:xfrm>
          <a:prstGeom prst="rect">
            <a:avLst/>
          </a:prstGeom>
        </p:spPr>
        <p:txBody>
          <a:bodyPr lIns="0" rIns="0" tIns="0" bIns="0">
            <a:normAutofit/>
          </a:bodyPr>
          <a:p>
            <a:endParaRPr b="0" lang="en-GB" sz="1400" spc="-1" strike="noStrike">
              <a:solidFill>
                <a:srgbClr val="000000"/>
              </a:solidFill>
              <a:latin typeface="Arial"/>
            </a:endParaRPr>
          </a:p>
        </p:txBody>
      </p:sp>
      <p:sp>
        <p:nvSpPr>
          <p:cNvPr id="12" name="PlaceHolder 3"/>
          <p:cNvSpPr>
            <a:spLocks noGrp="1"/>
          </p:cNvSpPr>
          <p:nvPr>
            <p:ph type="body"/>
          </p:nvPr>
        </p:nvSpPr>
        <p:spPr>
          <a:xfrm>
            <a:off x="5649120" y="1595880"/>
            <a:ext cx="3084480" cy="3002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400120" y="576000"/>
            <a:ext cx="6321240" cy="29448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6" name="PlaceHolder 2"/>
          <p:cNvSpPr>
            <a:spLocks noGrp="1"/>
          </p:cNvSpPr>
          <p:nvPr>
            <p:ph type="body"/>
          </p:nvPr>
        </p:nvSpPr>
        <p:spPr>
          <a:xfrm>
            <a:off x="241020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17" name="PlaceHolder 3"/>
          <p:cNvSpPr>
            <a:spLocks noGrp="1"/>
          </p:cNvSpPr>
          <p:nvPr>
            <p:ph type="body"/>
          </p:nvPr>
        </p:nvSpPr>
        <p:spPr>
          <a:xfrm>
            <a:off x="5649120" y="1595880"/>
            <a:ext cx="3084480" cy="3002040"/>
          </a:xfrm>
          <a:prstGeom prst="rect">
            <a:avLst/>
          </a:prstGeom>
        </p:spPr>
        <p:txBody>
          <a:bodyPr lIns="0" rIns="0" tIns="0" bIns="0">
            <a:normAutofit/>
          </a:bodyPr>
          <a:p>
            <a:endParaRPr b="0" lang="en-GB" sz="1400" spc="-1" strike="noStrike">
              <a:solidFill>
                <a:srgbClr val="000000"/>
              </a:solidFill>
              <a:latin typeface="Arial"/>
            </a:endParaRPr>
          </a:p>
        </p:txBody>
      </p:sp>
      <p:sp>
        <p:nvSpPr>
          <p:cNvPr id="18" name="PlaceHolder 4"/>
          <p:cNvSpPr>
            <a:spLocks noGrp="1"/>
          </p:cNvSpPr>
          <p:nvPr>
            <p:ph type="body"/>
          </p:nvPr>
        </p:nvSpPr>
        <p:spPr>
          <a:xfrm>
            <a:off x="2410200" y="316404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0" name="PlaceHolder 2"/>
          <p:cNvSpPr>
            <a:spLocks noGrp="1"/>
          </p:cNvSpPr>
          <p:nvPr>
            <p:ph type="body"/>
          </p:nvPr>
        </p:nvSpPr>
        <p:spPr>
          <a:xfrm>
            <a:off x="2410200" y="1595880"/>
            <a:ext cx="3084480" cy="3002040"/>
          </a:xfrm>
          <a:prstGeom prst="rect">
            <a:avLst/>
          </a:prstGeom>
        </p:spPr>
        <p:txBody>
          <a:bodyPr lIns="0" rIns="0" tIns="0" bIns="0">
            <a:normAutofit/>
          </a:bodyPr>
          <a:p>
            <a:endParaRPr b="0" lang="en-GB" sz="1400" spc="-1" strike="noStrike">
              <a:solidFill>
                <a:srgbClr val="000000"/>
              </a:solidFill>
              <a:latin typeface="Arial"/>
            </a:endParaRPr>
          </a:p>
        </p:txBody>
      </p:sp>
      <p:sp>
        <p:nvSpPr>
          <p:cNvPr id="21" name="PlaceHolder 3"/>
          <p:cNvSpPr>
            <a:spLocks noGrp="1"/>
          </p:cNvSpPr>
          <p:nvPr>
            <p:ph type="body"/>
          </p:nvPr>
        </p:nvSpPr>
        <p:spPr>
          <a:xfrm>
            <a:off x="564912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22" name="PlaceHolder 4"/>
          <p:cNvSpPr>
            <a:spLocks noGrp="1"/>
          </p:cNvSpPr>
          <p:nvPr>
            <p:ph type="body"/>
          </p:nvPr>
        </p:nvSpPr>
        <p:spPr>
          <a:xfrm>
            <a:off x="5649120" y="316404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00120" y="576000"/>
            <a:ext cx="6321240" cy="63504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4" name="PlaceHolder 2"/>
          <p:cNvSpPr>
            <a:spLocks noGrp="1"/>
          </p:cNvSpPr>
          <p:nvPr>
            <p:ph type="body"/>
          </p:nvPr>
        </p:nvSpPr>
        <p:spPr>
          <a:xfrm>
            <a:off x="241020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25" name="PlaceHolder 3"/>
          <p:cNvSpPr>
            <a:spLocks noGrp="1"/>
          </p:cNvSpPr>
          <p:nvPr>
            <p:ph type="body"/>
          </p:nvPr>
        </p:nvSpPr>
        <p:spPr>
          <a:xfrm>
            <a:off x="5649120" y="1595880"/>
            <a:ext cx="3084480" cy="1431720"/>
          </a:xfrm>
          <a:prstGeom prst="rect">
            <a:avLst/>
          </a:prstGeom>
        </p:spPr>
        <p:txBody>
          <a:bodyPr lIns="0" rIns="0" tIns="0" bIns="0">
            <a:normAutofit/>
          </a:bodyPr>
          <a:p>
            <a:endParaRPr b="0" lang="en-GB" sz="1400" spc="-1" strike="noStrike">
              <a:solidFill>
                <a:srgbClr val="000000"/>
              </a:solidFill>
              <a:latin typeface="Arial"/>
            </a:endParaRPr>
          </a:p>
        </p:txBody>
      </p:sp>
      <p:sp>
        <p:nvSpPr>
          <p:cNvPr id="26" name="PlaceHolder 4"/>
          <p:cNvSpPr>
            <a:spLocks noGrp="1"/>
          </p:cNvSpPr>
          <p:nvPr>
            <p:ph type="body"/>
          </p:nvPr>
        </p:nvSpPr>
        <p:spPr>
          <a:xfrm>
            <a:off x="2410200" y="3164040"/>
            <a:ext cx="6321240" cy="1431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8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normAutofit fontScale="88000"/>
          </a:bodyPr>
          <a:p>
            <a:r>
              <a:rPr b="0" lang="en-GB" sz="4800" spc="-1" strike="noStrike">
                <a:solidFill>
                  <a:srgbClr val="000000"/>
                </a:solidFill>
                <a:latin typeface="Arial"/>
              </a:rPr>
              <a:t>Click to edit the title text format</a:t>
            </a:r>
            <a:endParaRPr b="0" lang="en-GB" sz="4800" spc="-1" strike="noStrike">
              <a:solidFill>
                <a:srgbClr val="000000"/>
              </a:solidFill>
              <a:latin typeface="Arial"/>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normAutofit/>
          </a:bodyPr>
          <a:p>
            <a:pPr algn="r">
              <a:lnSpc>
                <a:spcPct val="100000"/>
              </a:lnSpc>
              <a:tabLst>
                <a:tab algn="l" pos="0"/>
              </a:tabLst>
            </a:pPr>
            <a:fld id="{0A6FD96B-70FE-42A2-A01D-33C324CA3524}" type="slidenum">
              <a:rPr b="0" lang="en-GB" sz="1000" spc="-1" strike="noStrike">
                <a:solidFill>
                  <a:srgbClr val="ffffff"/>
                </a:solidFill>
                <a:latin typeface="Lato"/>
                <a:ea typeface="Lato"/>
              </a:rPr>
              <a:t>&lt;number&gt;</a:t>
            </a:fld>
            <a:endParaRPr b="0" lang="en-GB" sz="10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2477880" y="415800"/>
            <a:ext cx="6243840" cy="360"/>
          </a:xfrm>
          <a:custGeom>
            <a:avLst/>
            <a:gdLst/>
            <a:ahLst/>
            <a:rect l="l" t="t" r="r" b="b"/>
            <a:pathLst>
              <a:path w="21600" h="21600">
                <a:moveTo>
                  <a:pt x="0" y="0"/>
                </a:moveTo>
                <a:lnTo>
                  <a:pt x="21600" y="21600"/>
                </a:lnTo>
              </a:path>
            </a:pathLst>
          </a:custGeom>
          <a:noFill/>
          <a:ln w="38160">
            <a:solidFill>
              <a:schemeClr val="dk2"/>
            </a:solidFill>
            <a:round/>
          </a:ln>
        </p:spPr>
        <p:style>
          <a:lnRef idx="0"/>
          <a:fillRef idx="0"/>
          <a:effectRef idx="0"/>
          <a:fontRef idx="minor"/>
        </p:style>
      </p:sp>
      <p:sp>
        <p:nvSpPr>
          <p:cNvPr id="43" name="CustomShape 2"/>
          <p:cNvSpPr/>
          <p:nvPr/>
        </p:nvSpPr>
        <p:spPr>
          <a:xfrm>
            <a:off x="2477880" y="4740120"/>
            <a:ext cx="6243840" cy="360"/>
          </a:xfrm>
          <a:custGeom>
            <a:avLst/>
            <a:gdLst/>
            <a:ahLst/>
            <a:rect l="l" t="t" r="r" b="b"/>
            <a:pathLst>
              <a:path w="21600" h="21600">
                <a:moveTo>
                  <a:pt x="0" y="0"/>
                </a:moveTo>
                <a:lnTo>
                  <a:pt x="21600" y="21600"/>
                </a:lnTo>
              </a:path>
            </a:pathLst>
          </a:custGeom>
          <a:noFill/>
          <a:ln w="19080">
            <a:solidFill>
              <a:schemeClr val="dk2"/>
            </a:solidFill>
            <a:round/>
          </a:ln>
        </p:spPr>
        <p:style>
          <a:lnRef idx="0"/>
          <a:fillRef idx="0"/>
          <a:effectRef idx="0"/>
          <a:fontRef idx="minor"/>
        </p:style>
      </p:sp>
      <p:sp>
        <p:nvSpPr>
          <p:cNvPr id="44" name="CustomShape 3"/>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dk2"/>
            </a:solidFill>
            <a:round/>
          </a:ln>
        </p:spPr>
        <p:style>
          <a:lnRef idx="0"/>
          <a:fillRef idx="0"/>
          <a:effectRef idx="0"/>
          <a:fontRef idx="minor"/>
        </p:style>
      </p:sp>
      <p:sp>
        <p:nvSpPr>
          <p:cNvPr id="45" name="PlaceHolder 4"/>
          <p:cNvSpPr>
            <a:spLocks noGrp="1"/>
          </p:cNvSpPr>
          <p:nvPr>
            <p:ph type="title"/>
          </p:nvPr>
        </p:nvSpPr>
        <p:spPr>
          <a:xfrm>
            <a:off x="2400120" y="576000"/>
            <a:ext cx="6321240" cy="635040"/>
          </a:xfrm>
          <a:prstGeom prst="rect">
            <a:avLst/>
          </a:prstGeom>
        </p:spPr>
        <p:txBody>
          <a:bodyPr tIns="91440" bIns="91440">
            <a:normAutofit/>
          </a:bodyPr>
          <a:p>
            <a:r>
              <a:rPr b="0" lang="en-GB" sz="3000" spc="-1" strike="noStrike">
                <a:solidFill>
                  <a:srgbClr val="000000"/>
                </a:solidFill>
                <a:latin typeface="Arial"/>
              </a:rPr>
              <a:t>Click to edit the title text format</a:t>
            </a:r>
            <a:endParaRPr b="0" lang="en-GB" sz="3000" spc="-1" strike="noStrike">
              <a:solidFill>
                <a:srgbClr val="000000"/>
              </a:solidFill>
              <a:latin typeface="Arial"/>
            </a:endParaRPr>
          </a:p>
        </p:txBody>
      </p:sp>
      <p:sp>
        <p:nvSpPr>
          <p:cNvPr id="46" name="PlaceHolder 5"/>
          <p:cNvSpPr>
            <a:spLocks noGrp="1"/>
          </p:cNvSpPr>
          <p:nvPr>
            <p:ph type="body"/>
          </p:nvPr>
        </p:nvSpPr>
        <p:spPr>
          <a:xfrm>
            <a:off x="2410200" y="1595880"/>
            <a:ext cx="6321240" cy="30020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7" name="PlaceHolder 6"/>
          <p:cNvSpPr>
            <a:spLocks noGrp="1"/>
          </p:cNvSpPr>
          <p:nvPr>
            <p:ph type="sldNum"/>
          </p:nvPr>
        </p:nvSpPr>
        <p:spPr>
          <a:xfrm>
            <a:off x="8498160" y="4688640"/>
            <a:ext cx="548280" cy="393120"/>
          </a:xfrm>
          <a:prstGeom prst="rect">
            <a:avLst/>
          </a:prstGeom>
        </p:spPr>
        <p:txBody>
          <a:bodyPr tIns="91440" bIns="91440" anchor="ctr">
            <a:normAutofit/>
          </a:bodyPr>
          <a:p>
            <a:pPr algn="r">
              <a:lnSpc>
                <a:spcPct val="100000"/>
              </a:lnSpc>
              <a:tabLst>
                <a:tab algn="l" pos="0"/>
              </a:tabLst>
            </a:pPr>
            <a:fld id="{0D4F2167-E4FC-41A6-9BB9-8261C4D5125F}" type="slidenum">
              <a:rPr b="0" lang="en-GB" sz="1000" spc="-1" strike="noStrike">
                <a:solidFill>
                  <a:srgbClr val="000000"/>
                </a:solidFill>
                <a:latin typeface="Lato"/>
                <a:ea typeface="Lato"/>
              </a:rPr>
              <a:t>&lt;number&gt;</a:t>
            </a:fld>
            <a:endParaRPr b="0" lang="en-GB"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2371680" y="630360"/>
            <a:ext cx="6331320" cy="1541520"/>
          </a:xfrm>
          <a:prstGeom prst="rect">
            <a:avLst/>
          </a:prstGeom>
          <a:noFill/>
          <a:ln>
            <a:noFill/>
          </a:ln>
        </p:spPr>
        <p:txBody>
          <a:bodyPr tIns="91440" bIns="91440">
            <a:normAutofit fontScale="92000"/>
          </a:bodyPr>
          <a:p>
            <a:pPr>
              <a:lnSpc>
                <a:spcPct val="100000"/>
              </a:lnSpc>
              <a:tabLst>
                <a:tab algn="l" pos="0"/>
              </a:tabLst>
            </a:pPr>
            <a:r>
              <a:rPr b="1" lang="en-GB" sz="4800" spc="-1" strike="noStrike">
                <a:solidFill>
                  <a:srgbClr val="ffffff"/>
                </a:solidFill>
                <a:latin typeface="Raleway"/>
                <a:ea typeface="Raleway"/>
              </a:rPr>
              <a:t>Reinforcement Learning</a:t>
            </a:r>
            <a:endParaRPr b="0" lang="en-GB" sz="4800" spc="-1" strike="noStrike">
              <a:solidFill>
                <a:srgbClr val="000000"/>
              </a:solidFill>
              <a:latin typeface="Arial"/>
            </a:endParaRPr>
          </a:p>
        </p:txBody>
      </p:sp>
      <p:sp>
        <p:nvSpPr>
          <p:cNvPr id="85" name="TextShape 2"/>
          <p:cNvSpPr txBox="1"/>
          <p:nvPr/>
        </p:nvSpPr>
        <p:spPr>
          <a:xfrm>
            <a:off x="2390400" y="3238560"/>
            <a:ext cx="6331320" cy="1241280"/>
          </a:xfrm>
          <a:prstGeom prst="rect">
            <a:avLst/>
          </a:prstGeom>
          <a:noFill/>
          <a:ln>
            <a:noFill/>
          </a:ln>
        </p:spPr>
        <p:txBody>
          <a:bodyPr tIns="91440" bIns="91440" anchor="b">
            <a:normAutofit/>
          </a:bodyPr>
          <a:p>
            <a:pPr>
              <a:lnSpc>
                <a:spcPct val="100000"/>
              </a:lnSpc>
              <a:tabLst>
                <a:tab algn="l" pos="0"/>
              </a:tabLst>
            </a:pPr>
            <a:r>
              <a:rPr b="0" lang="en-GB" sz="1800" spc="-1" strike="noStrike">
                <a:solidFill>
                  <a:srgbClr val="ffffff"/>
                </a:solidFill>
                <a:latin typeface="Lato"/>
                <a:ea typeface="Lato"/>
              </a:rPr>
              <a:t>An Introduction and Applications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96360" y="469440"/>
            <a:ext cx="6321240" cy="635040"/>
          </a:xfrm>
          <a:prstGeom prst="rect">
            <a:avLst/>
          </a:prstGeom>
          <a:noFill/>
          <a:ln>
            <a:noFill/>
          </a:ln>
        </p:spPr>
        <p:txBody>
          <a:bodyPr tIns="91440" bIns="91440">
            <a:normAutofit/>
          </a:bodyPr>
          <a:p>
            <a:pPr>
              <a:lnSpc>
                <a:spcPct val="100000"/>
              </a:lnSpc>
              <a:tabLst>
                <a:tab algn="l" pos="0"/>
              </a:tabLst>
            </a:pPr>
            <a:r>
              <a:rPr b="1" lang="en-GB" sz="3000" spc="-1" strike="noStrike">
                <a:solidFill>
                  <a:srgbClr val="000000"/>
                </a:solidFill>
                <a:latin typeface="Raleway"/>
                <a:ea typeface="Raleway"/>
              </a:rPr>
              <a:t>Applications</a:t>
            </a:r>
            <a:endParaRPr b="0" lang="en-GB" sz="3000" spc="-1" strike="noStrike">
              <a:solidFill>
                <a:srgbClr val="000000"/>
              </a:solidFill>
              <a:latin typeface="Arial"/>
            </a:endParaRPr>
          </a:p>
        </p:txBody>
      </p:sp>
      <p:sp>
        <p:nvSpPr>
          <p:cNvPr id="103" name="TextShape 2"/>
          <p:cNvSpPr txBox="1"/>
          <p:nvPr/>
        </p:nvSpPr>
        <p:spPr>
          <a:xfrm>
            <a:off x="396360" y="1104840"/>
            <a:ext cx="8335080" cy="3878280"/>
          </a:xfrm>
          <a:prstGeom prst="rect">
            <a:avLst/>
          </a:prstGeom>
          <a:noFill/>
          <a:ln>
            <a:noFill/>
          </a:ln>
        </p:spPr>
        <p:txBody>
          <a:bodyPr tIns="91440" bIns="91440">
            <a:noAutofit/>
          </a:bodyPr>
          <a:p>
            <a:pPr marL="457200" indent="-228240">
              <a:lnSpc>
                <a:spcPct val="115000"/>
              </a:lnSpc>
              <a:spcBef>
                <a:spcPts val="1500"/>
              </a:spcBef>
              <a:tabLst>
                <a:tab algn="l" pos="0"/>
              </a:tabLst>
            </a:pPr>
            <a:r>
              <a:rPr b="1" lang="en-GB" sz="1300" spc="-1" strike="noStrike">
                <a:solidFill>
                  <a:srgbClr val="0d0d0d"/>
                </a:solidFill>
                <a:highlight>
                  <a:srgbClr val="ffffff"/>
                </a:highlight>
                <a:latin typeface="Roboto"/>
                <a:ea typeface="Roboto"/>
              </a:rPr>
              <a:t>Algorithmic Trading:</a:t>
            </a:r>
            <a:endParaRPr b="0" lang="en-GB" sz="1300" spc="-1" strike="noStrike">
              <a:solidFill>
                <a:srgbClr val="000000"/>
              </a:solidFill>
              <a:latin typeface="Arial"/>
            </a:endParaRPr>
          </a:p>
          <a:p>
            <a:pPr lvl="1" marL="914400" indent="-310680">
              <a:lnSpc>
                <a:spcPct val="115000"/>
              </a:lnSpc>
              <a:buClr>
                <a:srgbClr val="0d0d0d"/>
              </a:buClr>
              <a:buFont typeface="Roboto"/>
              <a:buChar char="●"/>
              <a:tabLst>
                <a:tab algn="l" pos="0"/>
              </a:tabLst>
            </a:pPr>
            <a:r>
              <a:rPr b="0" lang="en-GB" sz="1300" spc="-1" strike="noStrike">
                <a:solidFill>
                  <a:srgbClr val="0d0d0d"/>
                </a:solidFill>
                <a:highlight>
                  <a:srgbClr val="ffffff"/>
                </a:highlight>
                <a:latin typeface="Roboto"/>
                <a:ea typeface="Roboto"/>
              </a:rPr>
              <a:t>QuantConnect: A cloud-based algorithmic trading platform that offers tools and infrastructure for developing, backtesting, and deploying trading strategies using reinforcement learning algorithms.</a:t>
            </a:r>
            <a:endParaRPr b="0" lang="en-GB" sz="1300" spc="-1" strike="noStrike">
              <a:solidFill>
                <a:srgbClr val="000000"/>
              </a:solidFill>
              <a:latin typeface="Arial"/>
            </a:endParaRPr>
          </a:p>
          <a:p>
            <a:pPr marL="457200" indent="-228240">
              <a:lnSpc>
                <a:spcPct val="115000"/>
              </a:lnSpc>
              <a:tabLst>
                <a:tab algn="l" pos="0"/>
              </a:tabLst>
            </a:pPr>
            <a:r>
              <a:rPr b="1" lang="en-GB" sz="1300" spc="-1" strike="noStrike">
                <a:solidFill>
                  <a:srgbClr val="0d0d0d"/>
                </a:solidFill>
                <a:highlight>
                  <a:srgbClr val="ffffff"/>
                </a:highlight>
                <a:latin typeface="Roboto"/>
                <a:ea typeface="Roboto"/>
              </a:rPr>
              <a:t>Credit Risk Assessment:</a:t>
            </a:r>
            <a:endParaRPr b="0" lang="en-GB" sz="1300" spc="-1" strike="noStrike">
              <a:solidFill>
                <a:srgbClr val="000000"/>
              </a:solidFill>
              <a:latin typeface="Arial"/>
            </a:endParaRPr>
          </a:p>
          <a:p>
            <a:pPr lvl="1" marL="914400" indent="-310680">
              <a:lnSpc>
                <a:spcPct val="115000"/>
              </a:lnSpc>
              <a:buClr>
                <a:srgbClr val="0d0d0d"/>
              </a:buClr>
              <a:buFont typeface="Roboto"/>
              <a:buChar char="●"/>
              <a:tabLst>
                <a:tab algn="l" pos="0"/>
              </a:tabLst>
            </a:pPr>
            <a:r>
              <a:rPr b="0" lang="en-GB" sz="1300" spc="-1" strike="noStrike">
                <a:solidFill>
                  <a:srgbClr val="0d0d0d"/>
                </a:solidFill>
                <a:highlight>
                  <a:srgbClr val="ffffff"/>
                </a:highlight>
                <a:latin typeface="Roboto"/>
                <a:ea typeface="Roboto"/>
              </a:rPr>
              <a:t>ZestFinance: Provides machine learning-based underwriting solutions for lenders, using reinforcement learning techniques to assess credit risk and make more accurate lending decisions.</a:t>
            </a:r>
            <a:endParaRPr b="0" lang="en-GB" sz="1300" spc="-1" strike="noStrike">
              <a:solidFill>
                <a:srgbClr val="000000"/>
              </a:solidFill>
              <a:latin typeface="Arial"/>
            </a:endParaRPr>
          </a:p>
          <a:p>
            <a:pPr marL="457200" indent="-228240">
              <a:lnSpc>
                <a:spcPct val="115000"/>
              </a:lnSpc>
              <a:tabLst>
                <a:tab algn="l" pos="0"/>
              </a:tabLst>
            </a:pPr>
            <a:r>
              <a:rPr b="1" lang="en-GB" sz="1300" spc="-1" strike="noStrike">
                <a:solidFill>
                  <a:srgbClr val="0d0d0d"/>
                </a:solidFill>
                <a:highlight>
                  <a:srgbClr val="ffffff"/>
                </a:highlight>
                <a:latin typeface="Roboto"/>
                <a:ea typeface="Roboto"/>
              </a:rPr>
              <a:t>Fraud Detection:</a:t>
            </a:r>
            <a:endParaRPr b="0" lang="en-GB" sz="1300" spc="-1" strike="noStrike">
              <a:solidFill>
                <a:srgbClr val="000000"/>
              </a:solidFill>
              <a:latin typeface="Arial"/>
            </a:endParaRPr>
          </a:p>
          <a:p>
            <a:pPr lvl="1" marL="914400" indent="-310680">
              <a:lnSpc>
                <a:spcPct val="115000"/>
              </a:lnSpc>
              <a:buClr>
                <a:srgbClr val="0d0d0d"/>
              </a:buClr>
              <a:buFont typeface="Roboto"/>
              <a:buChar char="●"/>
              <a:tabLst>
                <a:tab algn="l" pos="0"/>
              </a:tabLst>
            </a:pPr>
            <a:r>
              <a:rPr b="0" lang="en-GB" sz="1300" spc="-1" strike="noStrike">
                <a:solidFill>
                  <a:srgbClr val="0d0d0d"/>
                </a:solidFill>
                <a:highlight>
                  <a:srgbClr val="ffffff"/>
                </a:highlight>
                <a:latin typeface="Roboto"/>
                <a:ea typeface="Roboto"/>
              </a:rPr>
              <a:t>Feedzai: Offers a fraud detection platform that utilizes reinforcement learning algorithms to detect and prevent fraudulent transactions in real-time for banks, payment processors, and e-commerce companies.</a:t>
            </a:r>
            <a:endParaRPr b="0" lang="en-GB" sz="1300" spc="-1" strike="noStrike">
              <a:solidFill>
                <a:srgbClr val="000000"/>
              </a:solidFill>
              <a:latin typeface="Arial"/>
            </a:endParaRPr>
          </a:p>
          <a:p>
            <a:pPr marL="457200" indent="-228240">
              <a:lnSpc>
                <a:spcPct val="115000"/>
              </a:lnSpc>
              <a:tabLst>
                <a:tab algn="l" pos="0"/>
              </a:tabLst>
            </a:pPr>
            <a:r>
              <a:rPr b="1" lang="en-GB" sz="1300" spc="-1" strike="noStrike">
                <a:solidFill>
                  <a:srgbClr val="0d0d0d"/>
                </a:solidFill>
                <a:highlight>
                  <a:srgbClr val="ffffff"/>
                </a:highlight>
                <a:latin typeface="Roboto"/>
                <a:ea typeface="Roboto"/>
              </a:rPr>
              <a:t>Large Language Models</a:t>
            </a:r>
            <a:endParaRPr b="0" lang="en-GB" sz="1300" spc="-1" strike="noStrike">
              <a:solidFill>
                <a:srgbClr val="000000"/>
              </a:solidFill>
              <a:latin typeface="Arial"/>
            </a:endParaRPr>
          </a:p>
          <a:p>
            <a:pPr lvl="1" marL="914400" indent="-310680">
              <a:lnSpc>
                <a:spcPct val="115000"/>
              </a:lnSpc>
              <a:buClr>
                <a:srgbClr val="0d0d0d"/>
              </a:buClr>
              <a:buFont typeface="Roboto"/>
              <a:buChar char="●"/>
              <a:tabLst>
                <a:tab algn="l" pos="0"/>
              </a:tabLst>
            </a:pPr>
            <a:r>
              <a:rPr b="0" lang="en-GB" sz="1300" spc="-1" strike="noStrike">
                <a:solidFill>
                  <a:srgbClr val="0d0d0d"/>
                </a:solidFill>
                <a:highlight>
                  <a:srgbClr val="ffffff"/>
                </a:highlight>
                <a:latin typeface="Roboto"/>
                <a:ea typeface="Roboto"/>
              </a:rPr>
              <a:t>ChatGPT : it uses among other techniques Reinforcement Learning With Human Feedback to improve its performance</a:t>
            </a:r>
            <a:endParaRPr b="0" lang="en-GB" sz="1300" spc="-1" strike="noStrike">
              <a:solidFill>
                <a:srgbClr val="000000"/>
              </a:solidFill>
              <a:latin typeface="Arial"/>
            </a:endParaRPr>
          </a:p>
          <a:p>
            <a:pPr marL="457200" indent="-228240">
              <a:lnSpc>
                <a:spcPct val="115000"/>
              </a:lnSpc>
              <a:tabLst>
                <a:tab algn="l" pos="0"/>
              </a:tabLst>
            </a:pPr>
            <a:r>
              <a:rPr b="1" lang="en-GB" sz="1400" spc="-1" strike="noStrike">
                <a:solidFill>
                  <a:srgbClr val="0d0d0d"/>
                </a:solidFill>
                <a:highlight>
                  <a:srgbClr val="ffffff"/>
                </a:highlight>
                <a:latin typeface="Roboto"/>
                <a:ea typeface="Roboto"/>
              </a:rPr>
              <a:t>Games</a:t>
            </a:r>
            <a:endParaRPr b="0" lang="en-GB" sz="1400" spc="-1" strike="noStrike">
              <a:solidFill>
                <a:srgbClr val="000000"/>
              </a:solidFill>
              <a:latin typeface="Arial"/>
            </a:endParaRPr>
          </a:p>
          <a:p>
            <a:pPr lvl="1" marL="914400" indent="-317160">
              <a:lnSpc>
                <a:spcPct val="115000"/>
              </a:lnSpc>
              <a:buClr>
                <a:srgbClr val="0d0d0d"/>
              </a:buClr>
              <a:buFont typeface="Roboto"/>
              <a:buChar char="●"/>
              <a:tabLst>
                <a:tab algn="l" pos="0"/>
              </a:tabLst>
            </a:pPr>
            <a:r>
              <a:rPr b="0" lang="en-GB" sz="1400" spc="-1" strike="noStrike">
                <a:solidFill>
                  <a:srgbClr val="0d0d0d"/>
                </a:solidFill>
                <a:highlight>
                  <a:srgbClr val="ffffff"/>
                </a:highlight>
                <a:latin typeface="Roboto"/>
                <a:ea typeface="Roboto"/>
              </a:rPr>
              <a:t>Atari games, Helicopters, Go,...(trading IS a game too!)</a:t>
            </a:r>
            <a:endParaRPr b="0" lang="en-GB" sz="1400" spc="-1" strike="noStrike">
              <a:solidFill>
                <a:srgbClr val="000000"/>
              </a:solidFill>
              <a:latin typeface="Arial"/>
            </a:endParaRPr>
          </a:p>
          <a:p>
            <a:pPr>
              <a:lnSpc>
                <a:spcPct val="80000"/>
              </a:lnSpc>
              <a:spcBef>
                <a:spcPts val="1500"/>
              </a:spcBef>
              <a:tabLst>
                <a:tab algn="l" pos="0"/>
              </a:tabLst>
            </a:pPr>
            <a:endParaRPr b="0" lang="en-GB" sz="1400" spc="-1" strike="noStrike">
              <a:solidFill>
                <a:srgbClr val="000000"/>
              </a:solidFill>
              <a:latin typeface="Arial"/>
            </a:endParaRPr>
          </a:p>
          <a:p>
            <a:pPr>
              <a:lnSpc>
                <a:spcPct val="80000"/>
              </a:lnSpc>
              <a:spcBef>
                <a:spcPts val="601"/>
              </a:spcBef>
              <a:tabLst>
                <a:tab algn="l" pos="0"/>
              </a:tabLst>
            </a:pPr>
            <a:endParaRPr b="0" lang="en-GB" sz="1400" spc="-1" strike="noStrike">
              <a:solidFill>
                <a:srgbClr val="000000"/>
              </a:solidFill>
              <a:latin typeface="Arial"/>
            </a:endParaRPr>
          </a:p>
          <a:p>
            <a:pPr>
              <a:lnSpc>
                <a:spcPct val="80000"/>
              </a:lnSpc>
              <a:spcBef>
                <a:spcPts val="601"/>
              </a:spcBef>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96360" y="469440"/>
            <a:ext cx="6321240" cy="635040"/>
          </a:xfrm>
          <a:prstGeom prst="rect">
            <a:avLst/>
          </a:prstGeom>
          <a:noFill/>
          <a:ln>
            <a:noFill/>
          </a:ln>
        </p:spPr>
        <p:txBody>
          <a:bodyPr tIns="91440" bIns="91440">
            <a:normAutofit fontScale="35000"/>
          </a:bodyPr>
          <a:p>
            <a:pPr>
              <a:lnSpc>
                <a:spcPct val="100000"/>
              </a:lnSpc>
              <a:tabLst>
                <a:tab algn="l" pos="0"/>
              </a:tabLst>
            </a:pPr>
            <a:r>
              <a:rPr b="1" lang="en-GB" sz="3000" spc="-1" strike="noStrike">
                <a:solidFill>
                  <a:srgbClr val="000000"/>
                </a:solidFill>
                <a:latin typeface="Raleway"/>
                <a:ea typeface="Raleway"/>
              </a:rPr>
              <a:t>Main Components of RL Agents</a:t>
            </a:r>
            <a:endParaRPr b="0" lang="en-GB" sz="3000" spc="-1" strike="noStrike">
              <a:solidFill>
                <a:srgbClr val="000000"/>
              </a:solidFill>
              <a:latin typeface="Arial"/>
            </a:endParaRPr>
          </a:p>
        </p:txBody>
      </p:sp>
      <p:sp>
        <p:nvSpPr>
          <p:cNvPr id="105" name="TextShape 2"/>
          <p:cNvSpPr txBox="1"/>
          <p:nvPr/>
        </p:nvSpPr>
        <p:spPr>
          <a:xfrm>
            <a:off x="396360" y="1104840"/>
            <a:ext cx="8335080" cy="3878280"/>
          </a:xfrm>
          <a:prstGeom prst="rect">
            <a:avLst/>
          </a:prstGeom>
          <a:noFill/>
          <a:ln>
            <a:noFill/>
          </a:ln>
        </p:spPr>
        <p:txBody>
          <a:bodyPr tIns="91440" bIns="91440">
            <a:noAutofit/>
          </a:bodyPr>
          <a:p>
            <a:pPr>
              <a:lnSpc>
                <a:spcPct val="80000"/>
              </a:lnSpc>
              <a:spcBef>
                <a:spcPts val="601"/>
              </a:spcBef>
              <a:tabLst>
                <a:tab algn="l" pos="0"/>
              </a:tabLst>
            </a:pPr>
            <a:endParaRPr b="0" lang="en-GB" sz="1400" spc="-1" strike="noStrike">
              <a:solidFill>
                <a:srgbClr val="000000"/>
              </a:solidFill>
              <a:latin typeface="Arial"/>
            </a:endParaRPr>
          </a:p>
          <a:p>
            <a:pPr marL="457200" indent="-323640">
              <a:lnSpc>
                <a:spcPct val="80000"/>
              </a:lnSpc>
              <a:spcBef>
                <a:spcPts val="601"/>
              </a:spcBef>
              <a:buClr>
                <a:srgbClr val="0d0d0d"/>
              </a:buClr>
              <a:buFont typeface="Roboto"/>
              <a:buAutoNum type="arabicPeriod"/>
              <a:tabLst>
                <a:tab algn="l" pos="0"/>
              </a:tabLst>
            </a:pPr>
            <a:r>
              <a:rPr b="1" lang="en-GB" sz="1500" spc="-1" strike="noStrike">
                <a:solidFill>
                  <a:srgbClr val="0d0d0d"/>
                </a:solidFill>
                <a:highlight>
                  <a:srgbClr val="ffffff"/>
                </a:highlight>
                <a:latin typeface="Roboto"/>
                <a:ea typeface="Roboto"/>
              </a:rPr>
              <a:t>Policy</a:t>
            </a:r>
            <a:r>
              <a:rPr b="0" lang="en-GB" sz="1500" spc="-1" strike="noStrike">
                <a:solidFill>
                  <a:srgbClr val="0d0d0d"/>
                </a:solidFill>
                <a:highlight>
                  <a:srgbClr val="ffffff"/>
                </a:highlight>
                <a:latin typeface="Roboto"/>
                <a:ea typeface="Roboto"/>
              </a:rPr>
              <a:t>:</a:t>
            </a:r>
            <a:endParaRPr b="0" lang="en-GB" sz="1500" spc="-1" strike="noStrike">
              <a:solidFill>
                <a:srgbClr val="000000"/>
              </a:solidFill>
              <a:latin typeface="Arial"/>
            </a:endParaRPr>
          </a:p>
          <a:p>
            <a:pPr lvl="1" marL="914400" indent="-317160">
              <a:lnSpc>
                <a:spcPct val="80000"/>
              </a:lnSpc>
              <a:buClr>
                <a:srgbClr val="0d0d0d"/>
              </a:buClr>
              <a:buFont typeface="Roboto"/>
              <a:buAutoNum type="alphaLcPeriod"/>
              <a:tabLst>
                <a:tab algn="l" pos="0"/>
              </a:tabLst>
            </a:pPr>
            <a:r>
              <a:rPr b="0" lang="en-GB" sz="1400" spc="-1" strike="noStrike">
                <a:solidFill>
                  <a:srgbClr val="0d0d0d"/>
                </a:solidFill>
                <a:highlight>
                  <a:srgbClr val="ffffff"/>
                </a:highlight>
                <a:latin typeface="Roboto"/>
                <a:ea typeface="Roboto"/>
              </a:rPr>
              <a:t>It is a set of rules which tells the agent what action to take based on the state the agent is now.</a:t>
            </a:r>
            <a:endParaRPr b="0" lang="en-GB" sz="1400" spc="-1" strike="noStrike">
              <a:solidFill>
                <a:srgbClr val="000000"/>
              </a:solidFill>
              <a:latin typeface="Arial"/>
            </a:endParaRPr>
          </a:p>
          <a:p>
            <a:pPr lvl="1" marL="914400" indent="-317160">
              <a:lnSpc>
                <a:spcPct val="80000"/>
              </a:lnSpc>
              <a:buClr>
                <a:srgbClr val="0d0d0d"/>
              </a:buClr>
              <a:buFont typeface="Roboto"/>
              <a:buAutoNum type="alphaLcPeriod"/>
              <a:tabLst>
                <a:tab algn="l" pos="0"/>
              </a:tabLst>
            </a:pPr>
            <a:r>
              <a:rPr b="0" lang="en-GB" sz="1400" spc="-1" strike="noStrike">
                <a:solidFill>
                  <a:srgbClr val="0d0d0d"/>
                </a:solidFill>
                <a:highlight>
                  <a:srgbClr val="ffffff"/>
                </a:highlight>
                <a:latin typeface="Roboto"/>
                <a:ea typeface="Roboto"/>
              </a:rPr>
              <a:t>It can be deterministic or stochastic</a:t>
            </a:r>
            <a:endParaRPr b="0" lang="en-GB" sz="1400" spc="-1" strike="noStrike">
              <a:solidFill>
                <a:srgbClr val="000000"/>
              </a:solidFill>
              <a:latin typeface="Arial"/>
            </a:endParaRPr>
          </a:p>
          <a:p>
            <a:pPr marL="914400">
              <a:lnSpc>
                <a:spcPct val="80000"/>
              </a:lnSpc>
              <a:spcBef>
                <a:spcPts val="601"/>
              </a:spcBef>
              <a:tabLst>
                <a:tab algn="l" pos="0"/>
              </a:tabLst>
            </a:pPr>
            <a:endParaRPr b="0" lang="en-GB" sz="1400" spc="-1" strike="noStrike">
              <a:solidFill>
                <a:srgbClr val="000000"/>
              </a:solidFill>
              <a:latin typeface="Arial"/>
            </a:endParaRPr>
          </a:p>
          <a:p>
            <a:pPr marL="457200" indent="-323640">
              <a:lnSpc>
                <a:spcPct val="80000"/>
              </a:lnSpc>
              <a:spcBef>
                <a:spcPts val="601"/>
              </a:spcBef>
              <a:buClr>
                <a:srgbClr val="0d0d0d"/>
              </a:buClr>
              <a:buFont typeface="Roboto"/>
              <a:buAutoNum type="arabicPeriod"/>
              <a:tabLst>
                <a:tab algn="l" pos="0"/>
              </a:tabLst>
            </a:pPr>
            <a:r>
              <a:rPr b="1" lang="en-GB" sz="1500" spc="-1" strike="noStrike">
                <a:solidFill>
                  <a:srgbClr val="0d0d0d"/>
                </a:solidFill>
                <a:highlight>
                  <a:srgbClr val="ffffff"/>
                </a:highlight>
                <a:latin typeface="Roboto"/>
                <a:ea typeface="Roboto"/>
              </a:rPr>
              <a:t>Value Function(s)</a:t>
            </a:r>
            <a:r>
              <a:rPr b="0" lang="en-GB" sz="1500" spc="-1" strike="noStrike">
                <a:solidFill>
                  <a:srgbClr val="0d0d0d"/>
                </a:solidFill>
                <a:highlight>
                  <a:srgbClr val="ffffff"/>
                </a:highlight>
                <a:latin typeface="Roboto"/>
                <a:ea typeface="Roboto"/>
              </a:rPr>
              <a:t>:</a:t>
            </a:r>
            <a:endParaRPr b="0" lang="en-GB" sz="1500" spc="-1" strike="noStrike">
              <a:solidFill>
                <a:srgbClr val="000000"/>
              </a:solidFill>
              <a:latin typeface="Arial"/>
            </a:endParaRPr>
          </a:p>
          <a:p>
            <a:pPr lvl="1" marL="914400" indent="-317160">
              <a:lnSpc>
                <a:spcPct val="80000"/>
              </a:lnSpc>
              <a:buClr>
                <a:srgbClr val="0d0d0d"/>
              </a:buClr>
              <a:buFont typeface="Roboto"/>
              <a:buAutoNum type="alphaLcPeriod"/>
              <a:tabLst>
                <a:tab algn="l" pos="0"/>
              </a:tabLst>
            </a:pPr>
            <a:r>
              <a:rPr b="0" lang="en-GB" sz="1400" spc="-1" strike="noStrike">
                <a:solidFill>
                  <a:srgbClr val="0d0d0d"/>
                </a:solidFill>
                <a:highlight>
                  <a:srgbClr val="ffffff"/>
                </a:highlight>
                <a:latin typeface="Roboto"/>
                <a:ea typeface="Roboto"/>
              </a:rPr>
              <a:t>Value from a state or state-action pair comes from the accumulation of rewards so far and from what we are going to do now and in the future</a:t>
            </a:r>
            <a:endParaRPr b="0" lang="en-GB" sz="1400" spc="-1" strike="noStrike">
              <a:solidFill>
                <a:srgbClr val="000000"/>
              </a:solidFill>
              <a:latin typeface="Arial"/>
            </a:endParaRPr>
          </a:p>
          <a:p>
            <a:pPr lvl="1" marL="914400" indent="-317160">
              <a:lnSpc>
                <a:spcPct val="80000"/>
              </a:lnSpc>
              <a:buClr>
                <a:srgbClr val="0d0d0d"/>
              </a:buClr>
              <a:buFont typeface="Roboto"/>
              <a:buAutoNum type="alphaLcPeriod"/>
              <a:tabLst>
                <a:tab algn="l" pos="0"/>
              </a:tabLst>
            </a:pPr>
            <a:r>
              <a:rPr b="0" lang="en-GB" sz="1400" spc="-1" strike="noStrike">
                <a:solidFill>
                  <a:srgbClr val="0d0d0d"/>
                </a:solidFill>
                <a:highlight>
                  <a:srgbClr val="ffffff"/>
                </a:highlight>
                <a:latin typeface="Roboto"/>
                <a:ea typeface="Roboto"/>
              </a:rPr>
              <a:t>If we are in some state and all future states from there are good, then the value of our present state will be high</a:t>
            </a:r>
            <a:endParaRPr b="0" lang="en-GB" sz="1400" spc="-1" strike="noStrike">
              <a:solidFill>
                <a:srgbClr val="000000"/>
              </a:solidFill>
              <a:latin typeface="Arial"/>
            </a:endParaRPr>
          </a:p>
          <a:p>
            <a:pPr marL="914400">
              <a:lnSpc>
                <a:spcPct val="80000"/>
              </a:lnSpc>
              <a:spcBef>
                <a:spcPts val="601"/>
              </a:spcBef>
              <a:tabLst>
                <a:tab algn="l" pos="0"/>
              </a:tabLst>
            </a:pPr>
            <a:endParaRPr b="0" lang="en-GB" sz="1400" spc="-1" strike="noStrike">
              <a:solidFill>
                <a:srgbClr val="000000"/>
              </a:solidFill>
              <a:latin typeface="Arial"/>
            </a:endParaRPr>
          </a:p>
          <a:p>
            <a:pPr marL="457200" indent="-323640">
              <a:lnSpc>
                <a:spcPct val="80000"/>
              </a:lnSpc>
              <a:spcBef>
                <a:spcPts val="601"/>
              </a:spcBef>
              <a:buClr>
                <a:srgbClr val="0d0d0d"/>
              </a:buClr>
              <a:buFont typeface="Roboto"/>
              <a:buAutoNum type="arabicPeriod"/>
              <a:tabLst>
                <a:tab algn="l" pos="0"/>
              </a:tabLst>
            </a:pPr>
            <a:r>
              <a:rPr b="1" lang="en-GB" sz="1500" spc="-1" strike="noStrike">
                <a:solidFill>
                  <a:srgbClr val="0d0d0d"/>
                </a:solidFill>
                <a:highlight>
                  <a:srgbClr val="ffffff"/>
                </a:highlight>
                <a:latin typeface="Roboto"/>
                <a:ea typeface="Roboto"/>
              </a:rPr>
              <a:t>Model</a:t>
            </a:r>
            <a:r>
              <a:rPr b="0" lang="en-GB" sz="1500" spc="-1" strike="noStrike">
                <a:solidFill>
                  <a:srgbClr val="0d0d0d"/>
                </a:solidFill>
                <a:highlight>
                  <a:srgbClr val="ffffff"/>
                </a:highlight>
                <a:latin typeface="Roboto"/>
                <a:ea typeface="Roboto"/>
              </a:rPr>
              <a:t>: </a:t>
            </a:r>
            <a:endParaRPr b="0" lang="en-GB" sz="1500" spc="-1" strike="noStrike">
              <a:solidFill>
                <a:srgbClr val="000000"/>
              </a:solidFill>
              <a:latin typeface="Arial"/>
            </a:endParaRPr>
          </a:p>
          <a:p>
            <a:pPr lvl="1" marL="914400" indent="-323640">
              <a:lnSpc>
                <a:spcPct val="80000"/>
              </a:lnSpc>
              <a:buClr>
                <a:srgbClr val="0d0d0d"/>
              </a:buClr>
              <a:buFont typeface="Roboto"/>
              <a:buAutoNum type="alphaLcPeriod"/>
              <a:tabLst>
                <a:tab algn="l" pos="0"/>
              </a:tabLst>
            </a:pPr>
            <a:r>
              <a:rPr b="0" lang="en-GB" sz="1400" spc="-1" strike="noStrike">
                <a:solidFill>
                  <a:srgbClr val="0d0d0d"/>
                </a:solidFill>
                <a:highlight>
                  <a:srgbClr val="ffffff"/>
                </a:highlight>
                <a:latin typeface="Roboto"/>
                <a:ea typeface="Roboto"/>
              </a:rPr>
              <a:t>It represents the agent's understanding or approximation of the environment dynamics, including state transitions, rewards, and potential outcomes of actions</a:t>
            </a:r>
            <a:endParaRPr b="0" lang="en-GB" sz="1400" spc="-1" strike="noStrike">
              <a:solidFill>
                <a:srgbClr val="000000"/>
              </a:solidFill>
              <a:latin typeface="Arial"/>
            </a:endParaRPr>
          </a:p>
          <a:p>
            <a:pPr lvl="1" marL="914400" indent="-323640">
              <a:lnSpc>
                <a:spcPct val="80000"/>
              </a:lnSpc>
              <a:buClr>
                <a:srgbClr val="0d0d0d"/>
              </a:buClr>
              <a:buFont typeface="Roboto"/>
              <a:buAutoNum type="alphaLcPeriod"/>
              <a:tabLst>
                <a:tab algn="l" pos="0"/>
              </a:tabLst>
            </a:pPr>
            <a:r>
              <a:rPr b="0" lang="en-GB" sz="1400" spc="-1" strike="noStrike">
                <a:solidFill>
                  <a:srgbClr val="0d0d0d"/>
                </a:solidFill>
                <a:highlight>
                  <a:srgbClr val="ffffff"/>
                </a:highlight>
                <a:latin typeface="Roboto"/>
                <a:ea typeface="Roboto"/>
              </a:rPr>
              <a:t>It enables the agent to simulate and predict the consequences of its actions, facilitating decision-making and learning.</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96360" y="469440"/>
            <a:ext cx="8335080" cy="635040"/>
          </a:xfrm>
          <a:prstGeom prst="rect">
            <a:avLst/>
          </a:prstGeom>
          <a:noFill/>
          <a:ln>
            <a:noFill/>
          </a:ln>
        </p:spPr>
        <p:txBody>
          <a:bodyPr tIns="91440" bIns="91440">
            <a:normAutofit fontScale="35000"/>
          </a:bodyPr>
          <a:p>
            <a:pPr>
              <a:lnSpc>
                <a:spcPct val="100000"/>
              </a:lnSpc>
              <a:tabLst>
                <a:tab algn="l" pos="0"/>
              </a:tabLst>
            </a:pPr>
            <a:r>
              <a:rPr b="1" lang="en-GB" sz="3000" spc="-1" strike="noStrike">
                <a:solidFill>
                  <a:srgbClr val="000000"/>
                </a:solidFill>
                <a:latin typeface="Raleway"/>
                <a:ea typeface="Raleway"/>
              </a:rPr>
              <a:t>Different Ways of Classifying RL Agent</a:t>
            </a:r>
            <a:endParaRPr b="0" lang="en-GB" sz="3000" spc="-1" strike="noStrike">
              <a:solidFill>
                <a:srgbClr val="000000"/>
              </a:solidFill>
              <a:latin typeface="Arial"/>
            </a:endParaRPr>
          </a:p>
        </p:txBody>
      </p:sp>
      <p:sp>
        <p:nvSpPr>
          <p:cNvPr id="107" name="TextShape 2"/>
          <p:cNvSpPr txBox="1"/>
          <p:nvPr/>
        </p:nvSpPr>
        <p:spPr>
          <a:xfrm>
            <a:off x="396360" y="1104840"/>
            <a:ext cx="8335080" cy="3596760"/>
          </a:xfrm>
          <a:prstGeom prst="rect">
            <a:avLst/>
          </a:prstGeom>
          <a:noFill/>
          <a:ln>
            <a:noFill/>
          </a:ln>
        </p:spPr>
        <p:txBody>
          <a:bodyPr tIns="91440" bIns="91440">
            <a:noAutofit/>
          </a:bodyPr>
          <a:p>
            <a:pPr marL="457200" indent="-355320">
              <a:lnSpc>
                <a:spcPct val="80000"/>
              </a:lnSpc>
              <a:spcBef>
                <a:spcPts val="601"/>
              </a:spcBef>
              <a:buClr>
                <a:srgbClr val="0d0d0d"/>
              </a:buClr>
              <a:buFont typeface="Roboto"/>
              <a:buAutoNum type="arabicPeriod"/>
            </a:pPr>
            <a:r>
              <a:rPr b="1" lang="en-GB" sz="2000" spc="-1" strike="noStrike">
                <a:solidFill>
                  <a:srgbClr val="0d0d0d"/>
                </a:solidFill>
                <a:highlight>
                  <a:srgbClr val="ffffff"/>
                </a:highlight>
                <a:latin typeface="Roboto"/>
                <a:ea typeface="Roboto"/>
              </a:rPr>
              <a:t>Model Free</a:t>
            </a:r>
            <a:endParaRPr b="0" lang="en-GB" sz="2000" spc="-1" strike="noStrike">
              <a:solidFill>
                <a:srgbClr val="000000"/>
              </a:solidFill>
              <a:latin typeface="Arial"/>
            </a:endParaRPr>
          </a:p>
          <a:p>
            <a:pPr lvl="1" marL="914400" indent="-336240">
              <a:lnSpc>
                <a:spcPct val="80000"/>
              </a:lnSpc>
              <a:buClr>
                <a:srgbClr val="0d0d0d"/>
              </a:buClr>
              <a:buFont typeface="Roboto"/>
              <a:buAutoNum type="alphaLcPeriod"/>
            </a:pPr>
            <a:r>
              <a:rPr b="0" lang="en-GB" sz="1700" spc="-1" strike="noStrike">
                <a:solidFill>
                  <a:srgbClr val="0d0d0d"/>
                </a:solidFill>
                <a:highlight>
                  <a:srgbClr val="ffffff"/>
                </a:highlight>
                <a:latin typeface="Roboto"/>
                <a:ea typeface="Roboto"/>
              </a:rPr>
              <a:t>It learns directly from experience without explicitly building a model of the environment's dynamics (i.e., transition probabilities and rewards).</a:t>
            </a:r>
            <a:endParaRPr b="0" lang="en-GB" sz="1700" spc="-1" strike="noStrike">
              <a:solidFill>
                <a:srgbClr val="000000"/>
              </a:solidFill>
              <a:latin typeface="Arial"/>
            </a:endParaRPr>
          </a:p>
          <a:p>
            <a:pPr lvl="1" marL="914400" indent="-336240">
              <a:lnSpc>
                <a:spcPct val="80000"/>
              </a:lnSpc>
              <a:buClr>
                <a:srgbClr val="0d0d0d"/>
              </a:buClr>
              <a:buFont typeface="Roboto"/>
              <a:buAutoNum type="alphaLcPeriod"/>
            </a:pPr>
            <a:r>
              <a:rPr b="0" lang="en-GB" sz="1700" spc="-1" strike="noStrike">
                <a:solidFill>
                  <a:srgbClr val="0d0d0d"/>
                </a:solidFill>
                <a:highlight>
                  <a:srgbClr val="ffffff"/>
                </a:highlight>
                <a:latin typeface="Roboto"/>
                <a:ea typeface="Roboto"/>
              </a:rPr>
              <a:t>It employs trial-and-error learning methods, to directly learn the optimal policy or value function from sampled experiences.</a:t>
            </a:r>
            <a:endParaRPr b="0" lang="en-GB" sz="1700" spc="-1" strike="noStrike">
              <a:solidFill>
                <a:srgbClr val="000000"/>
              </a:solidFill>
              <a:latin typeface="Arial"/>
            </a:endParaRPr>
          </a:p>
          <a:p>
            <a:pPr marL="914400">
              <a:lnSpc>
                <a:spcPct val="80000"/>
              </a:lnSpc>
              <a:spcBef>
                <a:spcPts val="601"/>
              </a:spcBef>
              <a:tabLst>
                <a:tab algn="l" pos="0"/>
              </a:tabLst>
            </a:pPr>
            <a:endParaRPr b="0" lang="en-GB" sz="1700" spc="-1" strike="noStrike">
              <a:solidFill>
                <a:srgbClr val="000000"/>
              </a:solidFill>
              <a:latin typeface="Arial"/>
            </a:endParaRPr>
          </a:p>
          <a:p>
            <a:pPr marL="457200" indent="-355320">
              <a:lnSpc>
                <a:spcPct val="80000"/>
              </a:lnSpc>
              <a:spcBef>
                <a:spcPts val="601"/>
              </a:spcBef>
              <a:buClr>
                <a:srgbClr val="0d0d0d"/>
              </a:buClr>
              <a:buFont typeface="Roboto"/>
              <a:buAutoNum type="arabicPeriod"/>
              <a:tabLst>
                <a:tab algn="l" pos="0"/>
              </a:tabLst>
            </a:pPr>
            <a:r>
              <a:rPr b="1" lang="en-GB" sz="2000" spc="-1" strike="noStrike">
                <a:solidFill>
                  <a:srgbClr val="0d0d0d"/>
                </a:solidFill>
                <a:highlight>
                  <a:srgbClr val="ffffff"/>
                </a:highlight>
                <a:latin typeface="Roboto"/>
                <a:ea typeface="Roboto"/>
              </a:rPr>
              <a:t>Model Based</a:t>
            </a:r>
            <a:endParaRPr b="0" lang="en-GB" sz="2000" spc="-1" strike="noStrike">
              <a:solidFill>
                <a:srgbClr val="000000"/>
              </a:solidFill>
              <a:latin typeface="Arial"/>
            </a:endParaRPr>
          </a:p>
          <a:p>
            <a:pPr lvl="1" marL="914400" indent="-336240">
              <a:lnSpc>
                <a:spcPct val="80000"/>
              </a:lnSpc>
              <a:buClr>
                <a:srgbClr val="0d0d0d"/>
              </a:buClr>
              <a:buFont typeface="Roboto"/>
              <a:buAutoNum type="alphaLcPeriod"/>
              <a:tabLst>
                <a:tab algn="l" pos="0"/>
              </a:tabLst>
            </a:pPr>
            <a:r>
              <a:rPr b="0" lang="en-GB" sz="1700" spc="-1" strike="noStrike">
                <a:solidFill>
                  <a:srgbClr val="0d0d0d"/>
                </a:solidFill>
                <a:highlight>
                  <a:srgbClr val="ffffff"/>
                </a:highlight>
                <a:latin typeface="Roboto"/>
                <a:ea typeface="Roboto"/>
              </a:rPr>
              <a:t>It constructs (or it has been given) an explicit model of the environment's dynamics and uses this model to make predictions and plan actions.</a:t>
            </a:r>
            <a:endParaRPr b="0" lang="en-GB" sz="1700" spc="-1" strike="noStrike">
              <a:solidFill>
                <a:srgbClr val="000000"/>
              </a:solidFill>
              <a:latin typeface="Arial"/>
            </a:endParaRPr>
          </a:p>
          <a:p>
            <a:pPr lvl="1" marL="914400" indent="-336240">
              <a:lnSpc>
                <a:spcPct val="80000"/>
              </a:lnSpc>
              <a:buClr>
                <a:srgbClr val="0d0d0d"/>
              </a:buClr>
              <a:buFont typeface="Roboto"/>
              <a:buAutoNum type="alphaLcPeriod"/>
              <a:tabLst>
                <a:tab algn="l" pos="0"/>
              </a:tabLst>
            </a:pPr>
            <a:r>
              <a:rPr b="0" lang="en-GB" sz="1700" spc="-1" strike="noStrike">
                <a:solidFill>
                  <a:srgbClr val="0d0d0d"/>
                </a:solidFill>
                <a:highlight>
                  <a:srgbClr val="ffffff"/>
                </a:highlight>
                <a:latin typeface="Roboto"/>
                <a:ea typeface="Roboto"/>
              </a:rPr>
              <a:t>It learns the environment's model from experience or domain knowledge and then use this model to simulate possible trajectories and estimate future outcomes.</a:t>
            </a:r>
            <a:endParaRPr b="0" lang="en-GB" sz="1700" spc="-1" strike="noStrike">
              <a:solidFill>
                <a:srgbClr val="000000"/>
              </a:solidFill>
              <a:latin typeface="Arial"/>
            </a:endParaRPr>
          </a:p>
          <a:p>
            <a:pPr>
              <a:lnSpc>
                <a:spcPct val="80000"/>
              </a:lnSpc>
              <a:spcBef>
                <a:spcPts val="601"/>
              </a:spcBef>
              <a:tabLst>
                <a:tab algn="l" pos="0"/>
              </a:tabLst>
            </a:pPr>
            <a:r>
              <a:rPr b="0" lang="en-GB" sz="1700" spc="-1" strike="noStrike">
                <a:solidFill>
                  <a:srgbClr val="0d0d0d"/>
                </a:solidFill>
                <a:highlight>
                  <a:srgbClr val="ffffff"/>
                </a:highlight>
                <a:latin typeface="Roboto"/>
                <a:ea typeface="Roboto"/>
              </a:rPr>
              <a:t>You can have a mixed approach too</a:t>
            </a:r>
            <a:endParaRPr b="0" lang="en-GB" sz="1700" spc="-1" strike="noStrike">
              <a:solidFill>
                <a:srgbClr val="000000"/>
              </a:solidFill>
              <a:latin typeface="Arial"/>
            </a:endParaRPr>
          </a:p>
          <a:p>
            <a:pPr>
              <a:lnSpc>
                <a:spcPct val="80000"/>
              </a:lnSpc>
              <a:spcBef>
                <a:spcPts val="601"/>
              </a:spcBef>
              <a:tabLst>
                <a:tab algn="l" pos="0"/>
              </a:tabLst>
            </a:pPr>
            <a:r>
              <a:rPr b="0" lang="en-GB" sz="1700" spc="-1" strike="noStrike">
                <a:solidFill>
                  <a:srgbClr val="0d0d0d"/>
                </a:solidFill>
                <a:highlight>
                  <a:srgbClr val="ffffff"/>
                </a:highlight>
                <a:latin typeface="Roboto"/>
                <a:ea typeface="Roboto"/>
              </a:rPr>
              <a:t>There are more way to classify agents (value function based, policy based, actor-critic…)</a:t>
            </a:r>
            <a:endParaRPr b="0" lang="en-GB"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96360" y="469440"/>
            <a:ext cx="8335080" cy="635040"/>
          </a:xfrm>
          <a:prstGeom prst="rect">
            <a:avLst/>
          </a:prstGeom>
          <a:noFill/>
          <a:ln>
            <a:noFill/>
          </a:ln>
        </p:spPr>
        <p:txBody>
          <a:bodyPr tIns="91440" bIns="91440">
            <a:normAutofit/>
          </a:bodyPr>
          <a:p>
            <a:pPr>
              <a:lnSpc>
                <a:spcPct val="100000"/>
              </a:lnSpc>
              <a:tabLst>
                <a:tab algn="l" pos="0"/>
              </a:tabLst>
            </a:pPr>
            <a:r>
              <a:rPr b="1" lang="en-GB" sz="3000" spc="-1" strike="noStrike">
                <a:solidFill>
                  <a:srgbClr val="000000"/>
                </a:solidFill>
                <a:latin typeface="Raleway"/>
                <a:ea typeface="Raleway"/>
              </a:rPr>
              <a:t>Prediction and Control</a:t>
            </a:r>
            <a:endParaRPr b="0" lang="en-GB" sz="3000" spc="-1" strike="noStrike">
              <a:solidFill>
                <a:srgbClr val="000000"/>
              </a:solidFill>
              <a:latin typeface="Arial"/>
            </a:endParaRPr>
          </a:p>
        </p:txBody>
      </p:sp>
      <p:sp>
        <p:nvSpPr>
          <p:cNvPr id="109" name="TextShape 2"/>
          <p:cNvSpPr txBox="1"/>
          <p:nvPr/>
        </p:nvSpPr>
        <p:spPr>
          <a:xfrm>
            <a:off x="396360" y="1104840"/>
            <a:ext cx="8335080" cy="3596760"/>
          </a:xfrm>
          <a:prstGeom prst="rect">
            <a:avLst/>
          </a:prstGeom>
          <a:noFill/>
          <a:ln>
            <a:noFill/>
          </a:ln>
        </p:spPr>
        <p:txBody>
          <a:bodyPr tIns="91440" bIns="91440">
            <a:noAutofit/>
          </a:bodyPr>
          <a:p>
            <a:pPr>
              <a:lnSpc>
                <a:spcPct val="80000"/>
              </a:lnSpc>
              <a:spcBef>
                <a:spcPts val="601"/>
              </a:spcBef>
              <a:tabLst>
                <a:tab algn="l" pos="0"/>
              </a:tabLst>
            </a:pPr>
            <a:r>
              <a:rPr b="0" lang="en-GB" sz="1600" spc="-1" strike="noStrike">
                <a:solidFill>
                  <a:srgbClr val="0d0d0d"/>
                </a:solidFill>
                <a:highlight>
                  <a:srgbClr val="ffffff"/>
                </a:highlight>
                <a:latin typeface="Roboto"/>
                <a:ea typeface="Roboto"/>
              </a:rPr>
              <a:t>There are 2 aspects of RL which are usually discussed in literature: Prediction and Control</a:t>
            </a:r>
            <a:endParaRPr b="0" lang="en-GB" sz="1600" spc="-1" strike="noStrike">
              <a:solidFill>
                <a:srgbClr val="000000"/>
              </a:solidFill>
              <a:latin typeface="Arial"/>
            </a:endParaRPr>
          </a:p>
          <a:p>
            <a:pPr>
              <a:lnSpc>
                <a:spcPct val="80000"/>
              </a:lnSpc>
              <a:spcBef>
                <a:spcPts val="601"/>
              </a:spcBef>
              <a:tabLst>
                <a:tab algn="l" pos="0"/>
              </a:tabLst>
            </a:pPr>
            <a:endParaRPr b="0" lang="en-GB" sz="1600" spc="-1" strike="noStrike">
              <a:solidFill>
                <a:srgbClr val="000000"/>
              </a:solidFill>
              <a:latin typeface="Arial"/>
            </a:endParaRPr>
          </a:p>
          <a:p>
            <a:pPr marL="457200" indent="-329760">
              <a:lnSpc>
                <a:spcPct val="80000"/>
              </a:lnSpc>
              <a:spcBef>
                <a:spcPts val="601"/>
              </a:spcBef>
              <a:buClr>
                <a:srgbClr val="0d0d0d"/>
              </a:buClr>
              <a:buFont typeface="Roboto"/>
              <a:buAutoNum type="arabicPeriod"/>
              <a:tabLst>
                <a:tab algn="l" pos="0"/>
              </a:tabLst>
            </a:pPr>
            <a:r>
              <a:rPr b="1" lang="en-GB" sz="1600" spc="-1" strike="noStrike">
                <a:solidFill>
                  <a:srgbClr val="0d0d0d"/>
                </a:solidFill>
                <a:highlight>
                  <a:srgbClr val="ffffff"/>
                </a:highlight>
                <a:latin typeface="Roboto"/>
                <a:ea typeface="Roboto"/>
              </a:rPr>
              <a:t>Prediction</a:t>
            </a:r>
            <a:r>
              <a:rPr b="0" lang="en-GB" sz="1600" spc="-1" strike="noStrike">
                <a:solidFill>
                  <a:srgbClr val="0d0d0d"/>
                </a:solidFill>
                <a:highlight>
                  <a:srgbClr val="ffffff"/>
                </a:highlight>
                <a:latin typeface="Roboto"/>
                <a:ea typeface="Roboto"/>
              </a:rPr>
              <a:t>:</a:t>
            </a:r>
            <a:endParaRPr b="0" lang="en-GB" sz="1600" spc="-1" strike="noStrike">
              <a:solidFill>
                <a:srgbClr val="000000"/>
              </a:solidFill>
              <a:latin typeface="Arial"/>
            </a:endParaRPr>
          </a:p>
          <a:p>
            <a:pPr lvl="1" marL="914400" indent="-329760">
              <a:lnSpc>
                <a:spcPct val="80000"/>
              </a:lnSpc>
              <a:buClr>
                <a:srgbClr val="0d0d0d"/>
              </a:buClr>
              <a:buFont typeface="Roboto"/>
              <a:buAutoNum type="alphaLcPeriod"/>
              <a:tabLst>
                <a:tab algn="l" pos="0"/>
              </a:tabLst>
            </a:pPr>
            <a:r>
              <a:rPr b="0" lang="en-GB" sz="1600" spc="-1" strike="noStrike">
                <a:solidFill>
                  <a:srgbClr val="0d0d0d"/>
                </a:solidFill>
                <a:highlight>
                  <a:srgbClr val="ffffff"/>
                </a:highlight>
                <a:latin typeface="Roboto"/>
                <a:ea typeface="Roboto"/>
              </a:rPr>
              <a:t>Given a fixed policy, evaluate your value function at each state or state action pair   </a:t>
            </a:r>
            <a:endParaRPr b="0" lang="en-GB" sz="1600" spc="-1" strike="noStrike">
              <a:solidFill>
                <a:srgbClr val="000000"/>
              </a:solidFill>
              <a:latin typeface="Arial"/>
            </a:endParaRPr>
          </a:p>
          <a:p>
            <a:pPr lvl="1" marL="914400" indent="-329760">
              <a:lnSpc>
                <a:spcPct val="80000"/>
              </a:lnSpc>
              <a:buClr>
                <a:srgbClr val="0d0d0d"/>
              </a:buClr>
              <a:buFont typeface="Roboto"/>
              <a:buAutoNum type="alphaLcPeriod"/>
              <a:tabLst>
                <a:tab algn="l" pos="0"/>
              </a:tabLst>
            </a:pPr>
            <a:r>
              <a:rPr b="0" lang="en-GB" sz="1600" spc="-1" strike="noStrike">
                <a:solidFill>
                  <a:srgbClr val="0d0d0d"/>
                </a:solidFill>
                <a:highlight>
                  <a:srgbClr val="ffffff"/>
                </a:highlight>
                <a:latin typeface="Roboto"/>
                <a:ea typeface="Roboto"/>
              </a:rPr>
              <a:t>Predicts the future</a:t>
            </a:r>
            <a:endParaRPr b="0" lang="en-GB" sz="1600" spc="-1" strike="noStrike">
              <a:solidFill>
                <a:srgbClr val="000000"/>
              </a:solidFill>
              <a:latin typeface="Arial"/>
            </a:endParaRPr>
          </a:p>
          <a:p>
            <a:pPr lvl="1" marL="914400" indent="-329760">
              <a:lnSpc>
                <a:spcPct val="80000"/>
              </a:lnSpc>
              <a:buClr>
                <a:srgbClr val="0d0d0d"/>
              </a:buClr>
              <a:buFont typeface="Roboto"/>
              <a:buAutoNum type="alphaLcPeriod"/>
              <a:tabLst>
                <a:tab algn="l" pos="0"/>
              </a:tabLst>
            </a:pPr>
            <a:r>
              <a:rPr b="0" lang="en-GB" sz="1600" spc="-1" strike="noStrike">
                <a:solidFill>
                  <a:srgbClr val="0d0d0d"/>
                </a:solidFill>
                <a:highlight>
                  <a:srgbClr val="ffffff"/>
                </a:highlight>
                <a:latin typeface="Roboto"/>
                <a:ea typeface="Roboto"/>
              </a:rPr>
              <a:t>Policy Evaluation</a:t>
            </a:r>
            <a:endParaRPr b="0" lang="en-GB" sz="1600" spc="-1" strike="noStrike">
              <a:solidFill>
                <a:srgbClr val="000000"/>
              </a:solidFill>
              <a:latin typeface="Arial"/>
            </a:endParaRPr>
          </a:p>
          <a:p>
            <a:pPr lvl="2" marL="1371600" indent="-329760">
              <a:lnSpc>
                <a:spcPct val="80000"/>
              </a:lnSpc>
              <a:buClr>
                <a:srgbClr val="0d0d0d"/>
              </a:buClr>
              <a:buFont typeface="Roboto"/>
              <a:buAutoNum type="romanLcPeriod"/>
              <a:tabLst>
                <a:tab algn="l" pos="0"/>
              </a:tabLst>
            </a:pPr>
            <a:r>
              <a:rPr b="0" lang="en-GB" sz="1600" spc="-1" strike="noStrike">
                <a:solidFill>
                  <a:srgbClr val="0d0d0d"/>
                </a:solidFill>
                <a:highlight>
                  <a:srgbClr val="ffffff"/>
                </a:highlight>
                <a:latin typeface="Roboto"/>
                <a:ea typeface="Roboto"/>
              </a:rPr>
              <a:t>It is an iterative algorithm that sweeps the state space multiple time until it converges to the actual value function of that specific policy</a:t>
            </a:r>
            <a:endParaRPr b="0" lang="en-GB" sz="1600" spc="-1" strike="noStrike">
              <a:solidFill>
                <a:srgbClr val="000000"/>
              </a:solidFill>
              <a:latin typeface="Arial"/>
            </a:endParaRPr>
          </a:p>
          <a:p>
            <a:pPr marL="914400">
              <a:lnSpc>
                <a:spcPct val="80000"/>
              </a:lnSpc>
              <a:spcBef>
                <a:spcPts val="601"/>
              </a:spcBef>
              <a:tabLst>
                <a:tab algn="l" pos="0"/>
              </a:tabLst>
            </a:pPr>
            <a:endParaRPr b="0" lang="en-GB" sz="1600" spc="-1" strike="noStrike">
              <a:solidFill>
                <a:srgbClr val="000000"/>
              </a:solidFill>
              <a:latin typeface="Arial"/>
            </a:endParaRPr>
          </a:p>
          <a:p>
            <a:pPr marL="457200" indent="-329760">
              <a:lnSpc>
                <a:spcPct val="80000"/>
              </a:lnSpc>
              <a:spcBef>
                <a:spcPts val="601"/>
              </a:spcBef>
              <a:buClr>
                <a:srgbClr val="0d0d0d"/>
              </a:buClr>
              <a:buFont typeface="Roboto"/>
              <a:buAutoNum type="arabicPeriod"/>
              <a:tabLst>
                <a:tab algn="l" pos="0"/>
              </a:tabLst>
            </a:pPr>
            <a:r>
              <a:rPr b="1" lang="en-GB" sz="1600" spc="-1" strike="noStrike">
                <a:solidFill>
                  <a:srgbClr val="0d0d0d"/>
                </a:solidFill>
                <a:highlight>
                  <a:srgbClr val="ffffff"/>
                </a:highlight>
                <a:latin typeface="Roboto"/>
                <a:ea typeface="Roboto"/>
              </a:rPr>
              <a:t>Control</a:t>
            </a:r>
            <a:r>
              <a:rPr b="0" lang="en-GB" sz="1600" spc="-1" strike="noStrike">
                <a:solidFill>
                  <a:srgbClr val="0d0d0d"/>
                </a:solidFill>
                <a:highlight>
                  <a:srgbClr val="ffffff"/>
                </a:highlight>
                <a:latin typeface="Roboto"/>
                <a:ea typeface="Roboto"/>
              </a:rPr>
              <a:t>:</a:t>
            </a:r>
            <a:endParaRPr b="0" lang="en-GB" sz="1600" spc="-1" strike="noStrike">
              <a:solidFill>
                <a:srgbClr val="000000"/>
              </a:solidFill>
              <a:latin typeface="Arial"/>
            </a:endParaRPr>
          </a:p>
          <a:p>
            <a:pPr lvl="1" marL="914400" indent="-329760">
              <a:lnSpc>
                <a:spcPct val="80000"/>
              </a:lnSpc>
              <a:buClr>
                <a:srgbClr val="0d0d0d"/>
              </a:buClr>
              <a:buFont typeface="Roboto"/>
              <a:buAutoNum type="alphaLcPeriod"/>
              <a:tabLst>
                <a:tab algn="l" pos="0"/>
              </a:tabLst>
            </a:pPr>
            <a:r>
              <a:rPr b="0" lang="en-GB" sz="1600" spc="-1" strike="noStrike">
                <a:solidFill>
                  <a:srgbClr val="0d0d0d"/>
                </a:solidFill>
                <a:highlight>
                  <a:srgbClr val="ffffff"/>
                </a:highlight>
                <a:latin typeface="Roboto"/>
                <a:ea typeface="Roboto"/>
              </a:rPr>
              <a:t>Find the best policy</a:t>
            </a:r>
            <a:endParaRPr b="0" lang="en-GB" sz="1600" spc="-1" strike="noStrike">
              <a:solidFill>
                <a:srgbClr val="000000"/>
              </a:solidFill>
              <a:latin typeface="Arial"/>
            </a:endParaRPr>
          </a:p>
          <a:p>
            <a:pPr lvl="1" marL="914400" indent="-329760">
              <a:lnSpc>
                <a:spcPct val="80000"/>
              </a:lnSpc>
              <a:buClr>
                <a:srgbClr val="0d0d0d"/>
              </a:buClr>
              <a:buFont typeface="Roboto"/>
              <a:buAutoNum type="alphaLcPeriod"/>
              <a:tabLst>
                <a:tab algn="l" pos="0"/>
              </a:tabLst>
            </a:pPr>
            <a:r>
              <a:rPr b="0" lang="en-GB" sz="1600" spc="-1" strike="noStrike">
                <a:solidFill>
                  <a:srgbClr val="0d0d0d"/>
                </a:solidFill>
                <a:highlight>
                  <a:srgbClr val="ffffff"/>
                </a:highlight>
                <a:latin typeface="Roboto"/>
                <a:ea typeface="Roboto"/>
              </a:rPr>
              <a:t>Optimise the future</a:t>
            </a:r>
            <a:endParaRPr b="0" lang="en-GB" sz="1600" spc="-1" strike="noStrike">
              <a:solidFill>
                <a:srgbClr val="000000"/>
              </a:solidFill>
              <a:latin typeface="Arial"/>
            </a:endParaRPr>
          </a:p>
          <a:p>
            <a:pPr lvl="1" marL="914400" indent="-329760">
              <a:lnSpc>
                <a:spcPct val="80000"/>
              </a:lnSpc>
              <a:buClr>
                <a:srgbClr val="0d0d0d"/>
              </a:buClr>
              <a:buFont typeface="Roboto"/>
              <a:buAutoNum type="alphaLcPeriod"/>
              <a:tabLst>
                <a:tab algn="l" pos="0"/>
              </a:tabLst>
            </a:pPr>
            <a:r>
              <a:rPr b="0" lang="en-GB" sz="1600" spc="-1" strike="noStrike">
                <a:solidFill>
                  <a:srgbClr val="0d0d0d"/>
                </a:solidFill>
                <a:highlight>
                  <a:srgbClr val="ffffff"/>
                </a:highlight>
                <a:latin typeface="Roboto"/>
                <a:ea typeface="Roboto"/>
              </a:rPr>
              <a:t>(Generalized) Policy Iteration</a:t>
            </a:r>
            <a:endParaRPr b="0" lang="en-GB" sz="1600" spc="-1" strike="noStrike">
              <a:solidFill>
                <a:srgbClr val="000000"/>
              </a:solidFill>
              <a:latin typeface="Arial"/>
            </a:endParaRPr>
          </a:p>
          <a:p>
            <a:pPr lvl="2" marL="1371600" indent="-329760">
              <a:lnSpc>
                <a:spcPct val="80000"/>
              </a:lnSpc>
              <a:buClr>
                <a:srgbClr val="0d0d0d"/>
              </a:buClr>
              <a:buFont typeface="Roboto"/>
              <a:buAutoNum type="romanLcPeriod"/>
              <a:tabLst>
                <a:tab algn="l" pos="0"/>
              </a:tabLst>
            </a:pPr>
            <a:r>
              <a:rPr b="0" lang="en-GB" sz="1600" spc="-1" strike="noStrike">
                <a:solidFill>
                  <a:srgbClr val="0d0d0d"/>
                </a:solidFill>
                <a:highlight>
                  <a:srgbClr val="ffffff"/>
                </a:highlight>
                <a:latin typeface="Roboto"/>
                <a:ea typeface="Roboto"/>
              </a:rPr>
              <a:t>It is a double iterative process, wait for it</a:t>
            </a:r>
            <a:endParaRPr b="0" lang="en-GB" sz="1600" spc="-1" strike="noStrike">
              <a:solidFill>
                <a:srgbClr val="000000"/>
              </a:solidFill>
              <a:latin typeface="Arial"/>
            </a:endParaRPr>
          </a:p>
          <a:p>
            <a:pPr lvl="1" marL="914400" indent="-329760">
              <a:lnSpc>
                <a:spcPct val="80000"/>
              </a:lnSpc>
              <a:buClr>
                <a:srgbClr val="0d0d0d"/>
              </a:buClr>
              <a:buFont typeface="Roboto"/>
              <a:buAutoNum type="alphaLcPeriod"/>
              <a:tabLst>
                <a:tab algn="l" pos="0"/>
              </a:tabLst>
            </a:pPr>
            <a:r>
              <a:rPr b="1" lang="en-GB" sz="1600" spc="-1" strike="noStrike">
                <a:solidFill>
                  <a:srgbClr val="0d0d0d"/>
                </a:solidFill>
                <a:highlight>
                  <a:srgbClr val="ffffff"/>
                </a:highlight>
                <a:latin typeface="Roboto"/>
                <a:ea typeface="Roboto"/>
              </a:rPr>
              <a:t>This is the GOAL of reinforcement learning!</a:t>
            </a:r>
            <a:endParaRPr b="0" lang="en-GB" sz="1600" spc="-1" strike="noStrike">
              <a:solidFill>
                <a:srgbClr val="000000"/>
              </a:solidFill>
              <a:latin typeface="Arial"/>
            </a:endParaRPr>
          </a:p>
          <a:p>
            <a:pPr>
              <a:lnSpc>
                <a:spcPct val="80000"/>
              </a:lnSpc>
              <a:spcBef>
                <a:spcPts val="601"/>
              </a:spcBef>
              <a:tabLst>
                <a:tab algn="l" pos="0"/>
              </a:tabLst>
            </a:pP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96360" y="469440"/>
            <a:ext cx="8335080" cy="635040"/>
          </a:xfrm>
          <a:prstGeom prst="rect">
            <a:avLst/>
          </a:prstGeom>
          <a:noFill/>
          <a:ln>
            <a:noFill/>
          </a:ln>
        </p:spPr>
        <p:txBody>
          <a:bodyPr tIns="91440" bIns="91440">
            <a:normAutofit fontScale="35000"/>
          </a:bodyPr>
          <a:p>
            <a:pPr>
              <a:lnSpc>
                <a:spcPct val="100000"/>
              </a:lnSpc>
              <a:tabLst>
                <a:tab algn="l" pos="0"/>
              </a:tabLst>
            </a:pPr>
            <a:r>
              <a:rPr b="1" lang="en-GB" sz="3000" spc="-1" strike="noStrike">
                <a:solidFill>
                  <a:srgbClr val="000000"/>
                </a:solidFill>
                <a:latin typeface="Raleway"/>
                <a:ea typeface="Raleway"/>
              </a:rPr>
              <a:t>Control: The Policy Improvement Theorem</a:t>
            </a:r>
            <a:endParaRPr b="0" lang="en-GB" sz="3000" spc="-1" strike="noStrike">
              <a:solidFill>
                <a:srgbClr val="000000"/>
              </a:solidFill>
              <a:latin typeface="Arial"/>
            </a:endParaRPr>
          </a:p>
        </p:txBody>
      </p:sp>
      <p:sp>
        <p:nvSpPr>
          <p:cNvPr id="111" name="TextShape 2"/>
          <p:cNvSpPr txBox="1"/>
          <p:nvPr/>
        </p:nvSpPr>
        <p:spPr>
          <a:xfrm>
            <a:off x="396360" y="1104840"/>
            <a:ext cx="8335080" cy="3596760"/>
          </a:xfrm>
          <a:prstGeom prst="rect">
            <a:avLst/>
          </a:prstGeom>
          <a:noFill/>
          <a:ln>
            <a:noFill/>
          </a:ln>
        </p:spPr>
        <p:txBody>
          <a:bodyPr tIns="91440" bIns="91440">
            <a:noAutofit/>
          </a:bodyPr>
          <a:p>
            <a:pPr marL="457200" indent="-317160">
              <a:lnSpc>
                <a:spcPct val="80000"/>
              </a:lnSpc>
              <a:spcBef>
                <a:spcPts val="601"/>
              </a:spcBef>
              <a:buClr>
                <a:srgbClr val="0d0d0d"/>
              </a:buClr>
              <a:buFont typeface="Roboto"/>
              <a:buAutoNum type="arabicPeriod"/>
            </a:pPr>
            <a:r>
              <a:rPr b="0" lang="en-GB" sz="1400" spc="-1" strike="noStrike">
                <a:solidFill>
                  <a:srgbClr val="0d0d0d"/>
                </a:solidFill>
                <a:highlight>
                  <a:srgbClr val="ffffff"/>
                </a:highlight>
                <a:latin typeface="Roboto"/>
                <a:ea typeface="Roboto"/>
              </a:rPr>
              <a:t>Start with Policy p_0, suppose it is  a deterministic policy (the theorem works also with a stochastic policy)</a:t>
            </a:r>
            <a:endParaRPr b="0" lang="en-GB" sz="1400" spc="-1" strike="noStrike">
              <a:solidFill>
                <a:srgbClr val="000000"/>
              </a:solidFill>
              <a:latin typeface="Arial"/>
            </a:endParaRPr>
          </a:p>
          <a:p>
            <a:pPr marL="1371600">
              <a:lnSpc>
                <a:spcPct val="80000"/>
              </a:lnSpc>
              <a:spcBef>
                <a:spcPts val="601"/>
              </a:spcBef>
              <a:tabLst>
                <a:tab algn="l" pos="0"/>
              </a:tabLst>
            </a:pPr>
            <a:r>
              <a:rPr b="0" lang="en-GB" sz="1400" spc="-1" strike="noStrike">
                <a:solidFill>
                  <a:srgbClr val="0d0d0d"/>
                </a:solidFill>
                <a:highlight>
                  <a:srgbClr val="ffffff"/>
                </a:highlight>
                <a:latin typeface="Roboto"/>
                <a:ea typeface="Roboto"/>
              </a:rPr>
              <a:t>So p_0(state1) = action1, p_0(state2) = action2 …</a:t>
            </a:r>
            <a:endParaRPr b="0" lang="en-GB" sz="1400" spc="-1" strike="noStrike">
              <a:solidFill>
                <a:srgbClr val="000000"/>
              </a:solidFill>
              <a:latin typeface="Arial"/>
            </a:endParaRPr>
          </a:p>
          <a:p>
            <a:pPr marL="1371600">
              <a:lnSpc>
                <a:spcPct val="80000"/>
              </a:lnSpc>
              <a:spcBef>
                <a:spcPts val="601"/>
              </a:spcBef>
              <a:tabLst>
                <a:tab algn="l" pos="0"/>
              </a:tabLst>
            </a:pPr>
            <a:endParaRPr b="0" lang="en-GB" sz="1400" spc="-1" strike="noStrike">
              <a:solidFill>
                <a:srgbClr val="000000"/>
              </a:solidFill>
              <a:latin typeface="Arial"/>
            </a:endParaRPr>
          </a:p>
          <a:p>
            <a:pPr marL="457200" indent="-317160">
              <a:lnSpc>
                <a:spcPct val="80000"/>
              </a:lnSpc>
              <a:spcBef>
                <a:spcPts val="601"/>
              </a:spcBef>
              <a:buClr>
                <a:srgbClr val="0d0d0d"/>
              </a:buClr>
              <a:buFont typeface="Roboto"/>
              <a:buAutoNum type="arabicPeriod"/>
              <a:tabLst>
                <a:tab algn="l" pos="0"/>
              </a:tabLst>
            </a:pPr>
            <a:r>
              <a:rPr b="0" lang="en-GB" sz="1400" spc="-1" strike="noStrike">
                <a:solidFill>
                  <a:srgbClr val="0d0d0d"/>
                </a:solidFill>
                <a:highlight>
                  <a:srgbClr val="ffffff"/>
                </a:highlight>
                <a:latin typeface="Roboto"/>
                <a:ea typeface="Roboto"/>
              </a:rPr>
              <a:t>Evaluate the Policy p_0, i.e. find the value function v_[p_0] for each state (it is an iterative algorithm which converges under certain condition to the real v[p_0])</a:t>
            </a:r>
            <a:endParaRPr b="0" lang="en-GB" sz="1400" spc="-1" strike="noStrike">
              <a:solidFill>
                <a:srgbClr val="000000"/>
              </a:solidFill>
              <a:latin typeface="Arial"/>
            </a:endParaRPr>
          </a:p>
          <a:p>
            <a:pPr marL="1371600">
              <a:lnSpc>
                <a:spcPct val="80000"/>
              </a:lnSpc>
              <a:spcBef>
                <a:spcPts val="601"/>
              </a:spcBef>
              <a:tabLst>
                <a:tab algn="l" pos="0"/>
              </a:tabLst>
            </a:pPr>
            <a:r>
              <a:rPr b="0" lang="en-GB" sz="1400" spc="-1" strike="noStrike">
                <a:solidFill>
                  <a:srgbClr val="0d0d0d"/>
                </a:solidFill>
                <a:highlight>
                  <a:srgbClr val="ffffff"/>
                </a:highlight>
                <a:latin typeface="Roboto"/>
                <a:ea typeface="Roboto"/>
              </a:rPr>
              <a:t>So v[p_0](state1) = value1, v[p_0](state2) = value2…</a:t>
            </a:r>
            <a:endParaRPr b="0" lang="en-GB" sz="1400" spc="-1" strike="noStrike">
              <a:solidFill>
                <a:srgbClr val="000000"/>
              </a:solidFill>
              <a:latin typeface="Arial"/>
            </a:endParaRPr>
          </a:p>
          <a:p>
            <a:pPr>
              <a:lnSpc>
                <a:spcPct val="80000"/>
              </a:lnSpc>
              <a:spcBef>
                <a:spcPts val="601"/>
              </a:spcBef>
              <a:tabLst>
                <a:tab algn="l" pos="0"/>
              </a:tabLst>
            </a:pPr>
            <a:endParaRPr b="0" lang="en-GB" sz="1400" spc="-1" strike="noStrike">
              <a:solidFill>
                <a:srgbClr val="000000"/>
              </a:solidFill>
              <a:latin typeface="Arial"/>
            </a:endParaRPr>
          </a:p>
          <a:p>
            <a:pPr marL="457200" indent="-317160">
              <a:lnSpc>
                <a:spcPct val="80000"/>
              </a:lnSpc>
              <a:spcBef>
                <a:spcPts val="601"/>
              </a:spcBef>
              <a:buClr>
                <a:srgbClr val="0d0d0d"/>
              </a:buClr>
              <a:buFont typeface="Roboto"/>
              <a:buAutoNum type="arabicPeriod"/>
              <a:tabLst>
                <a:tab algn="l" pos="0"/>
              </a:tabLst>
            </a:pPr>
            <a:r>
              <a:rPr b="0" lang="en-GB" sz="1400" spc="-1" strike="noStrike">
                <a:solidFill>
                  <a:srgbClr val="0d0d0d"/>
                </a:solidFill>
                <a:highlight>
                  <a:srgbClr val="ffffff"/>
                </a:highlight>
                <a:latin typeface="Roboto"/>
                <a:ea typeface="Roboto"/>
              </a:rPr>
              <a:t>Get an improved new policy by “greedifying” the existing one, i.e. change the p_0 in one single state and keep following the old policy for all the other states</a:t>
            </a:r>
            <a:endParaRPr b="0" lang="en-GB" sz="1400" spc="-1" strike="noStrike">
              <a:solidFill>
                <a:srgbClr val="000000"/>
              </a:solidFill>
              <a:latin typeface="Arial"/>
            </a:endParaRPr>
          </a:p>
          <a:p>
            <a:pPr marL="1371600">
              <a:lnSpc>
                <a:spcPct val="80000"/>
              </a:lnSpc>
              <a:spcBef>
                <a:spcPts val="601"/>
              </a:spcBef>
              <a:tabLst>
                <a:tab algn="l" pos="0"/>
              </a:tabLst>
            </a:pPr>
            <a:r>
              <a:rPr b="0" lang="en-GB" sz="1400" spc="-1" strike="noStrike">
                <a:solidFill>
                  <a:srgbClr val="0d0d0d"/>
                </a:solidFill>
                <a:highlight>
                  <a:srgbClr val="ffffff"/>
                </a:highlight>
                <a:latin typeface="Roboto"/>
                <a:ea typeface="Roboto"/>
              </a:rPr>
              <a:t>Change p_0(state1) = </a:t>
            </a:r>
            <a:r>
              <a:rPr b="1" lang="en-GB" sz="1400" spc="-1" strike="noStrike">
                <a:solidFill>
                  <a:srgbClr val="0d0d0d"/>
                </a:solidFill>
                <a:highlight>
                  <a:srgbClr val="ffffff"/>
                </a:highlight>
                <a:latin typeface="Roboto"/>
                <a:ea typeface="Roboto"/>
              </a:rPr>
              <a:t>action2</a:t>
            </a:r>
            <a:r>
              <a:rPr b="0" lang="en-GB" sz="1400" spc="-1" strike="noStrike">
                <a:solidFill>
                  <a:srgbClr val="0d0d0d"/>
                </a:solidFill>
                <a:highlight>
                  <a:srgbClr val="ffffff"/>
                </a:highlight>
                <a:latin typeface="Roboto"/>
                <a:ea typeface="Roboto"/>
              </a:rPr>
              <a:t>, so that v[p_0](state1) = </a:t>
            </a:r>
            <a:r>
              <a:rPr b="1" lang="en-GB" sz="1400" spc="-1" strike="noStrike">
                <a:solidFill>
                  <a:srgbClr val="0d0d0d"/>
                </a:solidFill>
                <a:highlight>
                  <a:srgbClr val="ffffff"/>
                </a:highlight>
                <a:latin typeface="Roboto"/>
                <a:ea typeface="Roboto"/>
              </a:rPr>
              <a:t>new_value &gt; value1</a:t>
            </a:r>
            <a:endParaRPr b="0" lang="en-GB" sz="1400" spc="-1" strike="noStrike">
              <a:solidFill>
                <a:srgbClr val="000000"/>
              </a:solidFill>
              <a:latin typeface="Arial"/>
            </a:endParaRPr>
          </a:p>
          <a:p>
            <a:pPr marL="1371600">
              <a:lnSpc>
                <a:spcPct val="80000"/>
              </a:lnSpc>
              <a:spcBef>
                <a:spcPts val="601"/>
              </a:spcBef>
              <a:tabLst>
                <a:tab algn="l" pos="0"/>
              </a:tabLst>
            </a:pPr>
            <a:r>
              <a:rPr b="0" lang="en-GB" sz="1400" spc="-1" strike="noStrike">
                <a:solidFill>
                  <a:srgbClr val="0d0d0d"/>
                </a:solidFill>
                <a:highlight>
                  <a:srgbClr val="ffffff"/>
                </a:highlight>
                <a:latin typeface="Roboto"/>
                <a:ea typeface="Roboto"/>
              </a:rPr>
              <a:t>If you cannot find a way to improve the policy this way, then you have found the optimal policy p_* and optimal value function v_*</a:t>
            </a:r>
            <a:endParaRPr b="0" lang="en-GB" sz="1400" spc="-1" strike="noStrike">
              <a:solidFill>
                <a:srgbClr val="000000"/>
              </a:solidFill>
              <a:latin typeface="Arial"/>
            </a:endParaRPr>
          </a:p>
          <a:p>
            <a:pPr>
              <a:lnSpc>
                <a:spcPct val="80000"/>
              </a:lnSpc>
              <a:spcBef>
                <a:spcPts val="601"/>
              </a:spcBef>
              <a:tabLst>
                <a:tab algn="l" pos="0"/>
              </a:tabLst>
            </a:pPr>
            <a:r>
              <a:rPr b="0" lang="en-GB" sz="1400" spc="-1" strike="noStrike">
                <a:solidFill>
                  <a:srgbClr val="0d0d0d"/>
                </a:solidFill>
                <a:highlight>
                  <a:srgbClr val="ffffff"/>
                </a:highlight>
                <a:latin typeface="Roboto"/>
                <a:ea typeface="Roboto"/>
              </a:rPr>
              <a:t>4. You have now found a new policy p_1 which is better than p_0 (in at least one place)</a:t>
            </a:r>
            <a:endParaRPr b="0" lang="en-GB" sz="1400" spc="-1" strike="noStrike">
              <a:solidFill>
                <a:srgbClr val="000000"/>
              </a:solidFill>
              <a:latin typeface="Arial"/>
            </a:endParaRPr>
          </a:p>
          <a:p>
            <a:pPr>
              <a:lnSpc>
                <a:spcPct val="80000"/>
              </a:lnSpc>
              <a:spcBef>
                <a:spcPts val="601"/>
              </a:spcBef>
              <a:tabLst>
                <a:tab algn="l" pos="0"/>
              </a:tabLst>
            </a:pPr>
            <a:r>
              <a:rPr b="0" lang="en-GB" sz="1400" spc="-1" strike="noStrike">
                <a:solidFill>
                  <a:srgbClr val="0d0d0d"/>
                </a:solidFill>
                <a:highlight>
                  <a:srgbClr val="ffffff"/>
                </a:highlight>
                <a:latin typeface="Roboto"/>
                <a:ea typeface="Roboto"/>
              </a:rPr>
              <a:t>5. Repeat the process until you cannot improve the policy anymore (in term of convergence) - you have then found the optimal policy p_* and its corresponding optimal value function v_*</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96360" y="469440"/>
            <a:ext cx="8335080" cy="635040"/>
          </a:xfrm>
          <a:prstGeom prst="rect">
            <a:avLst/>
          </a:prstGeom>
          <a:noFill/>
          <a:ln>
            <a:noFill/>
          </a:ln>
        </p:spPr>
        <p:txBody>
          <a:bodyPr tIns="91440" bIns="91440">
            <a:normAutofit/>
          </a:bodyPr>
          <a:p>
            <a:pPr>
              <a:lnSpc>
                <a:spcPct val="100000"/>
              </a:lnSpc>
              <a:tabLst>
                <a:tab algn="l" pos="0"/>
              </a:tabLst>
            </a:pPr>
            <a:r>
              <a:rPr b="1" lang="en-GB" sz="3000" spc="-1" strike="noStrike">
                <a:solidFill>
                  <a:srgbClr val="000000"/>
                </a:solidFill>
                <a:latin typeface="Raleway"/>
                <a:ea typeface="Raleway"/>
              </a:rPr>
              <a:t>Control: Policy Iteration</a:t>
            </a:r>
            <a:endParaRPr b="0" lang="en-GB" sz="3000" spc="-1" strike="noStrike">
              <a:solidFill>
                <a:srgbClr val="000000"/>
              </a:solidFill>
              <a:latin typeface="Arial"/>
            </a:endParaRPr>
          </a:p>
        </p:txBody>
      </p:sp>
      <p:sp>
        <p:nvSpPr>
          <p:cNvPr id="113" name="TextShape 2"/>
          <p:cNvSpPr txBox="1"/>
          <p:nvPr/>
        </p:nvSpPr>
        <p:spPr>
          <a:xfrm>
            <a:off x="396360" y="1104840"/>
            <a:ext cx="8335080" cy="3596760"/>
          </a:xfrm>
          <a:prstGeom prst="rect">
            <a:avLst/>
          </a:prstGeom>
          <a:noFill/>
          <a:ln>
            <a:noFill/>
          </a:ln>
        </p:spPr>
        <p:txBody>
          <a:bodyPr tIns="91440" bIns="91440">
            <a:noAutofit/>
          </a:bodyPr>
          <a:p>
            <a:endParaRPr b="0" lang="en-GB" sz="1400" spc="-1" strike="noStrike">
              <a:solidFill>
                <a:srgbClr val="000000"/>
              </a:solidFill>
              <a:latin typeface="Arial"/>
            </a:endParaRPr>
          </a:p>
        </p:txBody>
      </p:sp>
      <p:pic>
        <p:nvPicPr>
          <p:cNvPr id="114" name="Google Shape;158;p27" descr=""/>
          <p:cNvPicPr/>
          <p:nvPr/>
        </p:nvPicPr>
        <p:blipFill>
          <a:blip r:embed="rId1"/>
          <a:stretch/>
        </p:blipFill>
        <p:spPr>
          <a:xfrm>
            <a:off x="414360" y="1047600"/>
            <a:ext cx="8314920" cy="3047760"/>
          </a:xfrm>
          <a:prstGeom prst="rect">
            <a:avLst/>
          </a:prstGeom>
          <a:ln>
            <a:noFill/>
          </a:ln>
        </p:spPr>
      </p:pic>
      <p:pic>
        <p:nvPicPr>
          <p:cNvPr id="115" name="Google Shape;159;p27" descr=""/>
          <p:cNvPicPr/>
          <p:nvPr/>
        </p:nvPicPr>
        <p:blipFill>
          <a:blip r:embed="rId2"/>
          <a:stretch/>
        </p:blipFill>
        <p:spPr>
          <a:xfrm>
            <a:off x="209520" y="3885120"/>
            <a:ext cx="8934120" cy="9997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67760" y="469440"/>
            <a:ext cx="8922960" cy="635040"/>
          </a:xfrm>
          <a:prstGeom prst="rect">
            <a:avLst/>
          </a:prstGeom>
          <a:noFill/>
          <a:ln>
            <a:noFill/>
          </a:ln>
        </p:spPr>
        <p:txBody>
          <a:bodyPr tIns="91440" bIns="91440">
            <a:noAutofit/>
          </a:bodyPr>
          <a:p>
            <a:pPr>
              <a:lnSpc>
                <a:spcPct val="100000"/>
              </a:lnSpc>
              <a:tabLst>
                <a:tab algn="l" pos="0"/>
              </a:tabLst>
            </a:pPr>
            <a:r>
              <a:rPr b="1" lang="en-GB" sz="1900" spc="-1" strike="noStrike">
                <a:solidFill>
                  <a:srgbClr val="000000"/>
                </a:solidFill>
                <a:latin typeface="Raleway"/>
                <a:ea typeface="Raleway"/>
              </a:rPr>
              <a:t>Value Function: From Tabular Learning to Function Approximation Learning</a:t>
            </a:r>
            <a:endParaRPr b="0" lang="en-GB" sz="1900" spc="-1" strike="noStrike">
              <a:solidFill>
                <a:srgbClr val="000000"/>
              </a:solidFill>
              <a:latin typeface="Arial"/>
            </a:endParaRPr>
          </a:p>
        </p:txBody>
      </p:sp>
      <p:sp>
        <p:nvSpPr>
          <p:cNvPr id="117" name="TextShape 2"/>
          <p:cNvSpPr txBox="1"/>
          <p:nvPr/>
        </p:nvSpPr>
        <p:spPr>
          <a:xfrm>
            <a:off x="396360" y="1104840"/>
            <a:ext cx="8335080" cy="3596760"/>
          </a:xfrm>
          <a:prstGeom prst="rect">
            <a:avLst/>
          </a:prstGeom>
          <a:noFill/>
          <a:ln>
            <a:noFill/>
          </a:ln>
        </p:spPr>
        <p:txBody>
          <a:bodyPr tIns="91440" bIns="91440">
            <a:noAutofit/>
          </a:bodyPr>
          <a:p>
            <a:pPr marL="457200" indent="-336240">
              <a:lnSpc>
                <a:spcPct val="80000"/>
              </a:lnSpc>
              <a:spcBef>
                <a:spcPts val="601"/>
              </a:spcBef>
              <a:buClr>
                <a:srgbClr val="0d0d0d"/>
              </a:buClr>
              <a:buFont typeface="Roboto"/>
              <a:buAutoNum type="arabicPeriod"/>
            </a:pPr>
            <a:r>
              <a:rPr b="0" lang="en-GB" sz="1700" spc="-1" strike="noStrike">
                <a:solidFill>
                  <a:srgbClr val="0d0d0d"/>
                </a:solidFill>
                <a:highlight>
                  <a:srgbClr val="ffffff"/>
                </a:highlight>
                <a:latin typeface="Roboto"/>
                <a:ea typeface="Roboto"/>
              </a:rPr>
              <a:t>In Tabular learning, the state, action, and/or state-action pairs are explicitly enumerated and stored in a table, with each entry containing information such as the expected return or value associated with that state, action, or state-action pair</a:t>
            </a:r>
            <a:endParaRPr b="0" lang="en-GB" sz="1700" spc="-1" strike="noStrike">
              <a:solidFill>
                <a:srgbClr val="000000"/>
              </a:solidFill>
              <a:latin typeface="Arial"/>
            </a:endParaRPr>
          </a:p>
          <a:p>
            <a:pPr marL="457200">
              <a:lnSpc>
                <a:spcPct val="80000"/>
              </a:lnSpc>
              <a:spcBef>
                <a:spcPts val="601"/>
              </a:spcBef>
              <a:tabLst>
                <a:tab algn="l" pos="0"/>
              </a:tabLst>
            </a:pPr>
            <a:endParaRPr b="0" lang="en-GB" sz="1700" spc="-1" strike="noStrike">
              <a:solidFill>
                <a:srgbClr val="000000"/>
              </a:solidFill>
              <a:latin typeface="Arial"/>
            </a:endParaRPr>
          </a:p>
          <a:p>
            <a:pPr marL="457200" indent="-336240">
              <a:lnSpc>
                <a:spcPct val="80000"/>
              </a:lnSpc>
              <a:spcBef>
                <a:spcPts val="601"/>
              </a:spcBef>
              <a:buClr>
                <a:srgbClr val="0d0d0d"/>
              </a:buClr>
              <a:buFont typeface="Roboto"/>
              <a:buAutoNum type="arabicPeriod"/>
              <a:tabLst>
                <a:tab algn="l" pos="0"/>
              </a:tabLst>
            </a:pPr>
            <a:r>
              <a:rPr b="0" lang="en-GB" sz="1700" spc="-1" strike="noStrike">
                <a:solidFill>
                  <a:srgbClr val="0d0d0d"/>
                </a:solidFill>
                <a:highlight>
                  <a:srgbClr val="ffffff"/>
                </a:highlight>
                <a:latin typeface="Roboto"/>
                <a:ea typeface="Roboto"/>
              </a:rPr>
              <a:t>In some problems, the number of states, or state-action pairs is huge (the game of Go is 10**170+ states, a robot moving around has continuous space state)</a:t>
            </a:r>
            <a:endParaRPr b="0" lang="en-GB" sz="1700" spc="-1" strike="noStrike">
              <a:solidFill>
                <a:srgbClr val="000000"/>
              </a:solidFill>
              <a:latin typeface="Arial"/>
            </a:endParaRPr>
          </a:p>
          <a:p>
            <a:pPr lvl="1" marL="914400" indent="-336240">
              <a:lnSpc>
                <a:spcPct val="80000"/>
              </a:lnSpc>
              <a:buClr>
                <a:srgbClr val="0d0d0d"/>
              </a:buClr>
              <a:buFont typeface="Roboto"/>
              <a:buAutoNum type="alphaLcPeriod"/>
              <a:tabLst>
                <a:tab algn="l" pos="0"/>
              </a:tabLst>
            </a:pPr>
            <a:r>
              <a:rPr b="0" lang="en-GB" sz="1700" spc="-1" strike="noStrike">
                <a:solidFill>
                  <a:srgbClr val="0d0d0d"/>
                </a:solidFill>
                <a:highlight>
                  <a:srgbClr val="ffffff"/>
                </a:highlight>
                <a:latin typeface="Roboto"/>
                <a:ea typeface="Roboto"/>
              </a:rPr>
              <a:t>Too much memory required for keeping values in a table</a:t>
            </a:r>
            <a:endParaRPr b="0" lang="en-GB" sz="1700" spc="-1" strike="noStrike">
              <a:solidFill>
                <a:srgbClr val="000000"/>
              </a:solidFill>
              <a:latin typeface="Arial"/>
            </a:endParaRPr>
          </a:p>
          <a:p>
            <a:pPr lvl="1" marL="914400" indent="-336240">
              <a:lnSpc>
                <a:spcPct val="80000"/>
              </a:lnSpc>
              <a:buClr>
                <a:srgbClr val="0d0d0d"/>
              </a:buClr>
              <a:buFont typeface="Roboto"/>
              <a:buAutoNum type="alphaLcPeriod"/>
              <a:tabLst>
                <a:tab algn="l" pos="0"/>
              </a:tabLst>
            </a:pPr>
            <a:r>
              <a:rPr b="0" lang="en-GB" sz="1700" spc="-1" strike="noStrike">
                <a:solidFill>
                  <a:srgbClr val="0d0d0d"/>
                </a:solidFill>
                <a:highlight>
                  <a:srgbClr val="ffffff"/>
                </a:highlight>
                <a:latin typeface="Roboto"/>
                <a:ea typeface="Roboto"/>
              </a:rPr>
              <a:t>Too long to learn accurately the value function of a state/state-action pair</a:t>
            </a:r>
            <a:endParaRPr b="0" lang="en-GB" sz="1700" spc="-1" strike="noStrike">
              <a:solidFill>
                <a:srgbClr val="000000"/>
              </a:solidFill>
              <a:latin typeface="Arial"/>
            </a:endParaRPr>
          </a:p>
          <a:p>
            <a:pPr marL="914400">
              <a:lnSpc>
                <a:spcPct val="80000"/>
              </a:lnSpc>
              <a:spcBef>
                <a:spcPts val="601"/>
              </a:spcBef>
              <a:tabLst>
                <a:tab algn="l" pos="0"/>
              </a:tabLst>
            </a:pPr>
            <a:endParaRPr b="0" lang="en-GB" sz="1700" spc="-1" strike="noStrike">
              <a:solidFill>
                <a:srgbClr val="000000"/>
              </a:solidFill>
              <a:latin typeface="Arial"/>
            </a:endParaRPr>
          </a:p>
          <a:p>
            <a:pPr marL="457200" indent="-336240">
              <a:lnSpc>
                <a:spcPct val="80000"/>
              </a:lnSpc>
              <a:spcBef>
                <a:spcPts val="601"/>
              </a:spcBef>
              <a:buClr>
                <a:srgbClr val="0d0d0d"/>
              </a:buClr>
              <a:buFont typeface="Roboto"/>
              <a:buAutoNum type="arabicPeriod"/>
              <a:tabLst>
                <a:tab algn="l" pos="0"/>
              </a:tabLst>
            </a:pPr>
            <a:r>
              <a:rPr b="0" lang="en-GB" sz="1700" spc="-1" strike="noStrike">
                <a:solidFill>
                  <a:srgbClr val="0d0d0d"/>
                </a:solidFill>
                <a:highlight>
                  <a:srgbClr val="ffffff"/>
                </a:highlight>
                <a:latin typeface="Roboto"/>
                <a:ea typeface="Roboto"/>
              </a:rPr>
              <a:t>More importantly. there is essentially an issue of generalization. </a:t>
            </a:r>
            <a:endParaRPr b="0" lang="en-GB" sz="1700" spc="-1" strike="noStrike">
              <a:solidFill>
                <a:srgbClr val="000000"/>
              </a:solidFill>
              <a:latin typeface="Arial"/>
            </a:endParaRPr>
          </a:p>
          <a:p>
            <a:pPr lvl="1" marL="914400" indent="-336240">
              <a:lnSpc>
                <a:spcPct val="80000"/>
              </a:lnSpc>
              <a:buClr>
                <a:srgbClr val="0d0d0d"/>
              </a:buClr>
              <a:buFont typeface="Roboto"/>
              <a:buAutoNum type="alphaLcPeriod"/>
              <a:tabLst>
                <a:tab algn="l" pos="0"/>
              </a:tabLst>
            </a:pPr>
            <a:r>
              <a:rPr b="0" lang="en-GB" sz="1700" spc="-1" strike="noStrike">
                <a:solidFill>
                  <a:srgbClr val="0d0d0d"/>
                </a:solidFill>
                <a:highlight>
                  <a:srgbClr val="ffffff"/>
                </a:highlight>
                <a:latin typeface="Roboto"/>
                <a:ea typeface="Roboto"/>
              </a:rPr>
              <a:t>How can experience with a limited subset of the state space be usefully generalized to produce a good approximation over a much larger subset?</a:t>
            </a:r>
            <a:endParaRPr b="0" lang="en-GB" sz="1700" spc="-1" strike="noStrike">
              <a:solidFill>
                <a:srgbClr val="000000"/>
              </a:solidFill>
              <a:latin typeface="Arial"/>
            </a:endParaRPr>
          </a:p>
          <a:p>
            <a:pPr>
              <a:lnSpc>
                <a:spcPct val="80000"/>
              </a:lnSpc>
              <a:spcBef>
                <a:spcPts val="601"/>
              </a:spcBef>
              <a:tabLst>
                <a:tab algn="l" pos="0"/>
              </a:tabLst>
            </a:pPr>
            <a:endParaRPr b="0" lang="en-GB"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96360" y="1104840"/>
            <a:ext cx="8335080" cy="3596760"/>
          </a:xfrm>
          <a:prstGeom prst="rect">
            <a:avLst/>
          </a:prstGeom>
          <a:noFill/>
          <a:ln>
            <a:noFill/>
          </a:ln>
        </p:spPr>
        <p:txBody>
          <a:bodyPr tIns="91440" bIns="91440">
            <a:noAutofit/>
          </a:bodyPr>
          <a:p>
            <a:pPr marL="457200" indent="-323640">
              <a:lnSpc>
                <a:spcPct val="80000"/>
              </a:lnSpc>
              <a:spcBef>
                <a:spcPts val="601"/>
              </a:spcBef>
              <a:buClr>
                <a:srgbClr val="0d0d0d"/>
              </a:buClr>
              <a:buFont typeface="Roboto"/>
              <a:buAutoNum type="arabicPeriod"/>
            </a:pPr>
            <a:r>
              <a:rPr b="0" lang="en-GB" sz="1500" spc="-1" strike="noStrike">
                <a:solidFill>
                  <a:srgbClr val="0d0d0d"/>
                </a:solidFill>
                <a:highlight>
                  <a:srgbClr val="ffffff"/>
                </a:highlight>
                <a:latin typeface="Roboto"/>
                <a:ea typeface="Roboto"/>
              </a:rPr>
              <a:t>Instead of learning the value function for each state (state-action pair), v(s), we can learn an approximate value instead which can generalize across different states</a:t>
            </a:r>
            <a:endParaRPr b="0" lang="en-GB" sz="1500" spc="-1" strike="noStrike">
              <a:solidFill>
                <a:srgbClr val="000000"/>
              </a:solidFill>
              <a:latin typeface="Arial"/>
            </a:endParaRPr>
          </a:p>
          <a:p>
            <a:pPr marL="457200">
              <a:lnSpc>
                <a:spcPct val="80000"/>
              </a:lnSpc>
              <a:spcBef>
                <a:spcPts val="601"/>
              </a:spcBef>
              <a:tabLst>
                <a:tab algn="l" pos="0"/>
              </a:tabLst>
            </a:pPr>
            <a:endParaRPr b="0" lang="en-GB" sz="1500" spc="-1" strike="noStrike">
              <a:solidFill>
                <a:srgbClr val="000000"/>
              </a:solidFill>
              <a:latin typeface="Arial"/>
            </a:endParaRPr>
          </a:p>
          <a:p>
            <a:pPr lvl="1" marL="914400" indent="-323640">
              <a:lnSpc>
                <a:spcPct val="80000"/>
              </a:lnSpc>
              <a:spcBef>
                <a:spcPts val="601"/>
              </a:spcBef>
              <a:buClr>
                <a:srgbClr val="0d0d0d"/>
              </a:buClr>
              <a:buFont typeface="Roboto"/>
              <a:buAutoNum type="alphaLcPeriod"/>
              <a:tabLst>
                <a:tab algn="l" pos="0"/>
              </a:tabLst>
            </a:pPr>
            <a:r>
              <a:rPr b="0" lang="en-GB" sz="1500" spc="-1" strike="noStrike">
                <a:solidFill>
                  <a:srgbClr val="0d0d0d"/>
                </a:solidFill>
                <a:highlight>
                  <a:srgbClr val="ffffff"/>
                </a:highlight>
                <a:latin typeface="Roboto"/>
                <a:ea typeface="Roboto"/>
              </a:rPr>
              <a:t>Compress state space via appropriate features construction</a:t>
            </a:r>
            <a:endParaRPr b="0" lang="en-GB" sz="1500" spc="-1" strike="noStrike">
              <a:solidFill>
                <a:srgbClr val="000000"/>
              </a:solidFill>
              <a:latin typeface="Arial"/>
            </a:endParaRPr>
          </a:p>
          <a:p>
            <a:pPr lvl="1" marL="914400" indent="-323640">
              <a:lnSpc>
                <a:spcPct val="80000"/>
              </a:lnSpc>
              <a:buClr>
                <a:srgbClr val="0d0d0d"/>
              </a:buClr>
              <a:buFont typeface="Roboto"/>
              <a:buAutoNum type="alphaLcPeriod"/>
              <a:tabLst>
                <a:tab algn="l" pos="0"/>
              </a:tabLst>
            </a:pPr>
            <a:r>
              <a:rPr b="0" lang="en-GB" sz="1500" spc="-1" strike="noStrike">
                <a:solidFill>
                  <a:srgbClr val="0d0d0d"/>
                </a:solidFill>
                <a:highlight>
                  <a:srgbClr val="ffffff"/>
                </a:highlight>
                <a:latin typeface="Roboto"/>
                <a:ea typeface="Roboto"/>
              </a:rPr>
              <a:t>Approximate the value function </a:t>
            </a:r>
            <a:r>
              <a:rPr b="1" lang="en-GB" sz="1500" spc="-1" strike="noStrike">
                <a:solidFill>
                  <a:srgbClr val="0d0d0d"/>
                </a:solidFill>
                <a:highlight>
                  <a:srgbClr val="ffffff"/>
                </a:highlight>
                <a:latin typeface="Roboto"/>
                <a:ea typeface="Roboto"/>
              </a:rPr>
              <a:t>v(s) </a:t>
            </a:r>
            <a:r>
              <a:rPr b="0" lang="en-GB" sz="1500" spc="-1" strike="noStrike">
                <a:solidFill>
                  <a:srgbClr val="0d0d0d"/>
                </a:solidFill>
                <a:highlight>
                  <a:srgbClr val="ffffff"/>
                </a:highlight>
                <a:latin typeface="Roboto"/>
                <a:ea typeface="Roboto"/>
              </a:rPr>
              <a:t>with</a:t>
            </a:r>
            <a:r>
              <a:rPr b="1" lang="en-GB" sz="1500" spc="-1" strike="noStrike">
                <a:solidFill>
                  <a:srgbClr val="0d0d0d"/>
                </a:solidFill>
                <a:highlight>
                  <a:srgbClr val="ffffff"/>
                </a:highlight>
                <a:latin typeface="Roboto"/>
                <a:ea typeface="Roboto"/>
              </a:rPr>
              <a:t> v_approximate(s_features, weights)</a:t>
            </a:r>
            <a:endParaRPr b="0" lang="en-GB" sz="1500" spc="-1" strike="noStrike">
              <a:solidFill>
                <a:srgbClr val="000000"/>
              </a:solidFill>
              <a:latin typeface="Arial"/>
            </a:endParaRPr>
          </a:p>
          <a:p>
            <a:pPr lvl="1" marL="914400" indent="-323640">
              <a:lnSpc>
                <a:spcPct val="80000"/>
              </a:lnSpc>
              <a:buClr>
                <a:srgbClr val="0d0d0d"/>
              </a:buClr>
              <a:buFont typeface="Roboto"/>
              <a:buAutoNum type="alphaLcPeriod"/>
              <a:tabLst>
                <a:tab algn="l" pos="0"/>
              </a:tabLst>
            </a:pPr>
            <a:r>
              <a:rPr b="0" lang="en-GB" sz="1500" spc="-1" strike="noStrike">
                <a:solidFill>
                  <a:srgbClr val="0d0d0d"/>
                </a:solidFill>
                <a:highlight>
                  <a:srgbClr val="ffffff"/>
                </a:highlight>
                <a:latin typeface="Roboto"/>
                <a:ea typeface="Roboto"/>
              </a:rPr>
              <a:t>As in classical Supervised ML there is a cost function to minimize this approximation against a specific target</a:t>
            </a:r>
            <a:endParaRPr b="0" lang="en-GB" sz="1500" spc="-1" strike="noStrike">
              <a:solidFill>
                <a:srgbClr val="000000"/>
              </a:solidFill>
              <a:latin typeface="Arial"/>
            </a:endParaRPr>
          </a:p>
          <a:p>
            <a:pPr lvl="2" marL="1371600" indent="-323640">
              <a:lnSpc>
                <a:spcPct val="80000"/>
              </a:lnSpc>
              <a:buClr>
                <a:srgbClr val="0d0d0d"/>
              </a:buClr>
              <a:buFont typeface="Roboto"/>
              <a:buAutoNum type="romanLcPeriod"/>
              <a:tabLst>
                <a:tab algn="l" pos="0"/>
              </a:tabLst>
            </a:pPr>
            <a:r>
              <a:rPr b="0" lang="en-GB" sz="1500" spc="-1" strike="noStrike">
                <a:solidFill>
                  <a:srgbClr val="0d0d0d"/>
                </a:solidFill>
                <a:highlight>
                  <a:srgbClr val="ffffff"/>
                </a:highlight>
                <a:latin typeface="Roboto"/>
                <a:ea typeface="Roboto"/>
              </a:rPr>
              <a:t>Different targets based on the algorithm used, for example Monte Carlo vs SARSA/Q-Learning. But target values in RL are stochastic!</a:t>
            </a:r>
            <a:endParaRPr b="0" lang="en-GB" sz="1500" spc="-1" strike="noStrike">
              <a:solidFill>
                <a:srgbClr val="000000"/>
              </a:solidFill>
              <a:latin typeface="Arial"/>
            </a:endParaRPr>
          </a:p>
          <a:p>
            <a:pPr lvl="2" marL="1371600" indent="-323640">
              <a:lnSpc>
                <a:spcPct val="80000"/>
              </a:lnSpc>
              <a:buClr>
                <a:srgbClr val="0d0d0d"/>
              </a:buClr>
              <a:buFont typeface="Roboto"/>
              <a:buAutoNum type="romanLcPeriod"/>
              <a:tabLst>
                <a:tab algn="l" pos="0"/>
              </a:tabLst>
            </a:pPr>
            <a:r>
              <a:rPr b="0" lang="en-GB" sz="1500" spc="-1" strike="noStrike">
                <a:solidFill>
                  <a:srgbClr val="0d0d0d"/>
                </a:solidFill>
                <a:highlight>
                  <a:srgbClr val="ffffff"/>
                </a:highlight>
                <a:latin typeface="Roboto"/>
                <a:ea typeface="Roboto"/>
              </a:rPr>
              <a:t>(Stochastic) Gradient Descent for minimizing the cost</a:t>
            </a:r>
            <a:endParaRPr b="0" lang="en-GB" sz="1500" spc="-1" strike="noStrike">
              <a:solidFill>
                <a:srgbClr val="000000"/>
              </a:solidFill>
              <a:latin typeface="Arial"/>
            </a:endParaRPr>
          </a:p>
          <a:p>
            <a:pPr>
              <a:lnSpc>
                <a:spcPct val="80000"/>
              </a:lnSpc>
              <a:spcBef>
                <a:spcPts val="601"/>
              </a:spcBef>
              <a:tabLst>
                <a:tab algn="l" pos="0"/>
              </a:tabLst>
            </a:pPr>
            <a:r>
              <a:rPr b="0" lang="en-GB" sz="1500" spc="-1" strike="noStrike">
                <a:solidFill>
                  <a:srgbClr val="0d0d0d"/>
                </a:solidFill>
                <a:highlight>
                  <a:srgbClr val="ffffff"/>
                </a:highlight>
                <a:latin typeface="Roboto"/>
                <a:ea typeface="Roboto"/>
              </a:rPr>
              <a:t>2.</a:t>
            </a:r>
            <a:r>
              <a:rPr b="0" lang="en-GB" sz="1500" spc="-1" strike="noStrike">
                <a:solidFill>
                  <a:srgbClr val="0d0d0d"/>
                </a:solidFill>
                <a:highlight>
                  <a:srgbClr val="ffffff"/>
                </a:highlight>
                <a:latin typeface="Roboto"/>
                <a:ea typeface="Roboto"/>
              </a:rPr>
              <a:t>	</a:t>
            </a:r>
            <a:r>
              <a:rPr b="0" lang="en-GB" sz="1500" spc="-1" strike="noStrike">
                <a:solidFill>
                  <a:srgbClr val="0d0d0d"/>
                </a:solidFill>
                <a:highlight>
                  <a:srgbClr val="ffffff"/>
                </a:highlight>
                <a:latin typeface="Roboto"/>
                <a:ea typeface="Roboto"/>
              </a:rPr>
              <a:t>Many type of function approximation</a:t>
            </a:r>
            <a:endParaRPr b="0" lang="en-GB" sz="1500" spc="-1" strike="noStrike">
              <a:solidFill>
                <a:srgbClr val="000000"/>
              </a:solidFill>
              <a:latin typeface="Arial"/>
            </a:endParaRPr>
          </a:p>
          <a:p>
            <a:pPr marL="914400" indent="-323640">
              <a:lnSpc>
                <a:spcPct val="80000"/>
              </a:lnSpc>
              <a:spcBef>
                <a:spcPts val="601"/>
              </a:spcBef>
              <a:buClr>
                <a:srgbClr val="0d0d0d"/>
              </a:buClr>
              <a:buFont typeface="Roboto"/>
              <a:buAutoNum type="alphaLcPeriod"/>
              <a:tabLst>
                <a:tab algn="l" pos="0"/>
              </a:tabLst>
            </a:pPr>
            <a:r>
              <a:rPr b="0" lang="en-GB" sz="1500" spc="-1" strike="noStrike">
                <a:solidFill>
                  <a:srgbClr val="0d0d0d"/>
                </a:solidFill>
                <a:highlight>
                  <a:srgbClr val="ffffff"/>
                </a:highlight>
                <a:latin typeface="Roboto"/>
                <a:ea typeface="Roboto"/>
              </a:rPr>
              <a:t>Linear Combination of Features</a:t>
            </a:r>
            <a:endParaRPr b="0" lang="en-GB" sz="1500" spc="-1" strike="noStrike">
              <a:solidFill>
                <a:srgbClr val="000000"/>
              </a:solidFill>
              <a:latin typeface="Arial"/>
            </a:endParaRPr>
          </a:p>
          <a:p>
            <a:pPr marL="914400" indent="-323640">
              <a:lnSpc>
                <a:spcPct val="80000"/>
              </a:lnSpc>
              <a:buClr>
                <a:srgbClr val="0d0d0d"/>
              </a:buClr>
              <a:buFont typeface="Roboto"/>
              <a:buAutoNum type="alphaLcPeriod"/>
              <a:tabLst>
                <a:tab algn="l" pos="0"/>
              </a:tabLst>
            </a:pPr>
            <a:r>
              <a:rPr b="0" lang="en-GB" sz="1500" spc="-1" strike="noStrike">
                <a:solidFill>
                  <a:srgbClr val="0d0d0d"/>
                </a:solidFill>
                <a:highlight>
                  <a:srgbClr val="ffffff"/>
                </a:highlight>
                <a:latin typeface="Roboto"/>
                <a:ea typeface="Roboto"/>
              </a:rPr>
              <a:t>Neural Networks</a:t>
            </a:r>
            <a:endParaRPr b="0" lang="en-GB" sz="1500" spc="-1" strike="noStrike">
              <a:solidFill>
                <a:srgbClr val="000000"/>
              </a:solidFill>
              <a:latin typeface="Arial"/>
            </a:endParaRPr>
          </a:p>
          <a:p>
            <a:pPr marL="914400" indent="-323640">
              <a:lnSpc>
                <a:spcPct val="80000"/>
              </a:lnSpc>
              <a:buClr>
                <a:srgbClr val="0d0d0d"/>
              </a:buClr>
              <a:buFont typeface="Roboto"/>
              <a:buAutoNum type="alphaLcPeriod"/>
              <a:tabLst>
                <a:tab algn="l" pos="0"/>
              </a:tabLst>
            </a:pPr>
            <a:r>
              <a:rPr b="0" lang="en-GB" sz="1500" spc="-1" strike="noStrike">
                <a:solidFill>
                  <a:srgbClr val="0d0d0d"/>
                </a:solidFill>
                <a:highlight>
                  <a:srgbClr val="ffffff"/>
                </a:highlight>
                <a:latin typeface="Roboto"/>
                <a:ea typeface="Roboto"/>
              </a:rPr>
              <a:t>Decision Tree</a:t>
            </a:r>
            <a:endParaRPr b="0" lang="en-GB" sz="1500" spc="-1" strike="noStrike">
              <a:solidFill>
                <a:srgbClr val="000000"/>
              </a:solidFill>
              <a:latin typeface="Arial"/>
            </a:endParaRPr>
          </a:p>
          <a:p>
            <a:pPr marL="914400" indent="-323640">
              <a:lnSpc>
                <a:spcPct val="80000"/>
              </a:lnSpc>
              <a:buClr>
                <a:srgbClr val="0d0d0d"/>
              </a:buClr>
              <a:buFont typeface="Roboto"/>
              <a:buAutoNum type="alphaLcPeriod"/>
              <a:tabLst>
                <a:tab algn="l" pos="0"/>
              </a:tabLst>
            </a:pPr>
            <a:r>
              <a:rPr b="0" lang="en-GB" sz="1500" spc="-1" strike="noStrike">
                <a:solidFill>
                  <a:srgbClr val="0d0d0d"/>
                </a:solidFill>
                <a:highlight>
                  <a:srgbClr val="ffffff"/>
                </a:highlight>
                <a:latin typeface="Roboto"/>
                <a:ea typeface="Roboto"/>
              </a:rPr>
              <a:t>Nearest Neighbors</a:t>
            </a:r>
            <a:endParaRPr b="0" lang="en-GB" sz="1500" spc="-1" strike="noStrike">
              <a:solidFill>
                <a:srgbClr val="000000"/>
              </a:solidFill>
              <a:latin typeface="Arial"/>
            </a:endParaRPr>
          </a:p>
          <a:p>
            <a:pPr marL="914400" indent="-323640">
              <a:lnSpc>
                <a:spcPct val="80000"/>
              </a:lnSpc>
              <a:buClr>
                <a:srgbClr val="0d0d0d"/>
              </a:buClr>
              <a:buFont typeface="Roboto"/>
              <a:buAutoNum type="alphaLcPeriod"/>
              <a:tabLst>
                <a:tab algn="l" pos="0"/>
              </a:tabLst>
            </a:pPr>
            <a:r>
              <a:rPr b="0" lang="en-GB" sz="1500" spc="-1" strike="noStrike">
                <a:solidFill>
                  <a:srgbClr val="0d0d0d"/>
                </a:solidFill>
                <a:highlight>
                  <a:srgbClr val="ffffff"/>
                </a:highlight>
                <a:latin typeface="Roboto"/>
                <a:ea typeface="Roboto"/>
              </a:rPr>
              <a:t>Fourier/Wavelet based</a:t>
            </a:r>
            <a:endParaRPr b="0" lang="en-GB" sz="1500" spc="-1" strike="noStrike">
              <a:solidFill>
                <a:srgbClr val="000000"/>
              </a:solidFill>
              <a:latin typeface="Arial"/>
            </a:endParaRPr>
          </a:p>
          <a:p>
            <a:pPr marL="914400" indent="-323640">
              <a:lnSpc>
                <a:spcPct val="80000"/>
              </a:lnSpc>
              <a:buClr>
                <a:srgbClr val="0d0d0d"/>
              </a:buClr>
              <a:buFont typeface="Roboto"/>
              <a:buAutoNum type="alphaLcPeriod"/>
              <a:tabLst>
                <a:tab algn="l" pos="0"/>
              </a:tabLst>
            </a:pPr>
            <a:r>
              <a:rPr b="0" lang="en-GB" sz="1500" spc="-1" strike="noStrike">
                <a:solidFill>
                  <a:srgbClr val="0d0d0d"/>
                </a:solidFill>
                <a:highlight>
                  <a:srgbClr val="ffffff"/>
                </a:highlight>
                <a:latin typeface="Roboto"/>
                <a:ea typeface="Roboto"/>
              </a:rPr>
              <a:t>…</a:t>
            </a:r>
            <a:endParaRPr b="0" lang="en-GB" sz="1500" spc="-1" strike="noStrike">
              <a:solidFill>
                <a:srgbClr val="000000"/>
              </a:solidFill>
              <a:latin typeface="Arial"/>
            </a:endParaRPr>
          </a:p>
        </p:txBody>
      </p:sp>
      <p:sp>
        <p:nvSpPr>
          <p:cNvPr id="119" name="TextShape 2"/>
          <p:cNvSpPr txBox="1"/>
          <p:nvPr/>
        </p:nvSpPr>
        <p:spPr>
          <a:xfrm>
            <a:off x="167760" y="469440"/>
            <a:ext cx="8922960" cy="635040"/>
          </a:xfrm>
          <a:prstGeom prst="rect">
            <a:avLst/>
          </a:prstGeom>
          <a:noFill/>
          <a:ln>
            <a:noFill/>
          </a:ln>
        </p:spPr>
        <p:txBody>
          <a:bodyPr tIns="91440" bIns="91440">
            <a:noAutofit/>
          </a:bodyPr>
          <a:p>
            <a:pPr>
              <a:lnSpc>
                <a:spcPct val="100000"/>
              </a:lnSpc>
              <a:tabLst>
                <a:tab algn="l" pos="0"/>
              </a:tabLst>
            </a:pPr>
            <a:r>
              <a:rPr b="1" lang="en-GB" sz="1900" spc="-1" strike="noStrike">
                <a:solidFill>
                  <a:srgbClr val="000000"/>
                </a:solidFill>
                <a:latin typeface="Raleway"/>
                <a:ea typeface="Raleway"/>
              </a:rPr>
              <a:t>Value Function: From Tabular Learning to Function Approximation Learning</a:t>
            </a:r>
            <a:endParaRPr b="0" lang="en-GB"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96360" y="469440"/>
            <a:ext cx="6321240" cy="635040"/>
          </a:xfrm>
          <a:prstGeom prst="rect">
            <a:avLst/>
          </a:prstGeom>
          <a:noFill/>
          <a:ln>
            <a:noFill/>
          </a:ln>
        </p:spPr>
        <p:txBody>
          <a:bodyPr tIns="91440" bIns="91440">
            <a:normAutofit fontScale="35000"/>
          </a:bodyPr>
          <a:p>
            <a:pPr>
              <a:lnSpc>
                <a:spcPct val="100000"/>
              </a:lnSpc>
              <a:tabLst>
                <a:tab algn="l" pos="0"/>
              </a:tabLst>
            </a:pPr>
            <a:r>
              <a:rPr b="1" lang="en-GB" sz="3000" spc="-1" strike="noStrike">
                <a:solidFill>
                  <a:srgbClr val="000000"/>
                </a:solidFill>
                <a:latin typeface="Raleway"/>
                <a:ea typeface="Raleway"/>
              </a:rPr>
              <a:t>What is Reinforcement Learning?</a:t>
            </a:r>
            <a:endParaRPr b="0" lang="en-GB" sz="3000" spc="-1" strike="noStrike">
              <a:solidFill>
                <a:srgbClr val="000000"/>
              </a:solidFill>
              <a:latin typeface="Arial"/>
            </a:endParaRPr>
          </a:p>
        </p:txBody>
      </p:sp>
      <p:sp>
        <p:nvSpPr>
          <p:cNvPr id="87" name="TextShape 2"/>
          <p:cNvSpPr txBox="1"/>
          <p:nvPr/>
        </p:nvSpPr>
        <p:spPr>
          <a:xfrm>
            <a:off x="251280" y="1298520"/>
            <a:ext cx="8335080" cy="3002040"/>
          </a:xfrm>
          <a:prstGeom prst="rect">
            <a:avLst/>
          </a:prstGeom>
          <a:noFill/>
          <a:ln>
            <a:noFill/>
          </a:ln>
        </p:spPr>
        <p:txBody>
          <a:bodyPr tIns="91440" bIns="91440">
            <a:normAutofit/>
          </a:bodyPr>
          <a:p>
            <a:pPr marL="457200" indent="-342720">
              <a:lnSpc>
                <a:spcPct val="100000"/>
              </a:lnSpc>
              <a:spcBef>
                <a:spcPts val="601"/>
              </a:spcBef>
              <a:buClr>
                <a:srgbClr val="000000"/>
              </a:buClr>
              <a:buFont typeface="Lato"/>
              <a:buChar char="●"/>
            </a:pPr>
            <a:r>
              <a:rPr b="0" lang="en-GB" sz="1800" spc="-1" strike="noStrike">
                <a:solidFill>
                  <a:srgbClr val="000000"/>
                </a:solidFill>
                <a:latin typeface="Lato"/>
                <a:ea typeface="Lato"/>
              </a:rPr>
              <a:t>It is a type of Machine Learning in which an </a:t>
            </a:r>
            <a:r>
              <a:rPr b="1" lang="en-GB" sz="1800" spc="-1" strike="noStrike">
                <a:solidFill>
                  <a:srgbClr val="000000"/>
                </a:solidFill>
                <a:latin typeface="Lato"/>
                <a:ea typeface="Lato"/>
              </a:rPr>
              <a:t>agent</a:t>
            </a:r>
            <a:r>
              <a:rPr b="0" lang="en-GB" sz="1800" spc="-1" strike="noStrike">
                <a:solidFill>
                  <a:srgbClr val="000000"/>
                </a:solidFill>
                <a:latin typeface="Lato"/>
                <a:ea typeface="Lato"/>
              </a:rPr>
              <a:t> </a:t>
            </a:r>
            <a:r>
              <a:rPr b="1" lang="en-GB" sz="1800" spc="-1" strike="noStrike">
                <a:solidFill>
                  <a:srgbClr val="000000"/>
                </a:solidFill>
                <a:latin typeface="Lato"/>
                <a:ea typeface="Lato"/>
              </a:rPr>
              <a:t>learns</a:t>
            </a:r>
            <a:r>
              <a:rPr b="0" lang="en-GB" sz="1800" spc="-1" strike="noStrike">
                <a:solidFill>
                  <a:srgbClr val="000000"/>
                </a:solidFill>
                <a:latin typeface="Lato"/>
                <a:ea typeface="Lato"/>
              </a:rPr>
              <a:t> how to behave in an </a:t>
            </a:r>
            <a:r>
              <a:rPr b="1" lang="en-GB" sz="1800" spc="-1" strike="noStrike">
                <a:solidFill>
                  <a:srgbClr val="000000"/>
                </a:solidFill>
                <a:latin typeface="Lato"/>
                <a:ea typeface="Lato"/>
              </a:rPr>
              <a:t>environment</a:t>
            </a:r>
            <a:r>
              <a:rPr b="0" lang="en-GB" sz="1800" spc="-1" strike="noStrike">
                <a:solidFill>
                  <a:srgbClr val="000000"/>
                </a:solidFill>
                <a:latin typeface="Lato"/>
                <a:ea typeface="Lato"/>
              </a:rPr>
              <a:t> simply by interacting with it and getting </a:t>
            </a:r>
            <a:r>
              <a:rPr b="1" lang="en-GB" sz="1800" spc="-1" strike="noStrike">
                <a:solidFill>
                  <a:srgbClr val="000000"/>
                </a:solidFill>
                <a:latin typeface="Lato"/>
                <a:ea typeface="Lato"/>
              </a:rPr>
              <a:t>rewards</a:t>
            </a:r>
            <a:r>
              <a:rPr b="0" lang="en-GB" sz="1800" spc="-1" strike="noStrike">
                <a:solidFill>
                  <a:srgbClr val="000000"/>
                </a:solidFill>
                <a:latin typeface="Lato"/>
                <a:ea typeface="Lato"/>
              </a:rPr>
              <a:t> (reward can be negative!) from it as a feedback of the </a:t>
            </a:r>
            <a:r>
              <a:rPr b="1" lang="en-GB" sz="1800" spc="-1" strike="noStrike">
                <a:solidFill>
                  <a:srgbClr val="000000"/>
                </a:solidFill>
                <a:latin typeface="Lato"/>
                <a:ea typeface="Lato"/>
              </a:rPr>
              <a:t>actions</a:t>
            </a:r>
            <a:r>
              <a:rPr b="0" lang="en-GB" sz="1800" spc="-1" strike="noStrike">
                <a:solidFill>
                  <a:srgbClr val="000000"/>
                </a:solidFill>
                <a:latin typeface="Lato"/>
                <a:ea typeface="Lato"/>
              </a:rPr>
              <a:t> it takes.</a:t>
            </a:r>
            <a:endParaRPr b="0" lang="en-GB" sz="1800" spc="-1" strike="noStrike">
              <a:solidFill>
                <a:srgbClr val="000000"/>
              </a:solidFill>
              <a:latin typeface="Arial"/>
            </a:endParaRPr>
          </a:p>
          <a:p>
            <a:pPr marL="457200" indent="-342720">
              <a:lnSpc>
                <a:spcPct val="100000"/>
              </a:lnSpc>
              <a:buClr>
                <a:srgbClr val="000000"/>
              </a:buClr>
              <a:buFont typeface="Lato"/>
              <a:buChar char="●"/>
            </a:pPr>
            <a:r>
              <a:rPr b="0" lang="en-GB" sz="1800" spc="-1" strike="noStrike">
                <a:solidFill>
                  <a:srgbClr val="000000"/>
                </a:solidFill>
                <a:latin typeface="Lato"/>
                <a:ea typeface="Lato"/>
              </a:rPr>
              <a:t>The agent follows a </a:t>
            </a:r>
            <a:r>
              <a:rPr b="1" lang="en-GB" sz="1800" spc="-1" strike="noStrike">
                <a:solidFill>
                  <a:srgbClr val="000000"/>
                </a:solidFill>
                <a:latin typeface="Lato"/>
                <a:ea typeface="Lato"/>
              </a:rPr>
              <a:t>decision process, a policy,</a:t>
            </a:r>
            <a:r>
              <a:rPr b="0" lang="en-GB" sz="1800" spc="-1" strike="noStrike">
                <a:solidFill>
                  <a:srgbClr val="000000"/>
                </a:solidFill>
                <a:latin typeface="Lato"/>
                <a:ea typeface="Lato"/>
              </a:rPr>
              <a:t> and its goal is to take steps for </a:t>
            </a:r>
            <a:r>
              <a:rPr b="1" lang="en-GB" sz="1800" spc="-1" strike="noStrike">
                <a:solidFill>
                  <a:srgbClr val="000000"/>
                </a:solidFill>
                <a:latin typeface="Lato"/>
                <a:ea typeface="Lato"/>
              </a:rPr>
              <a:t>maximizing</a:t>
            </a:r>
            <a:r>
              <a:rPr b="0" lang="en-GB" sz="1800" spc="-1" strike="noStrike">
                <a:solidFill>
                  <a:srgbClr val="000000"/>
                </a:solidFill>
                <a:latin typeface="Lato"/>
                <a:ea typeface="Lato"/>
              </a:rPr>
              <a:t> its future cumulative rewards</a:t>
            </a:r>
            <a:endParaRPr b="0" lang="en-GB" sz="1800" spc="-1" strike="noStrike">
              <a:solidFill>
                <a:srgbClr val="000000"/>
              </a:solidFill>
              <a:latin typeface="Arial"/>
            </a:endParaRPr>
          </a:p>
          <a:p>
            <a:pPr marL="457200" indent="-342720">
              <a:lnSpc>
                <a:spcPct val="100000"/>
              </a:lnSpc>
              <a:buClr>
                <a:srgbClr val="000000"/>
              </a:buClr>
              <a:buFont typeface="Lato"/>
              <a:buChar char="●"/>
            </a:pPr>
            <a:r>
              <a:rPr b="0" lang="en-GB" sz="1800" spc="-1" strike="noStrike">
                <a:solidFill>
                  <a:srgbClr val="000000"/>
                </a:solidFill>
                <a:latin typeface="Lato"/>
                <a:ea typeface="Lato"/>
              </a:rPr>
              <a:t>Each </a:t>
            </a:r>
            <a:r>
              <a:rPr b="1" lang="en-GB" sz="1800" spc="-1" strike="noStrike">
                <a:solidFill>
                  <a:srgbClr val="000000"/>
                </a:solidFill>
                <a:latin typeface="Lato"/>
                <a:ea typeface="Lato"/>
              </a:rPr>
              <a:t>action</a:t>
            </a:r>
            <a:r>
              <a:rPr b="0" lang="en-GB" sz="1800" spc="-1" strike="noStrike">
                <a:solidFill>
                  <a:srgbClr val="000000"/>
                </a:solidFill>
                <a:latin typeface="Lato"/>
                <a:ea typeface="Lato"/>
              </a:rPr>
              <a:t> taken transitions the environment from one </a:t>
            </a:r>
            <a:r>
              <a:rPr b="1" lang="en-GB" sz="1800" spc="-1" strike="noStrike">
                <a:solidFill>
                  <a:srgbClr val="000000"/>
                </a:solidFill>
                <a:latin typeface="Lato"/>
                <a:ea typeface="Lato"/>
              </a:rPr>
              <a:t>state</a:t>
            </a:r>
            <a:r>
              <a:rPr b="0" lang="en-GB" sz="1800" spc="-1" strike="noStrike">
                <a:solidFill>
                  <a:srgbClr val="000000"/>
                </a:solidFill>
                <a:latin typeface="Lato"/>
                <a:ea typeface="Lato"/>
              </a:rPr>
              <a:t> to the next</a:t>
            </a:r>
            <a:endParaRPr b="0" lang="en-GB" sz="1800" spc="-1" strike="noStrike">
              <a:solidFill>
                <a:srgbClr val="000000"/>
              </a:solidFill>
              <a:latin typeface="Arial"/>
            </a:endParaRPr>
          </a:p>
          <a:p>
            <a:pPr marL="457200" indent="-342720">
              <a:lnSpc>
                <a:spcPct val="100000"/>
              </a:lnSpc>
              <a:buClr>
                <a:srgbClr val="000000"/>
              </a:buClr>
              <a:buFont typeface="Lato"/>
              <a:buChar char="●"/>
            </a:pPr>
            <a:r>
              <a:rPr b="0" lang="en-GB" sz="1800" spc="-1" strike="noStrike">
                <a:solidFill>
                  <a:srgbClr val="000000"/>
                </a:solidFill>
                <a:latin typeface="Lato"/>
                <a:ea typeface="Lato"/>
              </a:rPr>
              <a:t>The </a:t>
            </a:r>
            <a:r>
              <a:rPr b="1" lang="en-GB" sz="1800" spc="-1" strike="noStrike">
                <a:solidFill>
                  <a:srgbClr val="000000"/>
                </a:solidFill>
                <a:latin typeface="Lato"/>
                <a:ea typeface="Lato"/>
              </a:rPr>
              <a:t>environment</a:t>
            </a:r>
            <a:r>
              <a:rPr b="0" lang="en-GB" sz="1800" spc="-1" strike="noStrike">
                <a:solidFill>
                  <a:srgbClr val="000000"/>
                </a:solidFill>
                <a:latin typeface="Lato"/>
                <a:ea typeface="Lato"/>
              </a:rPr>
              <a:t> </a:t>
            </a:r>
            <a:r>
              <a:rPr b="1" lang="en-GB" sz="1800" spc="-1" strike="noStrike">
                <a:solidFill>
                  <a:srgbClr val="000000"/>
                </a:solidFill>
                <a:latin typeface="Lato"/>
                <a:ea typeface="Lato"/>
              </a:rPr>
              <a:t>state</a:t>
            </a:r>
            <a:r>
              <a:rPr b="0" lang="en-GB" sz="1800" spc="-1" strike="noStrike">
                <a:solidFill>
                  <a:srgbClr val="000000"/>
                </a:solidFill>
                <a:latin typeface="Lato"/>
                <a:ea typeface="Lato"/>
              </a:rPr>
              <a:t> is (partially) visible to the agent</a:t>
            </a:r>
            <a:endParaRPr b="0" lang="en-GB" sz="1800" spc="-1" strike="noStrike">
              <a:solidFill>
                <a:srgbClr val="000000"/>
              </a:solidFill>
              <a:latin typeface="Arial"/>
            </a:endParaRPr>
          </a:p>
          <a:p>
            <a:pPr marL="457200" indent="-342720">
              <a:lnSpc>
                <a:spcPct val="100000"/>
              </a:lnSpc>
              <a:buClr>
                <a:srgbClr val="000000"/>
              </a:buClr>
              <a:buFont typeface="Lato"/>
              <a:buChar char="●"/>
            </a:pPr>
            <a:r>
              <a:rPr b="0" lang="en-GB" sz="1800" spc="-1" strike="noStrike">
                <a:solidFill>
                  <a:srgbClr val="000000"/>
                </a:solidFill>
                <a:latin typeface="Lato"/>
                <a:ea typeface="Lato"/>
              </a:rPr>
              <a:t>The agent essentially learns by </a:t>
            </a:r>
            <a:r>
              <a:rPr b="1" lang="en-GB" sz="1800" spc="-1" strike="noStrike">
                <a:solidFill>
                  <a:srgbClr val="000000"/>
                </a:solidFill>
                <a:latin typeface="Lato"/>
                <a:ea typeface="Lato"/>
              </a:rPr>
              <a:t>trial and error</a:t>
            </a:r>
            <a:endParaRPr b="0" lang="en-GB" sz="1800" spc="-1" strike="noStrike">
              <a:solidFill>
                <a:srgbClr val="000000"/>
              </a:solidFill>
              <a:latin typeface="Arial"/>
            </a:endParaRPr>
          </a:p>
          <a:p>
            <a:pPr marL="457200" indent="-342720">
              <a:lnSpc>
                <a:spcPct val="100000"/>
              </a:lnSpc>
              <a:buClr>
                <a:srgbClr val="000000"/>
              </a:buClr>
              <a:buFont typeface="Lato"/>
              <a:buChar char="●"/>
            </a:pPr>
            <a:r>
              <a:rPr b="0" lang="en-GB" sz="1800" spc="-1" strike="noStrike">
                <a:solidFill>
                  <a:srgbClr val="000000"/>
                </a:solidFill>
                <a:latin typeface="Lato"/>
                <a:ea typeface="Lato"/>
              </a:rPr>
              <a:t>The agent needs to find a balance between </a:t>
            </a:r>
            <a:r>
              <a:rPr b="1" lang="en-GB" sz="1800" spc="-1" strike="noStrike">
                <a:solidFill>
                  <a:srgbClr val="000000"/>
                </a:solidFill>
                <a:latin typeface="Lato"/>
                <a:ea typeface="Lato"/>
              </a:rPr>
              <a:t>exploration </a:t>
            </a:r>
            <a:r>
              <a:rPr b="0" lang="en-GB" sz="1800" spc="-1" strike="noStrike">
                <a:solidFill>
                  <a:srgbClr val="000000"/>
                </a:solidFill>
                <a:latin typeface="Lato"/>
                <a:ea typeface="Lato"/>
              </a:rPr>
              <a:t>and </a:t>
            </a:r>
            <a:r>
              <a:rPr b="1" lang="en-GB" sz="1800" spc="-1" strike="noStrike">
                <a:solidFill>
                  <a:srgbClr val="000000"/>
                </a:solidFill>
                <a:latin typeface="Lato"/>
                <a:ea typeface="Lato"/>
              </a:rPr>
              <a:t>exploitation</a:t>
            </a:r>
            <a:r>
              <a:rPr b="0" lang="en-GB" sz="1800" spc="-1" strike="noStrike">
                <a:solidFill>
                  <a:srgbClr val="000000"/>
                </a:solidFill>
                <a:latin typeface="Lato"/>
                <a:ea typeface="Lato"/>
              </a:rPr>
              <a:t> of the environment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96360" y="469440"/>
            <a:ext cx="6321240" cy="635040"/>
          </a:xfrm>
          <a:prstGeom prst="rect">
            <a:avLst/>
          </a:prstGeom>
          <a:noFill/>
          <a:ln>
            <a:noFill/>
          </a:ln>
        </p:spPr>
        <p:txBody>
          <a:bodyPr tIns="91440" bIns="91440">
            <a:normAutofit fontScale="35000"/>
          </a:bodyPr>
          <a:p>
            <a:pPr>
              <a:lnSpc>
                <a:spcPct val="100000"/>
              </a:lnSpc>
              <a:tabLst>
                <a:tab algn="l" pos="0"/>
              </a:tabLst>
            </a:pPr>
            <a:r>
              <a:rPr b="1" lang="en-GB" sz="3000" spc="-1" strike="noStrike">
                <a:solidFill>
                  <a:srgbClr val="000000"/>
                </a:solidFill>
                <a:latin typeface="Raleway"/>
                <a:ea typeface="Raleway"/>
              </a:rPr>
              <a:t>What is Reinforcement Learning?</a:t>
            </a:r>
            <a:endParaRPr b="0" lang="en-GB" sz="3000" spc="-1" strike="noStrike">
              <a:solidFill>
                <a:srgbClr val="000000"/>
              </a:solidFill>
              <a:latin typeface="Arial"/>
            </a:endParaRPr>
          </a:p>
        </p:txBody>
      </p:sp>
      <p:pic>
        <p:nvPicPr>
          <p:cNvPr id="89" name="Google Shape;85;p15" descr=""/>
          <p:cNvPicPr/>
          <p:nvPr/>
        </p:nvPicPr>
        <p:blipFill>
          <a:blip r:embed="rId1"/>
          <a:stretch/>
        </p:blipFill>
        <p:spPr>
          <a:xfrm>
            <a:off x="2507040" y="1226880"/>
            <a:ext cx="4048920" cy="34362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96360" y="469440"/>
            <a:ext cx="6321240" cy="635040"/>
          </a:xfrm>
          <a:prstGeom prst="rect">
            <a:avLst/>
          </a:prstGeom>
          <a:noFill/>
          <a:ln>
            <a:noFill/>
          </a:ln>
        </p:spPr>
        <p:txBody>
          <a:bodyPr tIns="91440" bIns="91440">
            <a:normAutofit fontScale="35000"/>
          </a:bodyPr>
          <a:p>
            <a:pPr>
              <a:lnSpc>
                <a:spcPct val="100000"/>
              </a:lnSpc>
              <a:tabLst>
                <a:tab algn="l" pos="0"/>
              </a:tabLst>
            </a:pPr>
            <a:r>
              <a:rPr b="1" lang="en-GB" sz="3000" spc="-1" strike="noStrike">
                <a:solidFill>
                  <a:srgbClr val="000000"/>
                </a:solidFill>
                <a:latin typeface="Raleway"/>
                <a:ea typeface="Raleway"/>
              </a:rPr>
              <a:t>Example: learning to ride a Bike</a:t>
            </a:r>
            <a:endParaRPr b="0" lang="en-GB" sz="3000" spc="-1" strike="noStrike">
              <a:solidFill>
                <a:srgbClr val="000000"/>
              </a:solidFill>
              <a:latin typeface="Arial"/>
            </a:endParaRPr>
          </a:p>
        </p:txBody>
      </p:sp>
      <p:sp>
        <p:nvSpPr>
          <p:cNvPr id="91" name="TextShape 2"/>
          <p:cNvSpPr txBox="1"/>
          <p:nvPr/>
        </p:nvSpPr>
        <p:spPr>
          <a:xfrm>
            <a:off x="396360" y="1104840"/>
            <a:ext cx="8335080" cy="3878280"/>
          </a:xfrm>
          <a:prstGeom prst="rect">
            <a:avLst/>
          </a:prstGeom>
          <a:noFill/>
          <a:ln>
            <a:noFill/>
          </a:ln>
        </p:spPr>
        <p:txBody>
          <a:bodyPr tIns="91440" bIns="91440">
            <a:noAutofit/>
          </a:bodyPr>
          <a:p>
            <a:pPr>
              <a:lnSpc>
                <a:spcPct val="95000"/>
              </a:lnSpc>
              <a:spcBef>
                <a:spcPts val="1500"/>
              </a:spcBef>
              <a:tabLst>
                <a:tab algn="l" pos="0"/>
              </a:tabLst>
            </a:pPr>
            <a:r>
              <a:rPr b="0" lang="en-GB" sz="1400" spc="-1" strike="noStrike">
                <a:solidFill>
                  <a:srgbClr val="0d0d0d"/>
                </a:solidFill>
                <a:highlight>
                  <a:srgbClr val="ffffff"/>
                </a:highlight>
                <a:latin typeface="Roboto"/>
                <a:ea typeface="Roboto"/>
              </a:rPr>
              <a:t>Imagine a scenario where a child is learning to ride a bike for the first time.</a:t>
            </a:r>
            <a:endParaRPr b="0" lang="en-GB" sz="1400" spc="-1" strike="noStrike">
              <a:solidFill>
                <a:srgbClr val="000000"/>
              </a:solidFill>
              <a:latin typeface="Arial"/>
            </a:endParaRPr>
          </a:p>
          <a:p>
            <a:pPr marL="457200" indent="-317160">
              <a:lnSpc>
                <a:spcPct val="95000"/>
              </a:lnSpc>
              <a:spcBef>
                <a:spcPts val="1500"/>
              </a:spcBef>
              <a:buClr>
                <a:srgbClr val="0d0d0d"/>
              </a:buClr>
              <a:buFont typeface="Roboto"/>
              <a:buChar char="●"/>
              <a:tabLst>
                <a:tab algn="l" pos="0"/>
              </a:tabLst>
            </a:pPr>
            <a:r>
              <a:rPr b="1" lang="en-GB" sz="1400" spc="-1" strike="noStrike">
                <a:solidFill>
                  <a:srgbClr val="0d0d0d"/>
                </a:solidFill>
                <a:highlight>
                  <a:srgbClr val="ffffff"/>
                </a:highlight>
                <a:latin typeface="Roboto"/>
                <a:ea typeface="Roboto"/>
              </a:rPr>
              <a:t>Environment</a:t>
            </a:r>
            <a:endParaRPr b="0" lang="en-GB" sz="1400" spc="-1" strike="noStrike">
              <a:solidFill>
                <a:srgbClr val="000000"/>
              </a:solidFill>
              <a:latin typeface="Arial"/>
            </a:endParaRPr>
          </a:p>
          <a:p>
            <a:pPr lvl="1" marL="914400" indent="-317160">
              <a:lnSpc>
                <a:spcPct val="95000"/>
              </a:lnSpc>
              <a:buClr>
                <a:srgbClr val="0d0d0d"/>
              </a:buClr>
              <a:buFont typeface="Roboto"/>
              <a:buChar char="○"/>
              <a:tabLst>
                <a:tab algn="l" pos="0"/>
              </a:tabLst>
            </a:pPr>
            <a:r>
              <a:rPr b="0" lang="en-GB" sz="1400" spc="-1" strike="noStrike">
                <a:solidFill>
                  <a:srgbClr val="0d0d0d"/>
                </a:solidFill>
                <a:highlight>
                  <a:srgbClr val="ffffff"/>
                </a:highlight>
                <a:latin typeface="Roboto"/>
                <a:ea typeface="Roboto"/>
              </a:rPr>
              <a:t>The environment in this analogy is the world around the child as they attempt to ride the bike. It includes the road, obstacles, and any other factors that influence the riding experience.</a:t>
            </a:r>
            <a:endParaRPr b="0" lang="en-GB" sz="1400" spc="-1" strike="noStrike">
              <a:solidFill>
                <a:srgbClr val="000000"/>
              </a:solidFill>
              <a:latin typeface="Arial"/>
            </a:endParaRPr>
          </a:p>
          <a:p>
            <a:pPr marL="457200" indent="-317160">
              <a:lnSpc>
                <a:spcPct val="80000"/>
              </a:lnSpc>
              <a:buClr>
                <a:srgbClr val="0d0d0d"/>
              </a:buClr>
              <a:buFont typeface="Roboto"/>
              <a:buChar char="●"/>
              <a:tabLst>
                <a:tab algn="l" pos="0"/>
              </a:tabLst>
            </a:pPr>
            <a:r>
              <a:rPr b="1" lang="en-GB" sz="1400" spc="-1" strike="noStrike">
                <a:solidFill>
                  <a:srgbClr val="0d0d0d"/>
                </a:solidFill>
                <a:highlight>
                  <a:srgbClr val="ffffff"/>
                </a:highlight>
                <a:latin typeface="Roboto"/>
                <a:ea typeface="Roboto"/>
              </a:rPr>
              <a:t>Agent</a:t>
            </a:r>
            <a:r>
              <a:rPr b="0" lang="en-GB" sz="1400" spc="-1" strike="noStrike">
                <a:solidFill>
                  <a:srgbClr val="0d0d0d"/>
                </a:solidFill>
                <a:highlight>
                  <a:srgbClr val="ffffff"/>
                </a:highlight>
                <a:latin typeface="Roboto"/>
                <a:ea typeface="Roboto"/>
              </a:rPr>
              <a:t>: </a:t>
            </a:r>
            <a:endParaRPr b="0" lang="en-GB" sz="1400" spc="-1" strike="noStrike">
              <a:solidFill>
                <a:srgbClr val="000000"/>
              </a:solidFill>
              <a:latin typeface="Arial"/>
            </a:endParaRPr>
          </a:p>
          <a:p>
            <a:pPr lvl="1" marL="914400" indent="-317160">
              <a:lnSpc>
                <a:spcPct val="80000"/>
              </a:lnSpc>
              <a:buClr>
                <a:srgbClr val="0d0d0d"/>
              </a:buClr>
              <a:buFont typeface="Roboto"/>
              <a:buChar char="○"/>
              <a:tabLst>
                <a:tab algn="l" pos="0"/>
              </a:tabLst>
            </a:pPr>
            <a:r>
              <a:rPr b="0" lang="en-GB" sz="1400" spc="-1" strike="noStrike">
                <a:solidFill>
                  <a:srgbClr val="0d0d0d"/>
                </a:solidFill>
                <a:highlight>
                  <a:srgbClr val="ffffff"/>
                </a:highlight>
                <a:latin typeface="Roboto"/>
                <a:ea typeface="Roboto"/>
              </a:rPr>
              <a:t>The child, in this case, is the agent. They are the entity that interacts with the environment (the bike and its surroundings) and learns from their experiences.</a:t>
            </a:r>
            <a:endParaRPr b="0" lang="en-GB" sz="1400" spc="-1" strike="noStrike">
              <a:solidFill>
                <a:srgbClr val="000000"/>
              </a:solidFill>
              <a:latin typeface="Arial"/>
            </a:endParaRPr>
          </a:p>
          <a:p>
            <a:pPr marL="457200" indent="-317160">
              <a:lnSpc>
                <a:spcPct val="80000"/>
              </a:lnSpc>
              <a:buClr>
                <a:srgbClr val="0d0d0d"/>
              </a:buClr>
              <a:buFont typeface="Roboto"/>
              <a:buChar char="●"/>
              <a:tabLst>
                <a:tab algn="l" pos="0"/>
              </a:tabLst>
            </a:pPr>
            <a:r>
              <a:rPr b="1" lang="en-GB" sz="1400" spc="-1" strike="noStrike">
                <a:solidFill>
                  <a:srgbClr val="0d0d0d"/>
                </a:solidFill>
                <a:highlight>
                  <a:srgbClr val="ffffff"/>
                </a:highlight>
                <a:latin typeface="Roboto"/>
                <a:ea typeface="Roboto"/>
              </a:rPr>
              <a:t>Actions</a:t>
            </a:r>
            <a:r>
              <a:rPr b="0" lang="en-GB" sz="1400" spc="-1" strike="noStrike">
                <a:solidFill>
                  <a:srgbClr val="0d0d0d"/>
                </a:solidFill>
                <a:highlight>
                  <a:srgbClr val="ffffff"/>
                </a:highlight>
                <a:latin typeface="Roboto"/>
                <a:ea typeface="Roboto"/>
              </a:rPr>
              <a:t>: </a:t>
            </a:r>
            <a:endParaRPr b="0" lang="en-GB" sz="1400" spc="-1" strike="noStrike">
              <a:solidFill>
                <a:srgbClr val="000000"/>
              </a:solidFill>
              <a:latin typeface="Arial"/>
            </a:endParaRPr>
          </a:p>
          <a:p>
            <a:pPr lvl="1" marL="914400" indent="-317160">
              <a:lnSpc>
                <a:spcPct val="80000"/>
              </a:lnSpc>
              <a:buClr>
                <a:srgbClr val="0d0d0d"/>
              </a:buClr>
              <a:buFont typeface="Roboto"/>
              <a:buChar char="○"/>
              <a:tabLst>
                <a:tab algn="l" pos="0"/>
              </a:tabLst>
            </a:pPr>
            <a:r>
              <a:rPr b="0" lang="en-GB" sz="1400" spc="-1" strike="noStrike">
                <a:solidFill>
                  <a:srgbClr val="0d0d0d"/>
                </a:solidFill>
                <a:highlight>
                  <a:srgbClr val="ffffff"/>
                </a:highlight>
                <a:latin typeface="Roboto"/>
                <a:ea typeface="Roboto"/>
              </a:rPr>
              <a:t>The actions in this scenario are the movements and decisions the child makes while riding the bike. These actions include pedaling, steering, and balancing.</a:t>
            </a:r>
            <a:endParaRPr b="0" lang="en-GB" sz="1400" spc="-1" strike="noStrike">
              <a:solidFill>
                <a:srgbClr val="000000"/>
              </a:solidFill>
              <a:latin typeface="Arial"/>
            </a:endParaRPr>
          </a:p>
          <a:p>
            <a:pPr marL="457200" indent="-317160">
              <a:lnSpc>
                <a:spcPct val="80000"/>
              </a:lnSpc>
              <a:buClr>
                <a:srgbClr val="0d0d0d"/>
              </a:buClr>
              <a:buFont typeface="Roboto"/>
              <a:buChar char="●"/>
              <a:tabLst>
                <a:tab algn="l" pos="0"/>
              </a:tabLst>
            </a:pPr>
            <a:r>
              <a:rPr b="1" lang="en-GB" sz="1400" spc="-1" strike="noStrike">
                <a:solidFill>
                  <a:srgbClr val="0d0d0d"/>
                </a:solidFill>
                <a:highlight>
                  <a:srgbClr val="ffffff"/>
                </a:highlight>
                <a:latin typeface="Roboto"/>
                <a:ea typeface="Roboto"/>
              </a:rPr>
              <a:t>Rewards</a:t>
            </a:r>
            <a:r>
              <a:rPr b="0" lang="en-GB" sz="1400" spc="-1" strike="noStrike">
                <a:solidFill>
                  <a:srgbClr val="0d0d0d"/>
                </a:solidFill>
                <a:highlight>
                  <a:srgbClr val="ffffff"/>
                </a:highlight>
                <a:latin typeface="Roboto"/>
                <a:ea typeface="Roboto"/>
              </a:rPr>
              <a:t>: </a:t>
            </a:r>
            <a:endParaRPr b="0" lang="en-GB" sz="1400" spc="-1" strike="noStrike">
              <a:solidFill>
                <a:srgbClr val="000000"/>
              </a:solidFill>
              <a:latin typeface="Arial"/>
            </a:endParaRPr>
          </a:p>
          <a:p>
            <a:pPr lvl="1" marL="914400" indent="-317160">
              <a:lnSpc>
                <a:spcPct val="80000"/>
              </a:lnSpc>
              <a:buClr>
                <a:srgbClr val="0d0d0d"/>
              </a:buClr>
              <a:buFont typeface="Roboto"/>
              <a:buChar char="○"/>
              <a:tabLst>
                <a:tab algn="l" pos="0"/>
              </a:tabLst>
            </a:pPr>
            <a:r>
              <a:rPr b="0" lang="en-GB" sz="1400" spc="-1" strike="noStrike">
                <a:solidFill>
                  <a:srgbClr val="0d0d0d"/>
                </a:solidFill>
                <a:highlight>
                  <a:srgbClr val="ffffff"/>
                </a:highlight>
                <a:latin typeface="Roboto"/>
                <a:ea typeface="Roboto"/>
              </a:rPr>
              <a:t>Similar to reinforcement learning, the child receives feedback in the form of rewards or consequences for their actions. For example, successfully maintaining balance and riding smoothly could be rewarded with a sense of accomplishment, while falling or losing balance could be seen as negative feedback.</a:t>
            </a:r>
            <a:endParaRPr b="0" lang="en-GB" sz="1400" spc="-1" strike="noStrike">
              <a:solidFill>
                <a:srgbClr val="000000"/>
              </a:solidFill>
              <a:latin typeface="Arial"/>
            </a:endParaRPr>
          </a:p>
          <a:p>
            <a:pPr marL="457200">
              <a:lnSpc>
                <a:spcPct val="80000"/>
              </a:lnSpc>
              <a:spcBef>
                <a:spcPts val="601"/>
              </a:spcBef>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96360" y="469440"/>
            <a:ext cx="6321240" cy="635040"/>
          </a:xfrm>
          <a:prstGeom prst="rect">
            <a:avLst/>
          </a:prstGeom>
          <a:noFill/>
          <a:ln>
            <a:noFill/>
          </a:ln>
        </p:spPr>
        <p:txBody>
          <a:bodyPr tIns="91440" bIns="91440">
            <a:normAutofit fontScale="35000"/>
          </a:bodyPr>
          <a:p>
            <a:pPr>
              <a:lnSpc>
                <a:spcPct val="100000"/>
              </a:lnSpc>
              <a:tabLst>
                <a:tab algn="l" pos="0"/>
              </a:tabLst>
            </a:pPr>
            <a:r>
              <a:rPr b="1" lang="en-GB" sz="3000" spc="-1" strike="noStrike">
                <a:solidFill>
                  <a:srgbClr val="000000"/>
                </a:solidFill>
                <a:latin typeface="Raleway"/>
                <a:ea typeface="Raleway"/>
              </a:rPr>
              <a:t>Example: learning to ride a Bike</a:t>
            </a:r>
            <a:endParaRPr b="0" lang="en-GB" sz="3000" spc="-1" strike="noStrike">
              <a:solidFill>
                <a:srgbClr val="000000"/>
              </a:solidFill>
              <a:latin typeface="Arial"/>
            </a:endParaRPr>
          </a:p>
        </p:txBody>
      </p:sp>
      <p:sp>
        <p:nvSpPr>
          <p:cNvPr id="93" name="TextShape 2"/>
          <p:cNvSpPr txBox="1"/>
          <p:nvPr/>
        </p:nvSpPr>
        <p:spPr>
          <a:xfrm>
            <a:off x="396360" y="1104840"/>
            <a:ext cx="8335080" cy="3878280"/>
          </a:xfrm>
          <a:prstGeom prst="rect">
            <a:avLst/>
          </a:prstGeom>
          <a:noFill/>
          <a:ln>
            <a:noFill/>
          </a:ln>
        </p:spPr>
        <p:txBody>
          <a:bodyPr tIns="91440" bIns="91440">
            <a:noAutofit/>
          </a:bodyPr>
          <a:p>
            <a:pPr>
              <a:lnSpc>
                <a:spcPct val="95000"/>
              </a:lnSpc>
              <a:spcBef>
                <a:spcPts val="1500"/>
              </a:spcBef>
              <a:tabLst>
                <a:tab algn="l" pos="0"/>
              </a:tabLst>
            </a:pPr>
            <a:r>
              <a:rPr b="0" lang="en-GB" sz="1400" spc="-1" strike="noStrike">
                <a:solidFill>
                  <a:srgbClr val="0d0d0d"/>
                </a:solidFill>
                <a:highlight>
                  <a:srgbClr val="ffffff"/>
                </a:highlight>
                <a:latin typeface="Roboto"/>
                <a:ea typeface="Roboto"/>
              </a:rPr>
              <a:t>Imagine a scenario where a child is learning to ride a bike for the first time.</a:t>
            </a:r>
            <a:endParaRPr b="0" lang="en-GB" sz="1400" spc="-1" strike="noStrike">
              <a:solidFill>
                <a:srgbClr val="000000"/>
              </a:solidFill>
              <a:latin typeface="Arial"/>
            </a:endParaRPr>
          </a:p>
          <a:p>
            <a:pPr marL="457200" indent="-317160">
              <a:lnSpc>
                <a:spcPct val="80000"/>
              </a:lnSpc>
              <a:spcBef>
                <a:spcPts val="1500"/>
              </a:spcBef>
              <a:buClr>
                <a:srgbClr val="0d0d0d"/>
              </a:buClr>
              <a:buFont typeface="Roboto"/>
              <a:buChar char="●"/>
              <a:tabLst>
                <a:tab algn="l" pos="0"/>
              </a:tabLst>
            </a:pPr>
            <a:r>
              <a:rPr b="1" lang="en-GB" sz="1400" spc="-1" strike="noStrike">
                <a:solidFill>
                  <a:srgbClr val="0d0d0d"/>
                </a:solidFill>
                <a:highlight>
                  <a:srgbClr val="ffffff"/>
                </a:highlight>
                <a:latin typeface="Roboto"/>
                <a:ea typeface="Roboto"/>
              </a:rPr>
              <a:t>Learning</a:t>
            </a:r>
            <a:r>
              <a:rPr b="0" lang="en-GB" sz="1400" spc="-1" strike="noStrike">
                <a:solidFill>
                  <a:srgbClr val="0d0d0d"/>
                </a:solidFill>
                <a:highlight>
                  <a:srgbClr val="ffffff"/>
                </a:highlight>
                <a:latin typeface="Roboto"/>
                <a:ea typeface="Roboto"/>
              </a:rPr>
              <a:t> </a:t>
            </a:r>
            <a:r>
              <a:rPr b="1" lang="en-GB" sz="1400" spc="-1" strike="noStrike">
                <a:solidFill>
                  <a:srgbClr val="0d0d0d"/>
                </a:solidFill>
                <a:highlight>
                  <a:srgbClr val="ffffff"/>
                </a:highlight>
                <a:latin typeface="Roboto"/>
                <a:ea typeface="Roboto"/>
              </a:rPr>
              <a:t>by</a:t>
            </a:r>
            <a:r>
              <a:rPr b="0" lang="en-GB" sz="1400" spc="-1" strike="noStrike">
                <a:solidFill>
                  <a:srgbClr val="0d0d0d"/>
                </a:solidFill>
                <a:highlight>
                  <a:srgbClr val="ffffff"/>
                </a:highlight>
                <a:latin typeface="Roboto"/>
                <a:ea typeface="Roboto"/>
              </a:rPr>
              <a:t> </a:t>
            </a:r>
            <a:r>
              <a:rPr b="1" lang="en-GB" sz="1400" spc="-1" strike="noStrike">
                <a:solidFill>
                  <a:srgbClr val="0d0d0d"/>
                </a:solidFill>
                <a:highlight>
                  <a:srgbClr val="ffffff"/>
                </a:highlight>
                <a:latin typeface="Roboto"/>
                <a:ea typeface="Roboto"/>
              </a:rPr>
              <a:t>Trial and Error</a:t>
            </a:r>
            <a:r>
              <a:rPr b="0" lang="en-GB" sz="1400" spc="-1" strike="noStrike">
                <a:solidFill>
                  <a:srgbClr val="0d0d0d"/>
                </a:solidFill>
                <a:highlight>
                  <a:srgbClr val="ffffff"/>
                </a:highlight>
                <a:latin typeface="Roboto"/>
                <a:ea typeface="Roboto"/>
              </a:rPr>
              <a:t>: </a:t>
            </a:r>
            <a:endParaRPr b="0" lang="en-GB" sz="1400" spc="-1" strike="noStrike">
              <a:solidFill>
                <a:srgbClr val="000000"/>
              </a:solidFill>
              <a:latin typeface="Arial"/>
            </a:endParaRPr>
          </a:p>
          <a:p>
            <a:pPr lvl="1" marL="914400" indent="-317160">
              <a:lnSpc>
                <a:spcPct val="80000"/>
              </a:lnSpc>
              <a:buClr>
                <a:srgbClr val="0d0d0d"/>
              </a:buClr>
              <a:buFont typeface="Roboto"/>
              <a:buChar char="○"/>
              <a:tabLst>
                <a:tab algn="l" pos="0"/>
              </a:tabLst>
            </a:pPr>
            <a:r>
              <a:rPr b="0" lang="en-GB" sz="1400" spc="-1" strike="noStrike">
                <a:solidFill>
                  <a:srgbClr val="0d0d0d"/>
                </a:solidFill>
                <a:highlight>
                  <a:srgbClr val="ffffff"/>
                </a:highlight>
                <a:latin typeface="Roboto"/>
                <a:ea typeface="Roboto"/>
              </a:rPr>
              <a:t>Just as an agent in reinforcement learning learns through trial and error, the child learns to ride the bike through repeated attempts and experiences. Each time they try to ride, they adjust their actions based on the outcomes they observe.</a:t>
            </a:r>
            <a:endParaRPr b="0" lang="en-GB" sz="1400" spc="-1" strike="noStrike">
              <a:solidFill>
                <a:srgbClr val="000000"/>
              </a:solidFill>
              <a:latin typeface="Arial"/>
            </a:endParaRPr>
          </a:p>
          <a:p>
            <a:pPr marL="457200" indent="-317160">
              <a:lnSpc>
                <a:spcPct val="80000"/>
              </a:lnSpc>
              <a:buClr>
                <a:srgbClr val="0d0d0d"/>
              </a:buClr>
              <a:buFont typeface="Roboto"/>
              <a:buChar char="●"/>
              <a:tabLst>
                <a:tab algn="l" pos="0"/>
              </a:tabLst>
            </a:pPr>
            <a:r>
              <a:rPr b="1" lang="en-GB" sz="1400" spc="-1" strike="noStrike">
                <a:solidFill>
                  <a:srgbClr val="0d0d0d"/>
                </a:solidFill>
                <a:highlight>
                  <a:srgbClr val="ffffff"/>
                </a:highlight>
                <a:latin typeface="Roboto"/>
                <a:ea typeface="Roboto"/>
              </a:rPr>
              <a:t>Exploration and Exploitation:</a:t>
            </a:r>
            <a:r>
              <a:rPr b="0" lang="en-GB" sz="1400" spc="-1" strike="noStrike">
                <a:solidFill>
                  <a:srgbClr val="0d0d0d"/>
                </a:solidFill>
                <a:highlight>
                  <a:srgbClr val="ffffff"/>
                </a:highlight>
                <a:latin typeface="Roboto"/>
                <a:ea typeface="Roboto"/>
              </a:rPr>
              <a:t> </a:t>
            </a:r>
            <a:endParaRPr b="0" lang="en-GB" sz="1400" spc="-1" strike="noStrike">
              <a:solidFill>
                <a:srgbClr val="000000"/>
              </a:solidFill>
              <a:latin typeface="Arial"/>
            </a:endParaRPr>
          </a:p>
          <a:p>
            <a:pPr lvl="1" marL="914400" indent="-317160">
              <a:lnSpc>
                <a:spcPct val="80000"/>
              </a:lnSpc>
              <a:buClr>
                <a:srgbClr val="0d0d0d"/>
              </a:buClr>
              <a:buFont typeface="Roboto"/>
              <a:buChar char="○"/>
              <a:tabLst>
                <a:tab algn="l" pos="0"/>
              </a:tabLst>
            </a:pPr>
            <a:r>
              <a:rPr b="0" lang="en-GB" sz="1400" spc="-1" strike="noStrike">
                <a:solidFill>
                  <a:srgbClr val="0d0d0d"/>
                </a:solidFill>
                <a:highlight>
                  <a:srgbClr val="ffffff"/>
                </a:highlight>
                <a:latin typeface="Roboto"/>
                <a:ea typeface="Roboto"/>
              </a:rPr>
              <a:t>The child must strike a balance between exploration and exploitation. Initially, they explore different strategies for riding the bike, such as adjusting their speed or posture. As they gain experience, they exploit successful strategies more consistently.</a:t>
            </a:r>
            <a:endParaRPr b="0" lang="en-GB" sz="1400" spc="-1" strike="noStrike">
              <a:solidFill>
                <a:srgbClr val="000000"/>
              </a:solidFill>
              <a:latin typeface="Arial"/>
            </a:endParaRPr>
          </a:p>
          <a:p>
            <a:pPr marL="457200" indent="-317160">
              <a:lnSpc>
                <a:spcPct val="80000"/>
              </a:lnSpc>
              <a:buClr>
                <a:srgbClr val="0d0d0d"/>
              </a:buClr>
              <a:buFont typeface="Roboto"/>
              <a:buChar char="●"/>
              <a:tabLst>
                <a:tab algn="l" pos="0"/>
              </a:tabLst>
            </a:pPr>
            <a:r>
              <a:rPr b="1" lang="en-GB" sz="1400" spc="-1" strike="noStrike">
                <a:solidFill>
                  <a:srgbClr val="0d0d0d"/>
                </a:solidFill>
                <a:highlight>
                  <a:srgbClr val="ffffff"/>
                </a:highlight>
                <a:latin typeface="Roboto"/>
                <a:ea typeface="Roboto"/>
              </a:rPr>
              <a:t>Partial Visibility</a:t>
            </a:r>
            <a:r>
              <a:rPr b="0" lang="en-GB" sz="1400" spc="-1" strike="noStrike">
                <a:solidFill>
                  <a:srgbClr val="0d0d0d"/>
                </a:solidFill>
                <a:highlight>
                  <a:srgbClr val="ffffff"/>
                </a:highlight>
                <a:latin typeface="Roboto"/>
                <a:ea typeface="Roboto"/>
              </a:rPr>
              <a:t>: </a:t>
            </a:r>
            <a:endParaRPr b="0" lang="en-GB" sz="1400" spc="-1" strike="noStrike">
              <a:solidFill>
                <a:srgbClr val="000000"/>
              </a:solidFill>
              <a:latin typeface="Arial"/>
            </a:endParaRPr>
          </a:p>
          <a:p>
            <a:pPr lvl="1" marL="914400" indent="-317160">
              <a:lnSpc>
                <a:spcPct val="80000"/>
              </a:lnSpc>
              <a:buClr>
                <a:srgbClr val="0d0d0d"/>
              </a:buClr>
              <a:buFont typeface="Roboto"/>
              <a:buChar char="○"/>
              <a:tabLst>
                <a:tab algn="l" pos="0"/>
              </a:tabLst>
            </a:pPr>
            <a:r>
              <a:rPr b="0" lang="en-GB" sz="1400" spc="-1" strike="noStrike">
                <a:solidFill>
                  <a:srgbClr val="0d0d0d"/>
                </a:solidFill>
                <a:highlight>
                  <a:srgbClr val="ffffff"/>
                </a:highlight>
                <a:latin typeface="Roboto"/>
                <a:ea typeface="Roboto"/>
              </a:rPr>
              <a:t>The child's understanding of the environment is limited, just as an agent's perception of its environment may be partial. They can only see what is directly in front of them and must rely on their senses and intuition to navigate the environment effectively.</a:t>
            </a:r>
            <a:endParaRPr b="0" lang="en-GB" sz="1400" spc="-1" strike="noStrike">
              <a:solidFill>
                <a:srgbClr val="000000"/>
              </a:solidFill>
              <a:latin typeface="Arial"/>
            </a:endParaRPr>
          </a:p>
          <a:p>
            <a:pPr marL="457200" indent="-317160">
              <a:lnSpc>
                <a:spcPct val="80000"/>
              </a:lnSpc>
              <a:buClr>
                <a:srgbClr val="0d0d0d"/>
              </a:buClr>
              <a:buFont typeface="Roboto"/>
              <a:buChar char="●"/>
              <a:tabLst>
                <a:tab algn="l" pos="0"/>
              </a:tabLst>
            </a:pPr>
            <a:r>
              <a:rPr b="1" lang="en-GB" sz="1400" spc="-1" strike="noStrike">
                <a:solidFill>
                  <a:srgbClr val="0d0d0d"/>
                </a:solidFill>
                <a:highlight>
                  <a:srgbClr val="ffffff"/>
                </a:highlight>
                <a:latin typeface="Roboto"/>
                <a:ea typeface="Roboto"/>
              </a:rPr>
              <a:t>Iterative Learning Process:</a:t>
            </a:r>
            <a:r>
              <a:rPr b="0" lang="en-GB" sz="1400" spc="-1" strike="noStrike">
                <a:solidFill>
                  <a:srgbClr val="0d0d0d"/>
                </a:solidFill>
                <a:highlight>
                  <a:srgbClr val="ffffff"/>
                </a:highlight>
                <a:latin typeface="Roboto"/>
                <a:ea typeface="Roboto"/>
              </a:rPr>
              <a:t> </a:t>
            </a:r>
            <a:endParaRPr b="0" lang="en-GB" sz="1400" spc="-1" strike="noStrike">
              <a:solidFill>
                <a:srgbClr val="000000"/>
              </a:solidFill>
              <a:latin typeface="Arial"/>
            </a:endParaRPr>
          </a:p>
          <a:p>
            <a:pPr lvl="1" marL="914400" indent="-317160">
              <a:lnSpc>
                <a:spcPct val="80000"/>
              </a:lnSpc>
              <a:buClr>
                <a:srgbClr val="0d0d0d"/>
              </a:buClr>
              <a:buFont typeface="Roboto"/>
              <a:buChar char="○"/>
              <a:tabLst>
                <a:tab algn="l" pos="0"/>
              </a:tabLst>
            </a:pPr>
            <a:r>
              <a:rPr b="0" lang="en-GB" sz="1400" spc="-1" strike="noStrike">
                <a:solidFill>
                  <a:srgbClr val="0d0d0d"/>
                </a:solidFill>
                <a:highlight>
                  <a:srgbClr val="ffffff"/>
                </a:highlight>
                <a:latin typeface="Roboto"/>
                <a:ea typeface="Roboto"/>
              </a:rPr>
              <a:t>Learning to ride a bike is an iterative process, much like training an agent in reinforcement learning. The child continuously refines their skills over time, gradually improving their ability to ride confidently and smoothly.</a:t>
            </a:r>
            <a:endParaRPr b="0" lang="en-GB" sz="1400" spc="-1" strike="noStrike">
              <a:solidFill>
                <a:srgbClr val="000000"/>
              </a:solidFill>
              <a:latin typeface="Arial"/>
            </a:endParaRPr>
          </a:p>
          <a:p>
            <a:pPr>
              <a:lnSpc>
                <a:spcPct val="80000"/>
              </a:lnSpc>
              <a:spcBef>
                <a:spcPts val="601"/>
              </a:spcBef>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96360" y="469440"/>
            <a:ext cx="6321240" cy="635040"/>
          </a:xfrm>
          <a:prstGeom prst="rect">
            <a:avLst/>
          </a:prstGeom>
          <a:noFill/>
          <a:ln>
            <a:noFill/>
          </a:ln>
        </p:spPr>
        <p:txBody>
          <a:bodyPr tIns="91440" bIns="91440">
            <a:normAutofit/>
          </a:bodyPr>
          <a:p>
            <a:pPr>
              <a:lnSpc>
                <a:spcPct val="100000"/>
              </a:lnSpc>
              <a:tabLst>
                <a:tab algn="l" pos="0"/>
              </a:tabLst>
            </a:pPr>
            <a:r>
              <a:rPr b="1" lang="en-GB" sz="3000" spc="-1" strike="noStrike">
                <a:solidFill>
                  <a:srgbClr val="000000"/>
                </a:solidFill>
                <a:latin typeface="Raleway"/>
                <a:ea typeface="Raleway"/>
              </a:rPr>
              <a:t>Definitions</a:t>
            </a:r>
            <a:endParaRPr b="0" lang="en-GB" sz="3000" spc="-1" strike="noStrike">
              <a:solidFill>
                <a:srgbClr val="000000"/>
              </a:solidFill>
              <a:latin typeface="Arial"/>
            </a:endParaRPr>
          </a:p>
        </p:txBody>
      </p:sp>
      <p:sp>
        <p:nvSpPr>
          <p:cNvPr id="95" name="TextShape 2"/>
          <p:cNvSpPr txBox="1"/>
          <p:nvPr/>
        </p:nvSpPr>
        <p:spPr>
          <a:xfrm>
            <a:off x="396360" y="1104840"/>
            <a:ext cx="8335080" cy="3878280"/>
          </a:xfrm>
          <a:prstGeom prst="rect">
            <a:avLst/>
          </a:prstGeom>
          <a:noFill/>
          <a:ln>
            <a:noFill/>
          </a:ln>
        </p:spPr>
        <p:txBody>
          <a:bodyPr tIns="91440" bIns="91440">
            <a:noAutofit/>
          </a:bodyPr>
          <a:p>
            <a:pPr marL="457200" indent="-228240">
              <a:lnSpc>
                <a:spcPct val="115000"/>
              </a:lnSpc>
              <a:spcBef>
                <a:spcPts val="1500"/>
              </a:spcBef>
              <a:tabLst>
                <a:tab algn="l" pos="0"/>
              </a:tabLst>
            </a:pPr>
            <a:r>
              <a:rPr b="1" lang="en-GB" sz="1300" spc="-1" strike="noStrike">
                <a:solidFill>
                  <a:srgbClr val="0d0d0d"/>
                </a:solidFill>
                <a:highlight>
                  <a:srgbClr val="ffffff"/>
                </a:highlight>
                <a:latin typeface="Roboto"/>
                <a:ea typeface="Roboto"/>
              </a:rPr>
              <a:t>Environment</a:t>
            </a:r>
            <a:r>
              <a:rPr b="0" lang="en-GB" sz="1300" spc="-1" strike="noStrike">
                <a:solidFill>
                  <a:srgbClr val="0d0d0d"/>
                </a:solidFill>
                <a:highlight>
                  <a:srgbClr val="ffffff"/>
                </a:highlight>
                <a:latin typeface="Roboto"/>
                <a:ea typeface="Roboto"/>
              </a:rPr>
              <a:t>:</a:t>
            </a:r>
            <a:endParaRPr b="0" lang="en-GB" sz="1300" spc="-1" strike="noStrike">
              <a:solidFill>
                <a:srgbClr val="000000"/>
              </a:solidFill>
              <a:latin typeface="Arial"/>
            </a:endParaRPr>
          </a:p>
          <a:p>
            <a:pPr lvl="1" marL="914400" indent="-310680">
              <a:lnSpc>
                <a:spcPct val="115000"/>
              </a:lnSpc>
              <a:buClr>
                <a:srgbClr val="0d0d0d"/>
              </a:buClr>
              <a:buFont typeface="Roboto"/>
              <a:buChar char="●"/>
              <a:tabLst>
                <a:tab algn="l" pos="0"/>
              </a:tabLst>
            </a:pPr>
            <a:r>
              <a:rPr b="0" lang="en-GB" sz="1300" spc="-1" strike="noStrike">
                <a:solidFill>
                  <a:srgbClr val="0d0d0d"/>
                </a:solidFill>
                <a:highlight>
                  <a:srgbClr val="ffffff"/>
                </a:highlight>
                <a:latin typeface="Roboto"/>
                <a:ea typeface="Roboto"/>
              </a:rPr>
              <a:t>The external context or surroundings with which the agent interacts, comprising all elements that influence the agent's behavior and receive actions from the agent.</a:t>
            </a:r>
            <a:endParaRPr b="0" lang="en-GB" sz="1300" spc="-1" strike="noStrike">
              <a:solidFill>
                <a:srgbClr val="000000"/>
              </a:solidFill>
              <a:latin typeface="Arial"/>
            </a:endParaRPr>
          </a:p>
          <a:p>
            <a:pPr marL="457200" indent="-228240">
              <a:lnSpc>
                <a:spcPct val="115000"/>
              </a:lnSpc>
              <a:tabLst>
                <a:tab algn="l" pos="0"/>
              </a:tabLst>
            </a:pPr>
            <a:r>
              <a:rPr b="1" lang="en-GB" sz="1300" spc="-1" strike="noStrike">
                <a:solidFill>
                  <a:srgbClr val="0d0d0d"/>
                </a:solidFill>
                <a:highlight>
                  <a:srgbClr val="ffffff"/>
                </a:highlight>
                <a:latin typeface="Roboto"/>
                <a:ea typeface="Roboto"/>
              </a:rPr>
              <a:t>Agent</a:t>
            </a:r>
            <a:r>
              <a:rPr b="0" lang="en-GB" sz="1300" spc="-1" strike="noStrike">
                <a:solidFill>
                  <a:srgbClr val="0d0d0d"/>
                </a:solidFill>
                <a:highlight>
                  <a:srgbClr val="ffffff"/>
                </a:highlight>
                <a:latin typeface="Roboto"/>
                <a:ea typeface="Roboto"/>
              </a:rPr>
              <a:t>:</a:t>
            </a:r>
            <a:endParaRPr b="0" lang="en-GB" sz="1300" spc="-1" strike="noStrike">
              <a:solidFill>
                <a:srgbClr val="000000"/>
              </a:solidFill>
              <a:latin typeface="Arial"/>
            </a:endParaRPr>
          </a:p>
          <a:p>
            <a:pPr lvl="1" marL="914400" indent="-310680">
              <a:lnSpc>
                <a:spcPct val="115000"/>
              </a:lnSpc>
              <a:buClr>
                <a:srgbClr val="0d0d0d"/>
              </a:buClr>
              <a:buFont typeface="Roboto"/>
              <a:buChar char="●"/>
              <a:tabLst>
                <a:tab algn="l" pos="0"/>
              </a:tabLst>
            </a:pPr>
            <a:r>
              <a:rPr b="0" lang="en-GB" sz="1300" spc="-1" strike="noStrike">
                <a:solidFill>
                  <a:srgbClr val="0d0d0d"/>
                </a:solidFill>
                <a:highlight>
                  <a:srgbClr val="ffffff"/>
                </a:highlight>
                <a:latin typeface="Roboto"/>
                <a:ea typeface="Roboto"/>
              </a:rPr>
              <a:t>The entity that interacts with the environment, perceives the environment through sensors, takes actions based on its observations, and aims to achieve specific goals or maximize cumulative rewards.</a:t>
            </a:r>
            <a:endParaRPr b="0" lang="en-GB" sz="1300" spc="-1" strike="noStrike">
              <a:solidFill>
                <a:srgbClr val="000000"/>
              </a:solidFill>
              <a:latin typeface="Arial"/>
            </a:endParaRPr>
          </a:p>
          <a:p>
            <a:pPr marL="457200" indent="-228240">
              <a:lnSpc>
                <a:spcPct val="115000"/>
              </a:lnSpc>
              <a:tabLst>
                <a:tab algn="l" pos="0"/>
              </a:tabLst>
            </a:pPr>
            <a:r>
              <a:rPr b="1" lang="en-GB" sz="1300" spc="-1" strike="noStrike">
                <a:solidFill>
                  <a:srgbClr val="0d0d0d"/>
                </a:solidFill>
                <a:highlight>
                  <a:srgbClr val="ffffff"/>
                </a:highlight>
                <a:latin typeface="Roboto"/>
                <a:ea typeface="Roboto"/>
              </a:rPr>
              <a:t>State</a:t>
            </a:r>
            <a:r>
              <a:rPr b="0" lang="en-GB" sz="1300" spc="-1" strike="noStrike">
                <a:solidFill>
                  <a:srgbClr val="0d0d0d"/>
                </a:solidFill>
                <a:highlight>
                  <a:srgbClr val="ffffff"/>
                </a:highlight>
                <a:latin typeface="Roboto"/>
                <a:ea typeface="Roboto"/>
              </a:rPr>
              <a:t>:</a:t>
            </a:r>
            <a:endParaRPr b="0" lang="en-GB" sz="1300" spc="-1" strike="noStrike">
              <a:solidFill>
                <a:srgbClr val="000000"/>
              </a:solidFill>
              <a:latin typeface="Arial"/>
            </a:endParaRPr>
          </a:p>
          <a:p>
            <a:pPr lvl="1" marL="914400" indent="-310680">
              <a:lnSpc>
                <a:spcPct val="115000"/>
              </a:lnSpc>
              <a:buClr>
                <a:srgbClr val="0d0d0d"/>
              </a:buClr>
              <a:buFont typeface="Roboto"/>
              <a:buChar char="●"/>
              <a:tabLst>
                <a:tab algn="l" pos="0"/>
              </a:tabLst>
            </a:pPr>
            <a:r>
              <a:rPr b="0" lang="en-GB" sz="1300" spc="-1" strike="noStrike">
                <a:solidFill>
                  <a:srgbClr val="0d0d0d"/>
                </a:solidFill>
                <a:highlight>
                  <a:srgbClr val="ffffff"/>
                </a:highlight>
                <a:latin typeface="Roboto"/>
                <a:ea typeface="Roboto"/>
              </a:rPr>
              <a:t>Specific configuration or snapshot of the environment that encapsulates all relevant information needed for decision-making by the agent. It represents the current situation or context in which the agent operates. (Note that environment state and agent observation of the state could be different!)</a:t>
            </a:r>
            <a:endParaRPr b="0" lang="en-GB" sz="1300" spc="-1" strike="noStrike">
              <a:solidFill>
                <a:srgbClr val="000000"/>
              </a:solidFill>
              <a:latin typeface="Arial"/>
            </a:endParaRPr>
          </a:p>
          <a:p>
            <a:pPr marL="457200" indent="-228240">
              <a:lnSpc>
                <a:spcPct val="115000"/>
              </a:lnSpc>
              <a:tabLst>
                <a:tab algn="l" pos="0"/>
              </a:tabLst>
            </a:pPr>
            <a:r>
              <a:rPr b="1" lang="en-GB" sz="1300" spc="-1" strike="noStrike">
                <a:solidFill>
                  <a:srgbClr val="0d0d0d"/>
                </a:solidFill>
                <a:highlight>
                  <a:srgbClr val="ffffff"/>
                </a:highlight>
                <a:latin typeface="Roboto"/>
                <a:ea typeface="Roboto"/>
              </a:rPr>
              <a:t>Actions</a:t>
            </a:r>
            <a:r>
              <a:rPr b="0" lang="en-GB" sz="1300" spc="-1" strike="noStrike">
                <a:solidFill>
                  <a:srgbClr val="0d0d0d"/>
                </a:solidFill>
                <a:highlight>
                  <a:srgbClr val="ffffff"/>
                </a:highlight>
                <a:latin typeface="Roboto"/>
                <a:ea typeface="Roboto"/>
              </a:rPr>
              <a:t>:</a:t>
            </a:r>
            <a:endParaRPr b="0" lang="en-GB" sz="1300" spc="-1" strike="noStrike">
              <a:solidFill>
                <a:srgbClr val="000000"/>
              </a:solidFill>
              <a:latin typeface="Arial"/>
            </a:endParaRPr>
          </a:p>
          <a:p>
            <a:pPr lvl="1" marL="914400" indent="-310680">
              <a:lnSpc>
                <a:spcPct val="115000"/>
              </a:lnSpc>
              <a:buClr>
                <a:srgbClr val="0d0d0d"/>
              </a:buClr>
              <a:buFont typeface="Roboto"/>
              <a:buChar char="●"/>
              <a:tabLst>
                <a:tab algn="l" pos="0"/>
              </a:tabLst>
            </a:pPr>
            <a:r>
              <a:rPr b="0" lang="en-GB" sz="1300" spc="-1" strike="noStrike">
                <a:solidFill>
                  <a:srgbClr val="0d0d0d"/>
                </a:solidFill>
                <a:highlight>
                  <a:srgbClr val="ffffff"/>
                </a:highlight>
                <a:latin typeface="Roboto"/>
                <a:ea typeface="Roboto"/>
              </a:rPr>
              <a:t>Choices or decisions made by the agent to affect the environment, leading to changes in the state of the environment and influencing future observations and rewards.</a:t>
            </a:r>
            <a:endParaRPr b="0" lang="en-GB" sz="1300" spc="-1" strike="noStrike">
              <a:solidFill>
                <a:srgbClr val="000000"/>
              </a:solidFill>
              <a:latin typeface="Arial"/>
            </a:endParaRPr>
          </a:p>
          <a:p>
            <a:pPr marL="457200" indent="-228240">
              <a:lnSpc>
                <a:spcPct val="115000"/>
              </a:lnSpc>
              <a:tabLst>
                <a:tab algn="l" pos="0"/>
              </a:tabLst>
            </a:pPr>
            <a:endParaRPr b="0" lang="en-GB" sz="1300" spc="-1" strike="noStrike">
              <a:solidFill>
                <a:srgbClr val="000000"/>
              </a:solidFill>
              <a:latin typeface="Arial"/>
            </a:endParaRPr>
          </a:p>
          <a:p>
            <a:pPr>
              <a:lnSpc>
                <a:spcPct val="80000"/>
              </a:lnSpc>
              <a:spcBef>
                <a:spcPts val="1500"/>
              </a:spcBef>
              <a:tabLst>
                <a:tab algn="l" pos="0"/>
              </a:tabLst>
            </a:pPr>
            <a:endParaRPr b="0" lang="en-GB" sz="1300" spc="-1" strike="noStrike">
              <a:solidFill>
                <a:srgbClr val="000000"/>
              </a:solidFill>
              <a:latin typeface="Arial"/>
            </a:endParaRPr>
          </a:p>
          <a:p>
            <a:pPr>
              <a:lnSpc>
                <a:spcPct val="80000"/>
              </a:lnSpc>
              <a:spcBef>
                <a:spcPts val="601"/>
              </a:spcBef>
              <a:tabLst>
                <a:tab algn="l" pos="0"/>
              </a:tabLst>
            </a:pPr>
            <a:endParaRPr b="0" lang="en-GB"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96360" y="469440"/>
            <a:ext cx="6321240" cy="635040"/>
          </a:xfrm>
          <a:prstGeom prst="rect">
            <a:avLst/>
          </a:prstGeom>
          <a:noFill/>
          <a:ln>
            <a:noFill/>
          </a:ln>
        </p:spPr>
        <p:txBody>
          <a:bodyPr tIns="91440" bIns="91440">
            <a:normAutofit/>
          </a:bodyPr>
          <a:p>
            <a:pPr>
              <a:lnSpc>
                <a:spcPct val="100000"/>
              </a:lnSpc>
              <a:tabLst>
                <a:tab algn="l" pos="0"/>
              </a:tabLst>
            </a:pPr>
            <a:r>
              <a:rPr b="1" lang="en-GB" sz="3000" spc="-1" strike="noStrike">
                <a:solidFill>
                  <a:srgbClr val="000000"/>
                </a:solidFill>
                <a:latin typeface="Raleway"/>
                <a:ea typeface="Raleway"/>
              </a:rPr>
              <a:t>Definitions</a:t>
            </a:r>
            <a:endParaRPr b="0" lang="en-GB" sz="3000" spc="-1" strike="noStrike">
              <a:solidFill>
                <a:srgbClr val="000000"/>
              </a:solidFill>
              <a:latin typeface="Arial"/>
            </a:endParaRPr>
          </a:p>
        </p:txBody>
      </p:sp>
      <p:sp>
        <p:nvSpPr>
          <p:cNvPr id="97" name="TextShape 2"/>
          <p:cNvSpPr txBox="1"/>
          <p:nvPr/>
        </p:nvSpPr>
        <p:spPr>
          <a:xfrm>
            <a:off x="396360" y="1104840"/>
            <a:ext cx="8335080" cy="3878280"/>
          </a:xfrm>
          <a:prstGeom prst="rect">
            <a:avLst/>
          </a:prstGeom>
          <a:noFill/>
          <a:ln>
            <a:noFill/>
          </a:ln>
        </p:spPr>
        <p:txBody>
          <a:bodyPr tIns="91440" bIns="91440">
            <a:noAutofit/>
          </a:bodyPr>
          <a:p>
            <a:pPr marL="457200" indent="-228240">
              <a:lnSpc>
                <a:spcPct val="115000"/>
              </a:lnSpc>
              <a:spcBef>
                <a:spcPts val="1500"/>
              </a:spcBef>
              <a:tabLst>
                <a:tab algn="l" pos="0"/>
              </a:tabLst>
            </a:pPr>
            <a:r>
              <a:rPr b="1" lang="en-GB" sz="1400" spc="-1" strike="noStrike">
                <a:solidFill>
                  <a:srgbClr val="0d0d0d"/>
                </a:solidFill>
                <a:highlight>
                  <a:srgbClr val="ffffff"/>
                </a:highlight>
                <a:latin typeface="Roboto"/>
                <a:ea typeface="Roboto"/>
              </a:rPr>
              <a:t>Rewards</a:t>
            </a:r>
            <a:r>
              <a:rPr b="0" lang="en-GB" sz="1400" spc="-1" strike="noStrike">
                <a:solidFill>
                  <a:srgbClr val="0d0d0d"/>
                </a:solidFill>
                <a:highlight>
                  <a:srgbClr val="ffffff"/>
                </a:highlight>
                <a:latin typeface="Roboto"/>
                <a:ea typeface="Roboto"/>
              </a:rPr>
              <a:t>:</a:t>
            </a:r>
            <a:endParaRPr b="0" lang="en-GB" sz="1400" spc="-1" strike="noStrike">
              <a:solidFill>
                <a:srgbClr val="000000"/>
              </a:solidFill>
              <a:latin typeface="Arial"/>
            </a:endParaRPr>
          </a:p>
          <a:p>
            <a:pPr lvl="1" marL="914400" indent="-317160">
              <a:lnSpc>
                <a:spcPct val="115000"/>
              </a:lnSpc>
              <a:buClr>
                <a:srgbClr val="0d0d0d"/>
              </a:buClr>
              <a:buFont typeface="Roboto"/>
              <a:buChar char="●"/>
              <a:tabLst>
                <a:tab algn="l" pos="0"/>
              </a:tabLst>
            </a:pPr>
            <a:r>
              <a:rPr b="0" lang="en-GB" sz="1400" spc="-1" strike="noStrike">
                <a:solidFill>
                  <a:srgbClr val="0d0d0d"/>
                </a:solidFill>
                <a:highlight>
                  <a:srgbClr val="ffffff"/>
                </a:highlight>
                <a:latin typeface="Roboto"/>
                <a:ea typeface="Roboto"/>
              </a:rPr>
              <a:t>Feedback or outcomes received by the agent after taking actions in the environment, serving as signals to reinforce or discourage certain behaviors and guiding the agent's learning process. It is a scalar.</a:t>
            </a:r>
            <a:endParaRPr b="0" lang="en-GB" sz="1400" spc="-1" strike="noStrike">
              <a:solidFill>
                <a:srgbClr val="000000"/>
              </a:solidFill>
              <a:latin typeface="Arial"/>
            </a:endParaRPr>
          </a:p>
          <a:p>
            <a:pPr marL="457200" indent="-228240">
              <a:lnSpc>
                <a:spcPct val="115000"/>
              </a:lnSpc>
              <a:tabLst>
                <a:tab algn="l" pos="0"/>
              </a:tabLst>
            </a:pPr>
            <a:r>
              <a:rPr b="1" lang="en-GB" sz="1300" spc="-1" strike="noStrike">
                <a:solidFill>
                  <a:srgbClr val="0d0d0d"/>
                </a:solidFill>
                <a:highlight>
                  <a:srgbClr val="ffffff"/>
                </a:highlight>
                <a:latin typeface="Roboto"/>
                <a:ea typeface="Roboto"/>
              </a:rPr>
              <a:t>Exploration and Exploitation</a:t>
            </a:r>
            <a:r>
              <a:rPr b="0" lang="en-GB" sz="1300" spc="-1" strike="noStrike">
                <a:solidFill>
                  <a:srgbClr val="0d0d0d"/>
                </a:solidFill>
                <a:highlight>
                  <a:srgbClr val="ffffff"/>
                </a:highlight>
                <a:latin typeface="Roboto"/>
                <a:ea typeface="Roboto"/>
              </a:rPr>
              <a:t>:</a:t>
            </a:r>
            <a:endParaRPr b="0" lang="en-GB" sz="1300" spc="-1" strike="noStrike">
              <a:solidFill>
                <a:srgbClr val="000000"/>
              </a:solidFill>
              <a:latin typeface="Arial"/>
            </a:endParaRPr>
          </a:p>
          <a:p>
            <a:pPr lvl="1" marL="914400" indent="-310680">
              <a:lnSpc>
                <a:spcPct val="115000"/>
              </a:lnSpc>
              <a:buClr>
                <a:srgbClr val="0d0d0d"/>
              </a:buClr>
              <a:buFont typeface="Roboto"/>
              <a:buChar char="●"/>
              <a:tabLst>
                <a:tab algn="l" pos="0"/>
              </a:tabLst>
            </a:pPr>
            <a:r>
              <a:rPr b="0" lang="en-GB" sz="1300" spc="-1" strike="noStrike">
                <a:solidFill>
                  <a:srgbClr val="0d0d0d"/>
                </a:solidFill>
                <a:highlight>
                  <a:srgbClr val="ffffff"/>
                </a:highlight>
                <a:latin typeface="Roboto"/>
                <a:ea typeface="Roboto"/>
              </a:rPr>
              <a:t>The balance between trying new actions or strategies to discover potentially better outcomes (exploration) and favoring known successful actions to maximize immediate rewards (exploitation), crucial for effective learning.</a:t>
            </a:r>
            <a:endParaRPr b="0" lang="en-GB" sz="1300" spc="-1" strike="noStrike">
              <a:solidFill>
                <a:srgbClr val="000000"/>
              </a:solidFill>
              <a:latin typeface="Arial"/>
            </a:endParaRPr>
          </a:p>
          <a:p>
            <a:pPr marL="457200" indent="-228240">
              <a:lnSpc>
                <a:spcPct val="115000"/>
              </a:lnSpc>
              <a:tabLst>
                <a:tab algn="l" pos="0"/>
              </a:tabLst>
            </a:pPr>
            <a:r>
              <a:rPr b="1" lang="en-GB" sz="1300" spc="-1" strike="noStrike">
                <a:solidFill>
                  <a:srgbClr val="0d0d0d"/>
                </a:solidFill>
                <a:highlight>
                  <a:srgbClr val="ffffff"/>
                </a:highlight>
                <a:latin typeface="Roboto"/>
                <a:ea typeface="Roboto"/>
              </a:rPr>
              <a:t>Markov Decision Process</a:t>
            </a:r>
            <a:r>
              <a:rPr b="0" lang="en-GB" sz="1300" spc="-1" strike="noStrike">
                <a:solidFill>
                  <a:srgbClr val="0d0d0d"/>
                </a:solidFill>
                <a:highlight>
                  <a:srgbClr val="ffffff"/>
                </a:highlight>
                <a:latin typeface="Roboto"/>
                <a:ea typeface="Roboto"/>
              </a:rPr>
              <a:t>:</a:t>
            </a:r>
            <a:endParaRPr b="0" lang="en-GB" sz="1300" spc="-1" strike="noStrike">
              <a:solidFill>
                <a:srgbClr val="000000"/>
              </a:solidFill>
              <a:latin typeface="Arial"/>
            </a:endParaRPr>
          </a:p>
          <a:p>
            <a:pPr lvl="1" marL="914400" indent="-310680">
              <a:lnSpc>
                <a:spcPct val="115000"/>
              </a:lnSpc>
              <a:buClr>
                <a:srgbClr val="0d0d0d"/>
              </a:buClr>
              <a:buFont typeface="Roboto"/>
              <a:buChar char="●"/>
              <a:tabLst>
                <a:tab algn="l" pos="0"/>
              </a:tabLst>
            </a:pPr>
            <a:r>
              <a:rPr b="0" lang="en-GB" sz="1300" spc="-1" strike="noStrike">
                <a:solidFill>
                  <a:srgbClr val="0d0d0d"/>
                </a:solidFill>
                <a:highlight>
                  <a:srgbClr val="ffffff"/>
                </a:highlight>
                <a:latin typeface="Roboto"/>
                <a:ea typeface="Roboto"/>
              </a:rPr>
              <a:t>It provides a mathematical framework for modeling decision making in situations where outcomes are partly random and partly under the control of a decision maker. We will be assuming that the state is Markovian, which means that it contains all useful information from the history: the future (next state and reward) is independent of the past states given the present state.</a:t>
            </a:r>
            <a:endParaRPr b="0" lang="en-GB" sz="1300" spc="-1" strike="noStrike">
              <a:solidFill>
                <a:srgbClr val="000000"/>
              </a:solidFill>
              <a:latin typeface="Arial"/>
            </a:endParaRPr>
          </a:p>
          <a:p>
            <a:pPr marL="457200" indent="-228240">
              <a:lnSpc>
                <a:spcPct val="115000"/>
              </a:lnSpc>
              <a:tabLst>
                <a:tab algn="l" pos="0"/>
              </a:tabLst>
            </a:pPr>
            <a:endParaRPr b="0" lang="en-GB" sz="1300" spc="-1" strike="noStrike">
              <a:solidFill>
                <a:srgbClr val="000000"/>
              </a:solidFill>
              <a:latin typeface="Arial"/>
            </a:endParaRPr>
          </a:p>
          <a:p>
            <a:pPr>
              <a:lnSpc>
                <a:spcPct val="115000"/>
              </a:lnSpc>
              <a:spcBef>
                <a:spcPts val="1500"/>
              </a:spcBef>
              <a:tabLst>
                <a:tab algn="l" pos="0"/>
              </a:tabLst>
            </a:pPr>
            <a:endParaRPr b="0" lang="en-GB" sz="1300" spc="-1" strike="noStrike">
              <a:solidFill>
                <a:srgbClr val="000000"/>
              </a:solidFill>
              <a:latin typeface="Arial"/>
            </a:endParaRPr>
          </a:p>
          <a:p>
            <a:pPr>
              <a:lnSpc>
                <a:spcPct val="80000"/>
              </a:lnSpc>
              <a:spcBef>
                <a:spcPts val="1500"/>
              </a:spcBef>
              <a:tabLst>
                <a:tab algn="l" pos="0"/>
              </a:tabLst>
            </a:pPr>
            <a:endParaRPr b="0" lang="en-GB" sz="1300" spc="-1" strike="noStrike">
              <a:solidFill>
                <a:srgbClr val="000000"/>
              </a:solidFill>
              <a:latin typeface="Arial"/>
            </a:endParaRPr>
          </a:p>
          <a:p>
            <a:pPr>
              <a:lnSpc>
                <a:spcPct val="80000"/>
              </a:lnSpc>
              <a:spcBef>
                <a:spcPts val="601"/>
              </a:spcBef>
              <a:tabLst>
                <a:tab algn="l" pos="0"/>
              </a:tabLst>
            </a:pPr>
            <a:endParaRPr b="0" lang="en-GB"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96360" y="469440"/>
            <a:ext cx="6321240" cy="635040"/>
          </a:xfrm>
          <a:prstGeom prst="rect">
            <a:avLst/>
          </a:prstGeom>
          <a:noFill/>
          <a:ln>
            <a:noFill/>
          </a:ln>
        </p:spPr>
        <p:txBody>
          <a:bodyPr tIns="91440" bIns="91440">
            <a:normAutofit/>
          </a:bodyPr>
          <a:p>
            <a:pPr>
              <a:lnSpc>
                <a:spcPct val="100000"/>
              </a:lnSpc>
              <a:tabLst>
                <a:tab algn="l" pos="0"/>
              </a:tabLst>
            </a:pPr>
            <a:r>
              <a:rPr b="1" lang="en-GB" sz="3000" spc="-1" strike="noStrike">
                <a:solidFill>
                  <a:srgbClr val="000000"/>
                </a:solidFill>
                <a:latin typeface="Raleway"/>
                <a:ea typeface="Raleway"/>
              </a:rPr>
              <a:t>In a nutshell</a:t>
            </a:r>
            <a:endParaRPr b="0" lang="en-GB" sz="3000" spc="-1" strike="noStrike">
              <a:solidFill>
                <a:srgbClr val="000000"/>
              </a:solidFill>
              <a:latin typeface="Arial"/>
            </a:endParaRPr>
          </a:p>
        </p:txBody>
      </p:sp>
      <p:pic>
        <p:nvPicPr>
          <p:cNvPr id="99" name="Google Shape;115;p20" descr=""/>
          <p:cNvPicPr/>
          <p:nvPr/>
        </p:nvPicPr>
        <p:blipFill>
          <a:blip r:embed="rId1"/>
          <a:stretch/>
        </p:blipFill>
        <p:spPr>
          <a:xfrm>
            <a:off x="396360" y="1135080"/>
            <a:ext cx="8543520" cy="32191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96360" y="469440"/>
            <a:ext cx="6321240" cy="635040"/>
          </a:xfrm>
          <a:prstGeom prst="rect">
            <a:avLst/>
          </a:prstGeom>
          <a:noFill/>
          <a:ln>
            <a:noFill/>
          </a:ln>
        </p:spPr>
        <p:txBody>
          <a:bodyPr tIns="91440" bIns="91440">
            <a:normAutofit/>
          </a:bodyPr>
          <a:p>
            <a:pPr>
              <a:lnSpc>
                <a:spcPct val="100000"/>
              </a:lnSpc>
              <a:tabLst>
                <a:tab algn="l" pos="0"/>
              </a:tabLst>
            </a:pPr>
            <a:r>
              <a:rPr b="1" lang="en-GB" sz="3000" spc="-1" strike="noStrike">
                <a:solidFill>
                  <a:srgbClr val="000000"/>
                </a:solidFill>
                <a:latin typeface="Raleway"/>
                <a:ea typeface="Raleway"/>
              </a:rPr>
              <a:t>The Reward Hypothesis</a:t>
            </a:r>
            <a:endParaRPr b="0" lang="en-GB" sz="3000" spc="-1" strike="noStrike">
              <a:solidFill>
                <a:srgbClr val="000000"/>
              </a:solidFill>
              <a:latin typeface="Arial"/>
            </a:endParaRPr>
          </a:p>
        </p:txBody>
      </p:sp>
      <p:sp>
        <p:nvSpPr>
          <p:cNvPr id="101" name="CustomShape 2"/>
          <p:cNvSpPr/>
          <p:nvPr/>
        </p:nvSpPr>
        <p:spPr>
          <a:xfrm>
            <a:off x="838080" y="1638360"/>
            <a:ext cx="7131960" cy="12805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GB" sz="1800" spc="-1" strike="noStrike">
                <a:solidFill>
                  <a:srgbClr val="000000"/>
                </a:solidFill>
                <a:latin typeface="Lato"/>
                <a:ea typeface="Lato"/>
              </a:rPr>
              <a:t>That all of what we mean by goals and purposes can be well thought of as the maximization of the expected value of the cumulative sum of a received scalar signal (called reward).</a:t>
            </a:r>
            <a:endParaRPr b="0" lang="en-GB" sz="1800" spc="-1" strike="noStrike">
              <a:latin typeface="Arial"/>
            </a:endParaRPr>
          </a:p>
          <a:p>
            <a:pPr>
              <a:lnSpc>
                <a:spcPct val="100000"/>
              </a:lnSpc>
              <a:tabLst>
                <a:tab algn="l" pos="0"/>
              </a:tabLs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cp:revision>0</cp:revision>
  <dc:subject/>
  <dc:title/>
</cp:coreProperties>
</file>