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4" d="100"/>
          <a:sy n="94" d="100"/>
        </p:scale>
        <p:origin x="-72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5A511-F854-42A8-AAE4-B1AAC77C0F90}" type="datetimeFigureOut">
              <a:rPr lang="pt-BR" smtClean="0"/>
              <a:t>12/04/2016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A07D1-9FFF-4559-A4D0-4F45AFB952AD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5A511-F854-42A8-AAE4-B1AAC77C0F90}" type="datetimeFigureOut">
              <a:rPr lang="pt-BR" smtClean="0"/>
              <a:t>12/04/2016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A07D1-9FFF-4559-A4D0-4F45AFB952AD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5A511-F854-42A8-AAE4-B1AAC77C0F90}" type="datetimeFigureOut">
              <a:rPr lang="pt-BR" smtClean="0"/>
              <a:t>12/04/2016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A07D1-9FFF-4559-A4D0-4F45AFB952AD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5A511-F854-42A8-AAE4-B1AAC77C0F90}" type="datetimeFigureOut">
              <a:rPr lang="pt-BR" smtClean="0"/>
              <a:t>12/04/2016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A07D1-9FFF-4559-A4D0-4F45AFB952AD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5A511-F854-42A8-AAE4-B1AAC77C0F90}" type="datetimeFigureOut">
              <a:rPr lang="pt-BR" smtClean="0"/>
              <a:t>12/04/2016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BF9A07D1-9FFF-4559-A4D0-4F45AFB952AD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5A511-F854-42A8-AAE4-B1AAC77C0F90}" type="datetimeFigureOut">
              <a:rPr lang="pt-BR" smtClean="0"/>
              <a:t>12/04/2016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A07D1-9FFF-4559-A4D0-4F45AFB952AD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5A511-F854-42A8-AAE4-B1AAC77C0F90}" type="datetimeFigureOut">
              <a:rPr lang="pt-BR" smtClean="0"/>
              <a:t>12/04/2016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A07D1-9FFF-4559-A4D0-4F45AFB952AD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5A511-F854-42A8-AAE4-B1AAC77C0F90}" type="datetimeFigureOut">
              <a:rPr lang="pt-BR" smtClean="0"/>
              <a:t>12/04/2016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A07D1-9FFF-4559-A4D0-4F45AFB952AD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5A511-F854-42A8-AAE4-B1AAC77C0F90}" type="datetimeFigureOut">
              <a:rPr lang="pt-BR" smtClean="0"/>
              <a:t>12/04/2016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A07D1-9FFF-4559-A4D0-4F45AFB952AD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5A511-F854-42A8-AAE4-B1AAC77C0F90}" type="datetimeFigureOut">
              <a:rPr lang="pt-BR" smtClean="0"/>
              <a:t>12/04/2016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A07D1-9FFF-4559-A4D0-4F45AFB952AD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pt-BR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Clique no ícone para adicionar uma imagem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5A511-F854-42A8-AAE4-B1AAC77C0F90}" type="datetimeFigureOut">
              <a:rPr lang="pt-BR" smtClean="0"/>
              <a:t>12/04/2016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A07D1-9FFF-4559-A4D0-4F45AFB952AD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47D5A511-F854-42A8-AAE4-B1AAC77C0F90}" type="datetimeFigureOut">
              <a:rPr lang="pt-BR" smtClean="0"/>
              <a:t>12/04/2016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BF9A07D1-9FFF-4559-A4D0-4F45AFB952AD}" type="slidenum">
              <a:rPr lang="pt-BR" smtClean="0"/>
              <a:t>‹nº›</a:t>
            </a:fld>
            <a:endParaRPr lang="pt-B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://www.google.com.br/url?sa=i&amp;source=images&amp;cd=&amp;cad=rja&amp;docid=2CMyYaYWbvEjpM&amp;tbnid=Xb0LlTSSH1J86M:&amp;ved=0CAgQjRwwAA&amp;url=http://epifenomenos.blogspot.com/2011/05/o-cinema-de-guy-debord-por-giorgio.html&amp;ei=vFWKUc-pFrS80QG37YCQCA&amp;psig=AFQjCNF7afbBsOtWBIztVQrD0jAbwRp3DA&amp;ust=1368106812529146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://pt.wikipedia.org/wiki/Bloco_socialista" TargetMode="External"/><Relationship Id="rId3" Type="http://schemas.openxmlformats.org/officeDocument/2006/relationships/hyperlink" Target="http://pt.wikipedia.org/wiki/Europa" TargetMode="External"/><Relationship Id="rId7" Type="http://schemas.openxmlformats.org/officeDocument/2006/relationships/hyperlink" Target="http://pt.wikipedia.org/wiki/Estado" TargetMode="External"/><Relationship Id="rId2" Type="http://schemas.openxmlformats.org/officeDocument/2006/relationships/hyperlink" Target="http://pt.wikipedia.org/wiki/La_soci%C3%A9t%C3%A9_du_spectacl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pt.wikipedia.org/wiki/Ocidente" TargetMode="External"/><Relationship Id="rId5" Type="http://schemas.openxmlformats.org/officeDocument/2006/relationships/hyperlink" Target="http://pt.wikipedia.org/wiki/Mercado" TargetMode="External"/><Relationship Id="rId4" Type="http://schemas.openxmlformats.org/officeDocument/2006/relationships/hyperlink" Target="http://pt.wikipedia.org/wiki/Segunda_guerra_mundial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://pt.wikipedia.org/wiki/Professor" TargetMode="External"/><Relationship Id="rId13" Type="http://schemas.openxmlformats.org/officeDocument/2006/relationships/hyperlink" Target="http://www.google.com.br/url?sa=i&amp;source=images&amp;cd=&amp;cad=rja&amp;docid=M5WKK6z_MSolaM&amp;tbnid=Bv-mcZUeF6ojOM:&amp;ved=0CAgQjRwwAA&amp;url=http://tempossafados.blogspot.com/2012/03/o-poder-em-michel-foucault-i-questao-da.html&amp;ei=3F2KUey6Hqry0QGpnIBg&amp;psig=AFQjCNFr2RurkZmdX0yKDGw9klu4z1XccQ&amp;ust=1368108892577732" TargetMode="External"/><Relationship Id="rId3" Type="http://schemas.openxmlformats.org/officeDocument/2006/relationships/hyperlink" Target="http://pt.wikipedia.org/wiki/1926" TargetMode="External"/><Relationship Id="rId7" Type="http://schemas.openxmlformats.org/officeDocument/2006/relationships/hyperlink" Target="http://pt.wikipedia.org/wiki/Filosofia" TargetMode="External"/><Relationship Id="rId12" Type="http://schemas.openxmlformats.org/officeDocument/2006/relationships/hyperlink" Target="http://pt.wikipedia.org/wiki/Aids" TargetMode="External"/><Relationship Id="rId2" Type="http://schemas.openxmlformats.org/officeDocument/2006/relationships/hyperlink" Target="http://pt.wikipedia.org/wiki/15_de_outubro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pt.wikipedia.org/wiki/1984" TargetMode="External"/><Relationship Id="rId11" Type="http://schemas.openxmlformats.org/officeDocument/2006/relationships/hyperlink" Target="http://pt.wikipedia.org/wiki/1970" TargetMode="External"/><Relationship Id="rId5" Type="http://schemas.openxmlformats.org/officeDocument/2006/relationships/hyperlink" Target="http://pt.wikipedia.org/wiki/25_de_junho" TargetMode="External"/><Relationship Id="rId10" Type="http://schemas.openxmlformats.org/officeDocument/2006/relationships/hyperlink" Target="http://pt.wikipedia.org/wiki/Coll%C3%A8ge_de_France" TargetMode="External"/><Relationship Id="rId4" Type="http://schemas.openxmlformats.org/officeDocument/2006/relationships/hyperlink" Target="http://pt.wikipedia.org/wiki/Paris" TargetMode="External"/><Relationship Id="rId9" Type="http://schemas.openxmlformats.org/officeDocument/2006/relationships/hyperlink" Target="http://pt.wikipedia.org/wiki/Hist%C3%B3ria" TargetMode="External"/><Relationship Id="rId1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//upload.wikimedia.org/wikipedia/commons/1/11/Panopticon.jpg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Pensamento francês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27818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História da sexualidade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Volta-se para o estudo dos mecanismos de controle do corpo e percebe que o discurso sobre a força da repressão moral é um discurso que reforça a moral como dispositivo</a:t>
            </a:r>
          </a:p>
          <a:p>
            <a:r>
              <a:rPr lang="pt-BR" dirty="0" smtClean="0"/>
              <a:t>No primeiro livro da História da Sexualidade, critica a noção de repressão e demonstra sua fragilidade estruturalista. Propõe encontrar o corpo em si como objeto de estudo.</a:t>
            </a:r>
          </a:p>
          <a:p>
            <a:r>
              <a:rPr lang="pt-BR" dirty="0" smtClean="0"/>
              <a:t>A partir do segundo livro, volta atrás ao perceber a impossibilidade desse objeto de estudo num tempo passado. Volta-se para uma análise do discurso sobre a sexualidade nas distintas </a:t>
            </a:r>
            <a:r>
              <a:rPr lang="pt-BR" smtClean="0"/>
              <a:t>épocas históricas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18803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Guy </a:t>
            </a:r>
            <a:r>
              <a:rPr lang="pt-BR" dirty="0" err="1" smtClean="0"/>
              <a:t>Debord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4330824" cy="4709160"/>
          </a:xfrm>
        </p:spPr>
        <p:txBody>
          <a:bodyPr>
            <a:normAutofit fontScale="92500" lnSpcReduction="20000"/>
          </a:bodyPr>
          <a:lstStyle/>
          <a:p>
            <a:r>
              <a:rPr lang="pt-BR" dirty="0"/>
              <a:t>Guy </a:t>
            </a:r>
            <a:r>
              <a:rPr lang="pt-BR" dirty="0" err="1"/>
              <a:t>Debord</a:t>
            </a:r>
            <a:r>
              <a:rPr lang="pt-BR" dirty="0"/>
              <a:t> foi um escritor francês. </a:t>
            </a:r>
            <a:endParaRPr lang="pt-BR" dirty="0" smtClean="0"/>
          </a:p>
          <a:p>
            <a:r>
              <a:rPr lang="pt-BR" dirty="0" smtClean="0"/>
              <a:t>Um </a:t>
            </a:r>
            <a:r>
              <a:rPr lang="pt-BR" dirty="0"/>
              <a:t>dos pensadores da Internacional Situacionista e da Internacional </a:t>
            </a:r>
            <a:r>
              <a:rPr lang="pt-BR" dirty="0" smtClean="0"/>
              <a:t>Letrista</a:t>
            </a:r>
          </a:p>
          <a:p>
            <a:r>
              <a:rPr lang="pt-BR" dirty="0" smtClean="0"/>
              <a:t>Seus </a:t>
            </a:r>
            <a:r>
              <a:rPr lang="pt-BR" dirty="0"/>
              <a:t>textos foram a base das manifestações do Maio de 68. </a:t>
            </a:r>
            <a:endParaRPr lang="pt-BR" dirty="0" smtClean="0"/>
          </a:p>
          <a:p>
            <a:r>
              <a:rPr lang="pt-BR" dirty="0" smtClean="0"/>
              <a:t>A </a:t>
            </a:r>
            <a:r>
              <a:rPr lang="pt-BR" dirty="0"/>
              <a:t>Sociedade do Espetáculo é o trabalho mais conhecido de Guy </a:t>
            </a:r>
            <a:r>
              <a:rPr lang="pt-BR" dirty="0" err="1"/>
              <a:t>Debord</a:t>
            </a:r>
            <a:r>
              <a:rPr lang="pt-BR" dirty="0"/>
              <a:t>.</a:t>
            </a:r>
          </a:p>
        </p:txBody>
      </p:sp>
      <p:pic>
        <p:nvPicPr>
          <p:cNvPr id="1026" name="Picture 2" descr="http://3.bp.blogspot.com/-s5Bq9AggrOU/TcG7tYZWZWI/AAAAAAAABZM/KX1s_LidqRU/s1600/guy_debord_olhares-inquietos.jp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1556792"/>
            <a:ext cx="4108723" cy="2751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7064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 sociedade como espetáculo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PT" i="1" dirty="0">
                <a:hlinkClick r:id="rId2" tooltip="La société du spectacle"/>
              </a:rPr>
              <a:t>A Sociedade do Espetáculo</a:t>
            </a:r>
            <a:r>
              <a:rPr lang="pt-PT" dirty="0"/>
              <a:t> é o trabalho mais conhecido de Guy Debord. Em termos gerais, as teorias de Debord atribuem a debilidade espiritual, tanto das esferas públicas quanto da privada, a forças econômicas que dominaram a </a:t>
            </a:r>
            <a:r>
              <a:rPr lang="pt-PT" dirty="0">
                <a:hlinkClick r:id="rId3" tooltip="Europa"/>
              </a:rPr>
              <a:t>Europa</a:t>
            </a:r>
            <a:r>
              <a:rPr lang="pt-PT" dirty="0"/>
              <a:t> após a modernização decorrente do final da </a:t>
            </a:r>
            <a:r>
              <a:rPr lang="pt-PT" dirty="0">
                <a:hlinkClick r:id="rId4" tooltip="Segunda guerra mundial"/>
              </a:rPr>
              <a:t>segunda grande guerra</a:t>
            </a:r>
            <a:r>
              <a:rPr lang="pt-PT" dirty="0"/>
              <a:t>.</a:t>
            </a:r>
          </a:p>
          <a:p>
            <a:r>
              <a:rPr lang="pt-PT" dirty="0"/>
              <a:t>Ele faz a crítica, como duas faces da mesma problemática, tanto ao espetáculo de </a:t>
            </a:r>
            <a:r>
              <a:rPr lang="pt-PT" dirty="0">
                <a:hlinkClick r:id="rId5" tooltip="Mercado"/>
              </a:rPr>
              <a:t>mercado</a:t>
            </a:r>
            <a:r>
              <a:rPr lang="pt-PT" dirty="0"/>
              <a:t> do </a:t>
            </a:r>
            <a:r>
              <a:rPr lang="pt-PT" dirty="0">
                <a:hlinkClick r:id="rId6" tooltip="Ocidente"/>
              </a:rPr>
              <a:t>ocidente</a:t>
            </a:r>
            <a:r>
              <a:rPr lang="pt-PT" dirty="0"/>
              <a:t> capitalista (o espetacular difuso) quanto o espetáculo de </a:t>
            </a:r>
            <a:r>
              <a:rPr lang="pt-PT" dirty="0">
                <a:hlinkClick r:id="rId7" tooltip="Estado"/>
              </a:rPr>
              <a:t>estado</a:t>
            </a:r>
            <a:r>
              <a:rPr lang="pt-PT" dirty="0"/>
              <a:t> do </a:t>
            </a:r>
            <a:r>
              <a:rPr lang="pt-PT" dirty="0">
                <a:hlinkClick r:id="rId8" tooltip="Bloco socialista"/>
              </a:rPr>
              <a:t>bloco socialista</a:t>
            </a:r>
            <a:r>
              <a:rPr lang="pt-PT" dirty="0"/>
              <a:t> (o espetacular concentrado).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3923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PT" dirty="0" smtClean="0"/>
              <a:t>A sociedade do espetáculo não é o espetáculo em si, mas as relações entre os homens mediadas pelas imagens</a:t>
            </a:r>
          </a:p>
          <a:p>
            <a:r>
              <a:rPr lang="pt-PT" dirty="0" smtClean="0"/>
              <a:t>Tudo o que era diretamente vivido afastou-se numa representação</a:t>
            </a:r>
          </a:p>
          <a:p>
            <a:r>
              <a:rPr lang="pt-PT" dirty="0" smtClean="0"/>
              <a:t>As imagens saíram do mundo mas geraram um mundo próprio que passou a ser a realidade</a:t>
            </a:r>
          </a:p>
          <a:p>
            <a:r>
              <a:rPr lang="pt-PT" dirty="0" smtClean="0"/>
              <a:t>Lá onde as imagens se tornam real, o real se torna imagem irreal</a:t>
            </a:r>
          </a:p>
          <a:p>
            <a:r>
              <a:rPr lang="pt-PT" dirty="0" smtClean="0"/>
              <a:t>O que une os espectadores é seu próprio isolamento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8520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Michel Foucault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3178696" cy="4709160"/>
          </a:xfrm>
        </p:spPr>
        <p:txBody>
          <a:bodyPr>
            <a:normAutofit fontScale="55000" lnSpcReduction="20000"/>
          </a:bodyPr>
          <a:lstStyle/>
          <a:p>
            <a:r>
              <a:rPr lang="pt-PT" b="1" dirty="0"/>
              <a:t>Michel </a:t>
            </a:r>
            <a:r>
              <a:rPr lang="pt-PT" b="1" dirty="0" smtClean="0"/>
              <a:t>Foucault</a:t>
            </a:r>
            <a:r>
              <a:rPr lang="pt-PT" dirty="0" smtClean="0"/>
              <a:t> </a:t>
            </a:r>
            <a:r>
              <a:rPr lang="pt-PT" dirty="0" smtClean="0">
                <a:hlinkClick r:id="rId2" tooltip="15 de outubro"/>
              </a:rPr>
              <a:t>15 </a:t>
            </a:r>
            <a:r>
              <a:rPr lang="pt-PT" dirty="0">
                <a:hlinkClick r:id="rId2" tooltip="15 de outubro"/>
              </a:rPr>
              <a:t>de outubro</a:t>
            </a:r>
            <a:r>
              <a:rPr lang="pt-PT" dirty="0"/>
              <a:t> de </a:t>
            </a:r>
            <a:r>
              <a:rPr lang="pt-PT" dirty="0">
                <a:hlinkClick r:id="rId3" tooltip="1926"/>
              </a:rPr>
              <a:t>1926</a:t>
            </a:r>
            <a:r>
              <a:rPr lang="pt-PT" dirty="0"/>
              <a:t> — </a:t>
            </a:r>
            <a:r>
              <a:rPr lang="pt-PT" dirty="0">
                <a:hlinkClick r:id="rId4" tooltip="Paris"/>
              </a:rPr>
              <a:t>Paris</a:t>
            </a:r>
            <a:r>
              <a:rPr lang="pt-PT" dirty="0"/>
              <a:t>, </a:t>
            </a:r>
            <a:r>
              <a:rPr lang="pt-PT" dirty="0">
                <a:hlinkClick r:id="rId5" tooltip="25 de junho"/>
              </a:rPr>
              <a:t>25 de junho</a:t>
            </a:r>
            <a:r>
              <a:rPr lang="pt-PT" dirty="0"/>
              <a:t> de </a:t>
            </a:r>
            <a:r>
              <a:rPr lang="pt-PT" dirty="0" smtClean="0">
                <a:hlinkClick r:id="rId6" tooltip="1984"/>
              </a:rPr>
              <a:t>1984</a:t>
            </a:r>
            <a:r>
              <a:rPr lang="pt-PT" dirty="0" smtClean="0"/>
              <a:t> </a:t>
            </a:r>
            <a:r>
              <a:rPr lang="pt-PT" dirty="0"/>
              <a:t>foi um importante </a:t>
            </a:r>
            <a:r>
              <a:rPr lang="pt-PT" dirty="0">
                <a:hlinkClick r:id="rId7" tooltip="Filosofia"/>
              </a:rPr>
              <a:t>filósofo</a:t>
            </a:r>
            <a:r>
              <a:rPr lang="pt-PT" dirty="0"/>
              <a:t> e </a:t>
            </a:r>
            <a:r>
              <a:rPr lang="pt-PT" dirty="0">
                <a:hlinkClick r:id="rId8" tooltip="Professor"/>
              </a:rPr>
              <a:t>professor</a:t>
            </a:r>
            <a:r>
              <a:rPr lang="pt-PT" dirty="0"/>
              <a:t> da cátedra de </a:t>
            </a:r>
            <a:r>
              <a:rPr lang="pt-PT" dirty="0">
                <a:hlinkClick r:id="rId9" tooltip="História"/>
              </a:rPr>
              <a:t>História</a:t>
            </a:r>
            <a:r>
              <a:rPr lang="pt-PT" dirty="0"/>
              <a:t> dos Sistemas de Pensamento no </a:t>
            </a:r>
            <a:r>
              <a:rPr lang="pt-PT" dirty="0">
                <a:hlinkClick r:id="rId10" tooltip="Collège de France"/>
              </a:rPr>
              <a:t>Collège de France</a:t>
            </a:r>
            <a:r>
              <a:rPr lang="pt-PT" dirty="0"/>
              <a:t> </a:t>
            </a:r>
            <a:r>
              <a:rPr lang="pt-PT" dirty="0" smtClean="0"/>
              <a:t>de </a:t>
            </a:r>
            <a:r>
              <a:rPr lang="pt-PT" dirty="0">
                <a:hlinkClick r:id="rId11" tooltip="1970"/>
              </a:rPr>
              <a:t>1970</a:t>
            </a:r>
            <a:r>
              <a:rPr lang="pt-PT" dirty="0"/>
              <a:t> a 1984</a:t>
            </a:r>
            <a:r>
              <a:rPr lang="pt-PT" dirty="0" smtClean="0"/>
              <a:t>.</a:t>
            </a:r>
          </a:p>
          <a:p>
            <a:r>
              <a:rPr lang="pt-PT" dirty="0" smtClean="0"/>
              <a:t>Todo </a:t>
            </a:r>
            <a:r>
              <a:rPr lang="pt-PT" dirty="0"/>
              <a:t>o seu trabalho foi desenvolvido </a:t>
            </a:r>
            <a:r>
              <a:rPr lang="pt-PT" dirty="0" smtClean="0"/>
              <a:t>com base num método que chamou de arqueologia </a:t>
            </a:r>
            <a:r>
              <a:rPr lang="pt-PT" dirty="0"/>
              <a:t>do saber filosófico, </a:t>
            </a:r>
            <a:r>
              <a:rPr lang="pt-PT" dirty="0" smtClean="0"/>
              <a:t>com utilização da </a:t>
            </a:r>
            <a:r>
              <a:rPr lang="pt-PT" dirty="0"/>
              <a:t>análise do discurso</a:t>
            </a:r>
            <a:r>
              <a:rPr lang="pt-PT" dirty="0" smtClean="0"/>
              <a:t>.</a:t>
            </a:r>
          </a:p>
          <a:p>
            <a:r>
              <a:rPr lang="pt-PT" dirty="0" smtClean="0"/>
              <a:t>Seu </a:t>
            </a:r>
            <a:r>
              <a:rPr lang="pt-PT" dirty="0"/>
              <a:t>trabalho também se concentrou sobre a relação entre poder e governamentalidade, e das práticas de subjetivação. Foucault morreu de </a:t>
            </a:r>
            <a:r>
              <a:rPr lang="pt-PT" dirty="0">
                <a:hlinkClick r:id="rId12" tooltip="Aids"/>
              </a:rPr>
              <a:t>aids</a:t>
            </a:r>
            <a:r>
              <a:rPr lang="pt-PT" dirty="0"/>
              <a:t> em 1984.</a:t>
            </a:r>
            <a:endParaRPr lang="pt-BR" dirty="0"/>
          </a:p>
        </p:txBody>
      </p:sp>
      <p:pic>
        <p:nvPicPr>
          <p:cNvPr id="3074" name="Picture 2" descr="http://4.bp.blogspot.com/-IXvbygOS_Nk/T1wYS1J1PGI/AAAAAAAAACk/Y_lnNYimf2Y/s1600/MichelFoucault.jpg">
            <a:hlinkClick r:id="rId13"/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988840"/>
            <a:ext cx="523875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6659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História da loucura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Sua tese de doutoramento, descreve a evolução histórica da loucura na sociedade ocidental</a:t>
            </a:r>
          </a:p>
          <a:p>
            <a:r>
              <a:rPr lang="pt-BR" dirty="0" smtClean="0"/>
              <a:t>Ele analisa a loucura a partir de uma metodologia estruturalista, ou seja, de que uma palavra se estabelece num jogo de diferença em relação a outra louco-são</a:t>
            </a:r>
          </a:p>
          <a:p>
            <a:r>
              <a:rPr lang="pt-BR" dirty="0" smtClean="0"/>
              <a:t>Mostra ao longo do tempo como houve variações nesta relação – pessoas que cobravam juros maiores de 1% eram internadas como loucas na França do século XIX </a:t>
            </a:r>
            <a:r>
              <a:rPr lang="pt-BR" dirty="0" err="1" smtClean="0"/>
              <a:t>rsrs</a:t>
            </a:r>
            <a:r>
              <a:rPr lang="pt-BR" dirty="0" smtClean="0"/>
              <a:t>...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491762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As palavras e as coisas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BR" dirty="0" smtClean="0"/>
              <a:t>Seu livro mais popular “vendeu como pão”</a:t>
            </a:r>
          </a:p>
          <a:p>
            <a:r>
              <a:rPr lang="pt-BR" dirty="0" smtClean="0"/>
              <a:t>Também estruturalista, estuda a relação entre as palavras e as coisas em três campos científicos – Economia, Biologia e Teoria da Linguagem</a:t>
            </a:r>
          </a:p>
          <a:p>
            <a:r>
              <a:rPr lang="pt-BR" dirty="0" smtClean="0"/>
              <a:t>Conclui demonstrando que houve três tipos de </a:t>
            </a:r>
            <a:r>
              <a:rPr lang="pt-BR" dirty="0" err="1" smtClean="0"/>
              <a:t>episteme</a:t>
            </a:r>
            <a:r>
              <a:rPr lang="pt-BR" dirty="0" smtClean="0"/>
              <a:t> (modos de produção de ciência) historicamente distintas – arcaica, clássica e moderna</a:t>
            </a:r>
          </a:p>
          <a:p>
            <a:r>
              <a:rPr lang="pt-BR" dirty="0" smtClean="0"/>
              <a:t>O auge do período é Arqueologia do Saber, onde problematiza a relação entre saber e poder</a:t>
            </a:r>
          </a:p>
        </p:txBody>
      </p:sp>
    </p:spTree>
    <p:extLst>
      <p:ext uri="{BB962C8B-B14F-4D97-AF65-F5344CB8AC3E}">
        <p14:creationId xmlns:p14="http://schemas.microsoft.com/office/powerpoint/2010/main" val="11103000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Vigiar e Punir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Em seu livro de 1975, rompe com o estruturalismo, ao perceber que as relações entre palavras e coisas não é o foco do poder, mas somente sem reflexo.</a:t>
            </a:r>
          </a:p>
          <a:p>
            <a:r>
              <a:rPr lang="pt-BR" dirty="0" smtClean="0"/>
              <a:t>Volta-se então para o estudo de lugares de exercício de poder real, como o sistema prisional</a:t>
            </a:r>
          </a:p>
          <a:p>
            <a:r>
              <a:rPr lang="pt-BR" dirty="0" smtClean="0"/>
              <a:t>Percebe que os instrumentos de poder contra o corpo se aprimoram – da punição física da tortura, para a punição da prisão e, por fim, por meio da criação de dispositivos de vigilância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335781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</a:t>
            </a:r>
            <a:r>
              <a:rPr lang="pt-BR" dirty="0" err="1" smtClean="0"/>
              <a:t>panóptico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Prédio construído para vigilância “perfeita” de todas as ações de um preso por um único vigilante:</a:t>
            </a:r>
          </a:p>
          <a:p>
            <a:r>
              <a:rPr lang="pt-BR" dirty="0" smtClean="0"/>
              <a:t>Big Brother</a:t>
            </a:r>
            <a:endParaRPr lang="pt-BR" dirty="0"/>
          </a:p>
        </p:txBody>
      </p:sp>
      <p:pic>
        <p:nvPicPr>
          <p:cNvPr id="4098" name="Picture 2" descr="Ficheiro:Panopticon.jp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2553139"/>
            <a:ext cx="3333750" cy="3429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23800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Ápice">
  <a:themeElements>
    <a:clrScheme name="Ápice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Ápice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Ápice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56</TotalTime>
  <Words>660</Words>
  <Application>Microsoft Office PowerPoint</Application>
  <PresentationFormat>Apresentação na tela (4:3)</PresentationFormat>
  <Paragraphs>38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1" baseType="lpstr">
      <vt:lpstr>Ápice</vt:lpstr>
      <vt:lpstr>Pensamento francês</vt:lpstr>
      <vt:lpstr>Guy Debord</vt:lpstr>
      <vt:lpstr>A sociedade como espetáculo</vt:lpstr>
      <vt:lpstr>Apresentação do PowerPoint</vt:lpstr>
      <vt:lpstr>Michel Foucault</vt:lpstr>
      <vt:lpstr>História da loucura</vt:lpstr>
      <vt:lpstr>As palavras e as coisas</vt:lpstr>
      <vt:lpstr>Vigiar e Punir</vt:lpstr>
      <vt:lpstr>O panóptico</vt:lpstr>
      <vt:lpstr>História da sexualidade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Pensamento francês</dc:title>
  <dc:creator>Marco Antônio de Carvalho Bonetti</dc:creator>
  <cp:lastModifiedBy>Sl_Prof03</cp:lastModifiedBy>
  <cp:revision>5</cp:revision>
  <dcterms:created xsi:type="dcterms:W3CDTF">2013-05-08T13:39:01Z</dcterms:created>
  <dcterms:modified xsi:type="dcterms:W3CDTF">2016-04-12T19:49:13Z</dcterms:modified>
</cp:coreProperties>
</file>