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700D5B-1738-46F5-87CF-0125ACE9D9AD}" type="datetimeFigureOut">
              <a:rPr lang="pt-BR" smtClean="0"/>
              <a:t>03/04/2013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5D19AF-B130-4C7D-93B9-6CDB6A8B55D7}" type="slidenum">
              <a:rPr lang="pt-BR" smtClean="0"/>
              <a:t>‹nº›</a:t>
            </a:fld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0D5B-1738-46F5-87CF-0125ACE9D9AD}" type="datetimeFigureOut">
              <a:rPr lang="pt-BR" smtClean="0"/>
              <a:t>03/04/2013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19AF-B130-4C7D-93B9-6CDB6A8B55D7}" type="slidenum">
              <a:rPr lang="pt-BR" smtClean="0"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0D5B-1738-46F5-87CF-0125ACE9D9AD}" type="datetimeFigureOut">
              <a:rPr lang="pt-BR" smtClean="0"/>
              <a:t>03/04/2013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19AF-B130-4C7D-93B9-6CDB6A8B55D7}" type="slidenum">
              <a:rPr lang="pt-BR" smtClean="0"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0D5B-1738-46F5-87CF-0125ACE9D9AD}" type="datetimeFigureOut">
              <a:rPr lang="pt-BR" smtClean="0"/>
              <a:t>03/04/2013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19AF-B130-4C7D-93B9-6CDB6A8B55D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0D5B-1738-46F5-87CF-0125ACE9D9AD}" type="datetimeFigureOut">
              <a:rPr lang="pt-BR" smtClean="0"/>
              <a:t>03/04/2013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19AF-B130-4C7D-93B9-6CDB6A8B55D7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0D5B-1738-46F5-87CF-0125ACE9D9AD}" type="datetimeFigureOut">
              <a:rPr lang="pt-BR" smtClean="0"/>
              <a:t>03/04/2013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19AF-B130-4C7D-93B9-6CDB6A8B55D7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0D5B-1738-46F5-87CF-0125ACE9D9AD}" type="datetimeFigureOut">
              <a:rPr lang="pt-BR" smtClean="0"/>
              <a:t>03/04/2013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19AF-B130-4C7D-93B9-6CDB6A8B55D7}" type="slidenum">
              <a:rPr lang="pt-BR" smtClean="0"/>
              <a:t>‹nº›</a:t>
            </a:fld>
            <a:endParaRPr lang="pt-B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0D5B-1738-46F5-87CF-0125ACE9D9AD}" type="datetimeFigureOut">
              <a:rPr lang="pt-BR" smtClean="0"/>
              <a:t>03/04/2013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19AF-B130-4C7D-93B9-6CDB6A8B55D7}" type="slidenum">
              <a:rPr lang="pt-BR" smtClean="0"/>
              <a:t>‹nº›</a:t>
            </a:fld>
            <a:endParaRPr lang="pt-B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0D5B-1738-46F5-87CF-0125ACE9D9AD}" type="datetimeFigureOut">
              <a:rPr lang="pt-BR" smtClean="0"/>
              <a:t>03/04/2013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19AF-B130-4C7D-93B9-6CDB6A8B55D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0D5B-1738-46F5-87CF-0125ACE9D9AD}" type="datetimeFigureOut">
              <a:rPr lang="pt-BR" smtClean="0"/>
              <a:t>03/04/2013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19AF-B130-4C7D-93B9-6CDB6A8B55D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0D5B-1738-46F5-87CF-0125ACE9D9AD}" type="datetimeFigureOut">
              <a:rPr lang="pt-BR" smtClean="0"/>
              <a:t>03/04/2013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19AF-B130-4C7D-93B9-6CDB6A8B55D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1700D5B-1738-46F5-87CF-0125ACE9D9AD}" type="datetimeFigureOut">
              <a:rPr lang="pt-BR" smtClean="0"/>
              <a:t>03/04/2013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D5D19AF-B130-4C7D-93B9-6CDB6A8B55D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Benjamin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 obra de arte na era de sua reprodutibilidade técnica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8233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 sujeito comum tem direito de aparecer em público mas o domínio do capital sobre os meios técnicos o impede, ser isso “a expropriação do capital cinematográfico é uma exigência prioritária do proletariado” (185)</a:t>
            </a:r>
          </a:p>
          <a:p>
            <a:r>
              <a:rPr lang="pt-BR" dirty="0" smtClean="0"/>
              <a:t>Toda arte madura está no cruzamento de 1) evolução da técnica que atua sobre sua forma; 2) evolução para tentar transformar em técnicas formas de arte de vanguarda; 3) as transformações da percepção do público que decorrem das transformações sociais.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736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cinegrafista, como o cirurgião, penetra com o aparelho o corpo do real. Oferece a imagem, a realidade livre da manipulação.</a:t>
            </a:r>
          </a:p>
          <a:p>
            <a:r>
              <a:rPr lang="pt-BR" dirty="0" smtClean="0"/>
              <a:t>A recepção da arte pictórica é individual e reflexiva, as massas reagem contra ela. A recepção do cinema é coletiva. As massas gostam de Chaplin e são progressistas ao aceitar suas ideias críticas na forma do burlesco. Mas reagem a um filme surrealista. A pintura não tem uma função social, ela é pequena.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562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99247" y="548681"/>
            <a:ext cx="7745505" cy="5577482"/>
          </a:xfrm>
        </p:spPr>
        <p:txBody>
          <a:bodyPr>
            <a:normAutofit/>
          </a:bodyPr>
          <a:lstStyle/>
          <a:p>
            <a:r>
              <a:rPr lang="pt-BR" dirty="0" smtClean="0"/>
              <a:t>Já o cinema tem como função equilibrar o homem com a máquina. A câmera revela um mundo óptico que percebemos somente inconscientemente.</a:t>
            </a:r>
          </a:p>
          <a:p>
            <a:r>
              <a:rPr lang="pt-BR" dirty="0" smtClean="0"/>
              <a:t>O dadaísmo tentou produzir na pintura/literatura o que o público de hoje procura no cinema. O dadaísmo é como um tiro. Impacta o público como o fazem as imagens de um filme</a:t>
            </a:r>
          </a:p>
          <a:p>
            <a:r>
              <a:rPr lang="pt-BR" dirty="0" smtClean="0"/>
              <a:t>A estetização da política e da guerra são os instrumentos do fascismo para se adequar ao poderio de geração da sociedade industrializada sem ter de rever a propriedade dos meios de produção. </a:t>
            </a:r>
          </a:p>
          <a:p>
            <a:r>
              <a:rPr lang="pt-BR" dirty="0" smtClean="0"/>
              <a:t>Contra a estetização da guerra, o socialismo responde com a politização da arte.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Há relação entre superestrutura/cultura e base econômica/política. Os conceitos de estética têm valor na luta política.</a:t>
            </a:r>
          </a:p>
          <a:p>
            <a:r>
              <a:rPr lang="pt-BR" dirty="0" smtClean="0"/>
              <a:t>A reprodução técnica atingiu um ápice com a fotografia, o fonógrafo, o cinema, ganhando um lugar na arte.</a:t>
            </a:r>
          </a:p>
          <a:p>
            <a:r>
              <a:rPr lang="pt-BR" dirty="0" smtClean="0"/>
              <a:t>A reprodução não tem autenticidade do exemplar único, não tem aura. Ela liquida o valor tradicional do patrimônio da cultura.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conclusões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831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As obras mudam historicamente, mas sua percepção por parte do observador também. A era da reprodução leva o observador a querer ter a obra perto de si, e a superar o caráter único por meio da reprodução, da cópia.</a:t>
            </a:r>
          </a:p>
          <a:p>
            <a:r>
              <a:rPr lang="pt-BR" dirty="0" smtClean="0"/>
              <a:t>Quando a obra reprodutível se libera da tradição, ela se acopla à política. A arte pela arte é uma teologia da arte. Ela criou uma arte que nega seu valor social e toda a interpretação objetiva. O cinema só existe para um vasto público porque um consumidor não pode pagar seu filme sozinho. Precisa no mínimo de nove milhões de espectadores (1927).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80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cinema falado restringe o público mas une os capitais dos estúdios com os da indústria eletrodoméstica.</a:t>
            </a:r>
          </a:p>
          <a:p>
            <a:r>
              <a:rPr lang="pt-BR" dirty="0" smtClean="0"/>
              <a:t>Se dividirmos a obra de arte entre um valor de culto (de uso) e valor de exposição (de troca), a arte rupestre está num polo, o cinema no outro. Aparentemente, é o valor artístico que dá o parâmetro para a obra, mas veremos que não, ao analisar o cinema. A técnica criou um segunda natureza e a função do </a:t>
            </a:r>
            <a:r>
              <a:rPr lang="pt-BR" dirty="0" err="1" smtClean="0"/>
              <a:t>icnema</a:t>
            </a:r>
            <a:r>
              <a:rPr lang="pt-BR" dirty="0" smtClean="0"/>
              <a:t> é exercitar no homem a nova percepção exigida pela natureza técnica.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87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“Fazer do gigantesco aparelho técnico do nosso tempo o objeto das inervações humanas – é essa a tarefa histórica cuja realização dá ao cinema o seu verdadeiro sentido” (174)</a:t>
            </a:r>
          </a:p>
          <a:p>
            <a:r>
              <a:rPr lang="pt-BR" dirty="0" smtClean="0"/>
              <a:t>A fotografia começa a destruir o valor de culto, e o mata quando fotografa a rua deserta, sem a figura humana, último baluarte da aura. A fotografia passa a ser o testemunho do processo da história, ganha sua significação política. Essas fotos direcionam a percepção. A pessoa tem de seguir um </a:t>
            </a:r>
            <a:r>
              <a:rPr lang="pt-BR" dirty="0" err="1" smtClean="0"/>
              <a:t>cmainho</a:t>
            </a:r>
            <a:r>
              <a:rPr lang="pt-BR" dirty="0" smtClean="0"/>
              <a:t> definido para aproximar-se delas.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75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As revistas dão a pista com as legendas, a informação, a explicação obrigatória. No cinema, a compreensão de cada imagem depende da sequência das imagens anteriores – o cinema não é narrativo, é informativo.</a:t>
            </a:r>
          </a:p>
          <a:p>
            <a:r>
              <a:rPr lang="pt-BR" dirty="0" smtClean="0"/>
              <a:t>Os gregos criaram obras para durar a eternidade, daí sua força até hoje e sua oposição radical ao momento atual. A obra moderna é perfeita porque é montada em partes – para exibir 3 mil metros de filme, Chaplin filmou 125 mil – é o contrário da escultura que parte de uma única pedra. Produção industrial versus artesanal.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800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polêmica entre artistas plásticos e fotógrafos a respeito do que é arte foi sinal da perde de autonomia da arte e de sua </a:t>
            </a:r>
            <a:r>
              <a:rPr lang="pt-BR" dirty="0" err="1" smtClean="0"/>
              <a:t>refuncionalização</a:t>
            </a:r>
            <a:r>
              <a:rPr lang="pt-BR" dirty="0" smtClean="0"/>
              <a:t>. Benjamin associa o pensamento reacionário a tentativas de dar um sentido sagrado ou pelo menos sobrenatural ao cinema.</a:t>
            </a:r>
          </a:p>
          <a:p>
            <a:r>
              <a:rPr lang="pt-BR" dirty="0" smtClean="0"/>
              <a:t>A reprodução fotográfica pode ter uma obra de arte como referente, mas pode não ter, o que é o caso da produção de fotos em estúdio.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2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No estúdio, o ator passa por um teste de caráter técnico, ele não é real. Ele supera o rigor um teste esportivo porque o desafio do ator não é um limite do mundo natural – bater um recorde do corpo – mas um limite de mundo técnico – gravar bem.</a:t>
            </a:r>
          </a:p>
          <a:p>
            <a:r>
              <a:rPr lang="pt-BR" dirty="0" smtClean="0"/>
              <a:t>Ser aprovado ali é defender a humanidade frente ao aparelho, é como uma vingança para as massas que se subjugam a ele, “porque é diante de um aparelho que a esmagadora maioria dos citadinos precisa alienar-se de sua humanidade, nos balcões e nas fábricas durante o dia de trabalho” (179)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39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O ator aliena o próprio corpo no cinema como se estivesse num espelho transportável. Essa imagem controla as massas mas está por ora nas mãos do capital. A estrela é um corpo/mercadoria estimulada pela consciência corrompida das massas sob estímulo do fascismo. A arte dramática é o oposto do cinema porque valoriza o ator, já o cinema tem como ideal um ator que seja algum dia não mais que um objeto na cena.</a:t>
            </a:r>
          </a:p>
          <a:p>
            <a:r>
              <a:rPr lang="pt-BR" dirty="0" smtClean="0"/>
              <a:t>O político também muda de papel com o cinema e o rádio. Precisa saber aparecer bem para as massas. Surge o espaço para o ditador.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622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a Dura">
  <a:themeElements>
    <a:clrScheme name="Capa Dur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pa Dur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a Dur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20</TotalTime>
  <Words>1057</Words>
  <Application>Microsoft Office PowerPoint</Application>
  <PresentationFormat>Apresentação na tela (4:3)</PresentationFormat>
  <Paragraphs>28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Capa Dura</vt:lpstr>
      <vt:lpstr>Benjamin</vt:lpstr>
      <vt:lpstr>Principais conclusões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Benjamin</dc:title>
  <dc:creator>Marco Antônio de Carvalho Bonetti</dc:creator>
  <cp:lastModifiedBy>Marco Antônio de Carvalho Bonetti</cp:lastModifiedBy>
  <cp:revision>3</cp:revision>
  <dcterms:created xsi:type="dcterms:W3CDTF">2013-04-03T14:14:38Z</dcterms:created>
  <dcterms:modified xsi:type="dcterms:W3CDTF">2013-04-03T14:35:12Z</dcterms:modified>
</cp:coreProperties>
</file>