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889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889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976687" y="6036468"/>
            <a:ext cx="16430626" cy="3125392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976687" y="4804171"/>
            <a:ext cx="16430626" cy="12501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quarter" idx="13"/>
          </p:nvPr>
        </p:nvSpPr>
        <p:spPr>
          <a:xfrm>
            <a:off x="12191999" y="6861167"/>
            <a:ext cx="9144001" cy="6858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14"/>
          </p:nvPr>
        </p:nvSpPr>
        <p:spPr>
          <a:xfrm>
            <a:off x="12192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half" idx="15"/>
          </p:nvPr>
        </p:nvSpPr>
        <p:spPr>
          <a:xfrm>
            <a:off x="3048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4833937" y="8945364"/>
            <a:ext cx="14716126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4833937" y="5973960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4833937" y="4161234"/>
            <a:ext cx="14716126" cy="7366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4833937" y="1893093"/>
            <a:ext cx="14716126" cy="10179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3021210" y="5080992"/>
            <a:ext cx="18288001" cy="86260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3048000" y="3821906"/>
            <a:ext cx="18288000" cy="98940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3976687" y="1410890"/>
            <a:ext cx="16430626" cy="2053829"/>
          </a:xfrm>
          <a:prstGeom prst="rect">
            <a:avLst/>
          </a:prstGeom>
        </p:spPr>
        <p:txBody>
          <a:bodyPr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3976687" y="714375"/>
            <a:ext cx="16430626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3976687" y="5286375"/>
            <a:ext cx="16430626" cy="3125391"/>
          </a:xfrm>
          <a:prstGeom prst="rect">
            <a:avLst/>
          </a:prstGeom>
        </p:spPr>
        <p:txBody>
          <a:bodyPr anchor="ctr"/>
          <a:lstStyle>
            <a:lvl1pPr>
              <a:defRPr spc="1375" sz="86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sz="half" idx="13"/>
          </p:nvPr>
        </p:nvSpPr>
        <p:spPr>
          <a:xfrm>
            <a:off x="12183070" y="8929"/>
            <a:ext cx="9144001" cy="1371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3815953" y="6054328"/>
            <a:ext cx="7608094" cy="419695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3815953" y="4822031"/>
            <a:ext cx="7608094" cy="125015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ClrTx/>
              <a:buSzTx/>
              <a:buNone/>
              <a:defRPr cap="all" spc="512" sz="32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13"/>
          </p:nvPr>
        </p:nvSpPr>
        <p:spPr>
          <a:xfrm>
            <a:off x="12192000" y="0"/>
            <a:ext cx="914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3976687" y="857250"/>
            <a:ext cx="7143751" cy="260746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3976687" y="3964781"/>
            <a:ext cx="7143751" cy="8518923"/>
          </a:xfrm>
          <a:prstGeom prst="rect">
            <a:avLst/>
          </a:prstGeom>
        </p:spPr>
        <p:txBody>
          <a:bodyPr/>
          <a:lstStyle>
            <a:lvl1pPr marL="551179" indent="-551179">
              <a:spcBef>
                <a:spcPts val="4500"/>
              </a:spcBef>
              <a:defRPr sz="4200"/>
            </a:lvl1pPr>
            <a:lvl2pPr marL="944879" indent="-551179">
              <a:spcBef>
                <a:spcPts val="4500"/>
              </a:spcBef>
              <a:defRPr sz="4200"/>
            </a:lvl2pPr>
            <a:lvl3pPr marL="1338579" indent="-551179">
              <a:spcBef>
                <a:spcPts val="4500"/>
              </a:spcBef>
              <a:defRPr sz="4200"/>
            </a:lvl3pPr>
            <a:lvl4pPr marL="1732279" indent="-551179">
              <a:spcBef>
                <a:spcPts val="4500"/>
              </a:spcBef>
              <a:defRPr sz="4200"/>
            </a:lvl4pPr>
            <a:lvl5pPr marL="2125979" indent="-551179">
              <a:spcBef>
                <a:spcPts val="4500"/>
              </a:spcBef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gradFill flip="none" rotWithShape="1">
          <a:gsLst>
            <a:gs pos="0">
              <a:schemeClr val="accent6">
                <a:hueOff val="-3756854"/>
                <a:satOff val="37993"/>
                <a:lumOff val="-18458"/>
              </a:schemeClr>
            </a:gs>
            <a:gs pos="100000">
              <a:schemeClr val="accent6">
                <a:hueOff val="-8699070"/>
                <a:satOff val="-60329"/>
                <a:lumOff val="-34466"/>
              </a:schemeClr>
            </a:gs>
          </a:gsLst>
          <a:lin ang="138916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3976687" y="2125265"/>
            <a:ext cx="16430626" cy="944761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976687" y="857250"/>
            <a:ext cx="16430626" cy="2000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976687" y="2839640"/>
            <a:ext cx="16430626" cy="9447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353" y="13033176"/>
            <a:ext cx="472568" cy="5619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992" strike="noStrike" sz="6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6526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11225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5924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20623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5322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30021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4720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9419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411838" marR="0" indent="-652638" algn="l" defTabSz="821531" latinLnBrk="0">
        <a:lnSpc>
          <a:spcPct val="100000"/>
        </a:lnSpc>
        <a:spcBef>
          <a:spcPts val="59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hyperlink" Target="https://goo.gl/Rpa9SM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neo4j/neo4j/issues/88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oo.gl/NK1tn2" TargetMode="External"/><Relationship Id="rId3" Type="http://schemas.openxmlformats.org/officeDocument/2006/relationships/hyperlink" Target="https://goo.gl/ysBFF2" TargetMode="External"/><Relationship Id="rId4" Type="http://schemas.openxmlformats.org/officeDocument/2006/relationships/image" Target="../media/image2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NDEX &amp; GrapH DB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ONDEX &amp; GrapH DBs</a:t>
            </a:r>
          </a:p>
        </p:txBody>
      </p:sp>
      <p:sp>
        <p:nvSpPr>
          <p:cNvPr id="140" name="Marco Brandizi, 16/10/2017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Marco Brandizi, 16/10/2017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xample QuerieS"/>
          <p:cNvSpPr txBox="1"/>
          <p:nvPr>
            <p:ph type="title"/>
          </p:nvPr>
        </p:nvSpPr>
        <p:spPr>
          <a:xfrm>
            <a:off x="723904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77" name="Count concepts (classes) in Trait Ontology: select count (distinct ?c) WHERE {     ?c a odxcc:TO_TERM. }"/>
          <p:cNvSpPr txBox="1"/>
          <p:nvPr/>
        </p:nvSpPr>
        <p:spPr>
          <a:xfrm>
            <a:off x="736604" y="2061283"/>
            <a:ext cx="10788169" cy="30638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Count concepts (classes) in Trait Ontology:</a:t>
            </a:r>
            <a:br/>
            <a:r>
              <a:t>select count (distinct ?c) WHERE {</a:t>
            </a:r>
            <a:br/>
            <a:r>
              <a:t>    ?c a odxcc:TO_TERM.</a:t>
            </a:r>
            <a:br/>
            <a:r>
              <a:t>}</a:t>
            </a:r>
          </a:p>
        </p:txBody>
      </p:sp>
      <p:sp>
        <p:nvSpPr>
          <p:cNvPr id="178" name="Parts of membrane (transitively): select distinct ?csup ?supName ?c ?name  WHERE {   ?csup odx:conceptName ?supName.   FILTER ( ?supName = &quot;cellular membrane&quot; )…"/>
          <p:cNvSpPr txBox="1"/>
          <p:nvPr/>
        </p:nvSpPr>
        <p:spPr>
          <a:xfrm>
            <a:off x="3050712" y="5555917"/>
            <a:ext cx="11015397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Parts of membrane (transitively):</a:t>
            </a:r>
            <a:br/>
            <a:r>
              <a:t>select distinct ?csup ?supName ?c ?name </a:t>
            </a:r>
            <a:br/>
            <a:r>
              <a:t>WHERE {</a:t>
            </a:r>
            <a:br/>
            <a:r>
              <a:t>  ?csup odx:conceptName ?supName.</a:t>
            </a:r>
            <a:br/>
            <a:r>
              <a:t>  FILTER ( ?supName = "cellular membrane" )</a:t>
            </a:r>
          </a:p>
          <a:p>
            <a:pPr algn="l">
              <a:spcBef>
                <a:spcPts val="4500"/>
              </a:spcBef>
              <a:defRPr sz="4200"/>
            </a:pPr>
            <a:r>
              <a:t>  ?c odxrt:part_of* ?csup.</a:t>
            </a:r>
            <a:br/>
            <a:r>
              <a:t>  ?c odx:conceptName ?name.</a:t>
            </a:r>
            <a:br/>
            <a:r>
              <a:t>}</a:t>
            </a:r>
            <a:br/>
            <a:r>
              <a:t>LIMIT 1000</a:t>
            </a:r>
          </a:p>
        </p:txBody>
      </p:sp>
      <p:sp>
        <p:nvSpPr>
          <p:cNvPr id="179" name="Proteins related to pathways: select distinct ?prot ?pway {    ?prot odxrt:pd_by|odxrt:cs_by ?react;              a odxcc:Protein.      ?react a odxcc:Reaction.…"/>
          <p:cNvSpPr txBox="1"/>
          <p:nvPr/>
        </p:nvSpPr>
        <p:spPr>
          <a:xfrm>
            <a:off x="14733824" y="4079122"/>
            <a:ext cx="9390661" cy="7254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select distinct ?prot ?pway {</a:t>
            </a:r>
            <a:br/>
            <a:r>
              <a:t>   ?prot odxrt:pd_by|odxrt:cs_by ?react;</a:t>
            </a:r>
            <a:br/>
            <a:r>
              <a:t>             a odxcc:Protein.  </a:t>
            </a:r>
            <a:br/>
            <a:r>
              <a:t>   ?react a odxcc:Reaction.</a:t>
            </a:r>
          </a:p>
          <a:p>
            <a:pPr algn="l">
              <a:spcBef>
                <a:spcPts val="4500"/>
              </a:spcBef>
              <a:defRPr sz="4200"/>
            </a:pPr>
            <a:r>
              <a:t>    ?react odxrt:part_of ?pway.</a:t>
            </a:r>
            <a:br/>
            <a:r>
              <a:t>    ?pway a odxcc:Path.</a:t>
            </a:r>
            <a:br/>
            <a:r>
              <a:t> }</a:t>
            </a:r>
            <a:br/>
            <a:r>
              <a:t>LIMIT 1000</a:t>
            </a:r>
          </a:p>
        </p:txBody>
      </p:sp>
      <p:sp>
        <p:nvSpPr>
          <p:cNvPr id="180" name="optimised order"/>
          <p:cNvSpPr txBox="1"/>
          <p:nvPr/>
        </p:nvSpPr>
        <p:spPr>
          <a:xfrm>
            <a:off x="10118491" y="12823493"/>
            <a:ext cx="3960318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optimised order</a:t>
            </a:r>
          </a:p>
        </p:txBody>
      </p:sp>
      <p:sp>
        <p:nvSpPr>
          <p:cNvPr id="181" name="‘|’ for property paths"/>
          <p:cNvSpPr txBox="1"/>
          <p:nvPr/>
        </p:nvSpPr>
        <p:spPr>
          <a:xfrm>
            <a:off x="16775481" y="11713273"/>
            <a:ext cx="4959910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‘|’ for property paths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ample QuerieS"/>
          <p:cNvSpPr txBox="1"/>
          <p:nvPr>
            <p:ph type="title"/>
          </p:nvPr>
        </p:nvSpPr>
        <p:spPr>
          <a:xfrm>
            <a:off x="376300" y="210846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Example QuerieS</a:t>
            </a:r>
          </a:p>
        </p:txBody>
      </p:sp>
      <p:sp>
        <p:nvSpPr>
          <p:cNvPr id="184" name="# part 2   union {     # Branch 2    ?prot ^odxrt:ac_by|odxrt:is_a ?enz.    ?prot a odxcc:Protein.      ?enz a odxcc:Enzyme.     {          # Branch 2.1        ?enz odxrt:ac_by|odxrt:in_by ?comp.        ?comp a odxcc:Compound.          ?comp odxrt:cs_by|odxrt:pd_by ?trns        ?trns a odxcc:Transport      }       union {        # Branch 2.2        ?enz ^odxrt:ca_by ?trns.        ?comp a odxcc:Compound.         ?trns a odxcc:Transport      }      ?trns odxrt:part_of ?pway.   ?pway a odxcc:Path.   } }  LIMIT 1000"/>
          <p:cNvSpPr txBox="1"/>
          <p:nvPr/>
        </p:nvSpPr>
        <p:spPr>
          <a:xfrm>
            <a:off x="8200948" y="3154071"/>
            <a:ext cx="5695316" cy="1020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  # part 2</a:t>
            </a:r>
            <a:br/>
            <a:r>
              <a:t>  union {</a:t>
            </a:r>
            <a:br/>
            <a:r>
              <a:t>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/>
            <a:r>
              <a:t>   ?prot ^odxrt:ac_by|odxrt:is_a ?enz.</a:t>
            </a:r>
            <a:br/>
            <a:r>
              <a:t>   ?prot a odxcc:Protein.  </a:t>
            </a:r>
            <a:br/>
            <a:r>
              <a:t>   ?enz a odxcc:Enzyme.</a:t>
            </a:r>
            <a:br/>
            <a:r>
              <a:t>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  ?enz odxrt:ac_by|odxrt:in_by ?comp.</a:t>
            </a:r>
            <a:br/>
            <a:r>
              <a:t>       ?comp a odxcc:Compound.</a:t>
            </a:r>
            <a:br/>
            <a:r>
              <a:t> </a:t>
            </a:r>
            <a:br/>
            <a:r>
              <a:t>       ?comp odxrt:cs_by|odxrt:pd_by ?trns</a:t>
            </a:r>
            <a:br/>
            <a:r>
              <a:t>       ?trns a odxcc:Transport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   ?enz ^odxrt:ca_by ?trns.</a:t>
            </a:r>
            <a:br/>
            <a:r>
              <a:t>       ?comp a odxcc:Compound. </a:t>
            </a:r>
            <a:br/>
            <a:r>
              <a:t>       ?trns a odxcc:Transport</a:t>
            </a:r>
            <a:br/>
            <a:r>
              <a:t>     }   </a:t>
            </a:r>
            <a:br/>
            <a:r>
              <a:t>  ?trns odxrt:part_of ?pway.</a:t>
            </a:r>
            <a:br/>
            <a:r>
              <a:t>  ?pway a odxcc:Path.</a:t>
            </a:r>
            <a:br/>
            <a:r>
              <a:t>  }</a:t>
            </a:r>
            <a:br/>
            <a:r>
              <a:t>}  LIMIT 1000</a:t>
            </a:r>
          </a:p>
        </p:txBody>
      </p:sp>
      <p:sp>
        <p:nvSpPr>
          <p:cNvPr id="185" name="prefix odx: &lt;http://ondex.sourceforge.net/ondex-core#&gt; prefix odxcc: &lt;http://www.ondex.org/ex/conceptClass/&gt; prefix odxc: &lt;http://www.ondex.org/ex/concept/&gt; prefix odxrt: &lt;http://www.ondex.org/ex/relationType/&gt; prefix odxr: &lt;http://www.ondex.org/ex/relation/&gt; prefix rdfs: &lt;http://www.w3.org/2000/01/rdf-schema#&gt;…"/>
          <p:cNvSpPr txBox="1"/>
          <p:nvPr/>
        </p:nvSpPr>
        <p:spPr>
          <a:xfrm>
            <a:off x="376300" y="3230271"/>
            <a:ext cx="7824649" cy="783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2400"/>
            </a:pPr>
            <a:r>
              <a:t>prefix odx: &lt;http://ondex.sourceforge.net/ondex-core#&gt;</a:t>
            </a:r>
            <a:br/>
            <a:r>
              <a:t>prefix odxcc: &lt;http://www.ondex.org/ex/conceptClass/&gt;</a:t>
            </a:r>
            <a:br/>
            <a:r>
              <a:t>prefix odxc: &lt;http://www.ondex.org/ex/concept/&gt;</a:t>
            </a:r>
            <a:br/>
            <a:r>
              <a:t>prefix odxrt: &lt;http://www.ondex.org/ex/relationType/&gt;</a:t>
            </a:r>
            <a:br/>
            <a:r>
              <a:t>prefix odxr: &lt;http://www.ondex.org/ex/relation/&gt;</a:t>
            </a:r>
            <a:br/>
            <a:r>
              <a:t>prefix rdfs: &lt;http://www.w3.org/2000/01/rdf-schema#&gt;</a:t>
            </a:r>
          </a:p>
          <a:p>
            <a:pPr algn="l">
              <a:spcBef>
                <a:spcPts val="4500"/>
              </a:spcBef>
              <a:defRPr sz="24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?prot odxrt:pd_by|odxrt:cs_by ?react.</a:t>
            </a:r>
            <a:br/>
            <a:r>
              <a:t>    ?prot a odxcc:Protein.  </a:t>
            </a:r>
            <a:br/>
            <a:r>
              <a:t>    ?react a odxcc:Reaction.</a:t>
            </a:r>
            <a:br/>
            <a:br/>
            <a:r>
              <a:t>    ?react odxrt:part_of ?pway.</a:t>
            </a:r>
            <a:br/>
            <a:r>
              <a:t>    ?pway a odxcc:Path.</a:t>
            </a:r>
            <a:br/>
            <a:r>
              <a:t>   }</a:t>
            </a:r>
            <a:br/>
            <a:r>
              <a:t>   # to be continued…</a:t>
            </a:r>
          </a:p>
        </p:txBody>
      </p:sp>
      <p:sp>
        <p:nvSpPr>
          <p:cNvPr id="186" name="Proteins related to pathways:"/>
          <p:cNvSpPr txBox="1"/>
          <p:nvPr/>
        </p:nvSpPr>
        <p:spPr>
          <a:xfrm>
            <a:off x="376300" y="2287296"/>
            <a:ext cx="7504761" cy="86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spcBef>
                <a:spcPts val="4500"/>
              </a:spcBef>
              <a:defRPr sz="42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venir Light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 related to pathways: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896263" y="4689045"/>
            <a:ext cx="10487737" cy="6771136"/>
            <a:chOff x="0" y="0"/>
            <a:chExt cx="10487736" cy="6771135"/>
          </a:xfrm>
        </p:grpSpPr>
        <p:sp>
          <p:nvSpPr>
            <p:cNvPr id="187" name="Rounded Rectangle"/>
            <p:cNvSpPr/>
            <p:nvPr/>
          </p:nvSpPr>
          <p:spPr>
            <a:xfrm>
              <a:off x="126161" y="165930"/>
              <a:ext cx="10235416" cy="6501447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88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487737" cy="67711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DF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799791"/>
            <a:ext cx="16775076" cy="930039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imple, common queries (Fuseki)"/>
          <p:cNvSpPr txBox="1"/>
          <p:nvPr/>
        </p:nvSpPr>
        <p:spPr>
          <a:xfrm>
            <a:off x="3976687" y="2303462"/>
            <a:ext cx="10565411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 (Fuseki)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DF PerformancE"/>
          <p:cNvSpPr txBox="1"/>
          <p:nvPr>
            <p:ph type="title"/>
          </p:nvPr>
        </p:nvSpPr>
        <p:spPr>
          <a:xfrm>
            <a:off x="1201965" y="714792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196" name="Queries over ONDEX paths (Fuseki)"/>
          <p:cNvSpPr txBox="1"/>
          <p:nvPr/>
        </p:nvSpPr>
        <p:spPr>
          <a:xfrm>
            <a:off x="1109509" y="2447924"/>
            <a:ext cx="1141031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 (Fuseki)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7165" y="3556000"/>
            <a:ext cx="22360406" cy="10032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DF PerformancE"/>
          <p:cNvSpPr txBox="1"/>
          <p:nvPr>
            <p:ph type="title"/>
          </p:nvPr>
        </p:nvSpPr>
        <p:spPr>
          <a:xfrm>
            <a:off x="3623745" y="73853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RDF PerformancE</a:t>
            </a:r>
          </a:p>
        </p:txBody>
      </p:sp>
      <p:sp>
        <p:nvSpPr>
          <p:cNvPr id="200" name="Queries over ONDEX paths, Virtuoso"/>
          <p:cNvSpPr txBox="1"/>
          <p:nvPr/>
        </p:nvSpPr>
        <p:spPr>
          <a:xfrm>
            <a:off x="3623745" y="2447924"/>
            <a:ext cx="11837036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Queries over ONDEX paths, Virtuoso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3745" y="3556000"/>
            <a:ext cx="14582000" cy="9684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eo4j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neo4j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eo4j Essential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Neo4j Essentials</a:t>
            </a:r>
          </a:p>
        </p:txBody>
      </p:sp>
      <p:sp>
        <p:nvSpPr>
          <p:cNvPr id="206" name="Designed to backup applications…"/>
          <p:cNvSpPr txBox="1"/>
          <p:nvPr>
            <p:ph type="body" idx="1"/>
          </p:nvPr>
        </p:nvSpPr>
        <p:spPr>
          <a:xfrm>
            <a:off x="391503" y="1536700"/>
            <a:ext cx="11800498" cy="11935202"/>
          </a:xfrm>
          <a:prstGeom prst="rect">
            <a:avLst/>
          </a:prstGeom>
        </p:spPr>
        <p:txBody>
          <a:bodyPr/>
          <a:lstStyle/>
          <a:p>
            <a:pPr marL="424408" indent="-424408" defTabSz="632579">
              <a:spcBef>
                <a:spcPts val="3400"/>
              </a:spcBef>
              <a:defRPr sz="3234"/>
            </a:pPr>
            <a:r>
              <a:t>Designed to backup applications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much less about standards or Web-based sharing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Very little to manage schemas (more later)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No native data format (except Cypher, support for GraphML, RDF)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Initially based on API only, now Cypher available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Compact, easy, no URIs (can be used as strings)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Very performant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Hasn’t much for clustering/federation, but Cypher can be used in TinkerPop</a:t>
            </a:r>
          </a:p>
          <a:p>
            <a:pPr marL="424408" indent="-424408" defTabSz="632579">
              <a:spcBef>
                <a:spcPts val="3400"/>
              </a:spcBef>
              <a:defRPr sz="3234"/>
            </a:pPr>
            <a:r>
              <a:t>More commercial (not necessarily good)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Cool management interface</a:t>
            </a:r>
          </a:p>
          <a:p>
            <a:pPr lvl="1" marL="727557" indent="-424408" defTabSz="632579">
              <a:spcBef>
                <a:spcPts val="3400"/>
              </a:spcBef>
              <a:defRPr sz="3234"/>
            </a:pPr>
            <a:r>
              <a:t>Probably easier to use for the average Java developer</a:t>
            </a:r>
          </a:p>
        </p:txBody>
      </p:sp>
      <p:sp>
        <p:nvSpPr>
          <p:cNvPr id="207" name="Image credits: https://goo.gl/YLhCXG"/>
          <p:cNvSpPr txBox="1"/>
          <p:nvPr/>
        </p:nvSpPr>
        <p:spPr>
          <a:xfrm>
            <a:off x="16745740" y="12744826"/>
            <a:ext cx="7411543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pPr/>
            <a:r>
              <a:t>Image credits: https://goo.gl/YLhCXG</a:t>
            </a:r>
          </a:p>
        </p:txBody>
      </p:sp>
      <p:pic>
        <p:nvPicPr>
          <p:cNvPr id="208" name="graphdb_model.jpg" descr="graphdb_model.jpg"/>
          <p:cNvPicPr>
            <a:picLocks noChangeAspect="1"/>
          </p:cNvPicPr>
          <p:nvPr/>
        </p:nvPicPr>
        <p:blipFill>
          <a:blip r:embed="rId2">
            <a:extLst/>
          </a:blip>
          <a:srcRect l="16284" t="27132" r="6594" b="25469"/>
          <a:stretch>
            <a:fillRect/>
          </a:stretch>
        </p:blipFill>
        <p:spPr>
          <a:xfrm>
            <a:off x="12191999" y="4178696"/>
            <a:ext cx="11965241" cy="552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Neo4j Data Model"/>
          <p:cNvSpPr txBox="1"/>
          <p:nvPr>
            <p:ph type="body" idx="14"/>
          </p:nvPr>
        </p:nvSpPr>
        <p:spPr>
          <a:xfrm>
            <a:off x="1833839" y="0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Neo4j Data Model</a:t>
            </a:r>
          </a:p>
        </p:txBody>
      </p:sp>
      <p:pic>
        <p:nvPicPr>
          <p:cNvPr id="211" name="neo4j_graph.png" descr="neo4j_graph.png"/>
          <p:cNvPicPr>
            <a:picLocks noChangeAspect="1"/>
          </p:cNvPicPr>
          <p:nvPr/>
        </p:nvPicPr>
        <p:blipFill>
          <a:blip r:embed="rId2">
            <a:extLst/>
          </a:blip>
          <a:srcRect l="3234" t="7064" r="3234" b="4641"/>
          <a:stretch>
            <a:fillRect/>
          </a:stretch>
        </p:blipFill>
        <p:spPr>
          <a:xfrm>
            <a:off x="1833839" y="1701799"/>
            <a:ext cx="20448374" cy="11804967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"/>
          <p:cNvSpPr txBox="1"/>
          <p:nvPr/>
        </p:nvSpPr>
        <p:spPr>
          <a:xfrm>
            <a:off x="15118810" y="11693610"/>
            <a:ext cx="1459205" cy="11080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/>
          </a:p>
        </p:txBody>
      </p:sp>
      <p:sp>
        <p:nvSpPr>
          <p:cNvPr id="213" name="Both nodes and relations can have attributes"/>
          <p:cNvSpPr txBox="1"/>
          <p:nvPr/>
        </p:nvSpPr>
        <p:spPr>
          <a:xfrm>
            <a:off x="9585211" y="12247647"/>
            <a:ext cx="9474074" cy="752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Both nodes and relations can have attributes</a:t>
            </a:r>
          </a:p>
        </p:txBody>
      </p:sp>
      <p:sp>
        <p:nvSpPr>
          <p:cNvPr id="214" name="Nodes &amp; relations have labels  (i.e., string-based types)"/>
          <p:cNvSpPr txBox="1"/>
          <p:nvPr/>
        </p:nvSpPr>
        <p:spPr>
          <a:xfrm>
            <a:off x="3115958" y="11439610"/>
            <a:ext cx="6469254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Nodes &amp; relations have labels </a:t>
            </a:r>
            <a:br/>
            <a:r>
              <a:t>(i.e., string-based types)</a:t>
            </a:r>
          </a:p>
        </p:txBody>
      </p:sp>
      <p:sp>
        <p:nvSpPr>
          <p:cNvPr id="215" name="Cool management interface (SPARQL version might be a student project)"/>
          <p:cNvSpPr txBox="1"/>
          <p:nvPr/>
        </p:nvSpPr>
        <p:spPr>
          <a:xfrm>
            <a:off x="12564472" y="3802336"/>
            <a:ext cx="9457183" cy="136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i="1" sz="3500"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Cool management interface</a:t>
            </a:r>
            <a:br/>
            <a:r>
              <a:t>(SPARQL version might be a student project)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ypher Query/DM Language"/>
          <p:cNvSpPr txBox="1"/>
          <p:nvPr>
            <p:ph type="body" idx="14"/>
          </p:nvPr>
        </p:nvSpPr>
        <p:spPr>
          <a:xfrm>
            <a:off x="431349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18" name="Proteins-&gt;Reactions-&gt;Pathways: // chain of paths, node selection via property (exploits indices) MATCH (prot:Protein) - [csby:consumed_by] -&gt; (:Reaction) - [:part_of] -&gt; (pway:Path{ title: ‘apoptosis’ }) // further conditions, but often not performant WHERE protein.name =~ ‘(?i)^DNA.+’ // Usual projection and post-selection operators RETURN prot.name, pway // Relations can have properties ORDER BY csby.pvalue LIMIT 1000"/>
          <p:cNvSpPr txBox="1"/>
          <p:nvPr/>
        </p:nvSpPr>
        <p:spPr>
          <a:xfrm>
            <a:off x="444049" y="2023714"/>
            <a:ext cx="22014283" cy="6772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Proteins-&gt;Reactions-&gt;Pathways:</a:t>
            </a:r>
            <a:br/>
            <a:r>
              <a:t>// chain of paths, node selection via property (exploits indices)</a:t>
            </a:r>
            <a:br/>
            <a:r>
              <a:t>MATCH (prot:Protein) - [csby:consumed_by] -&gt; (:Reaction) - [:part_of] -&gt; (pway:Path{ title: ‘apoptosis’ })</a:t>
            </a:r>
            <a:br/>
            <a:r>
              <a:t>// further conditions, but often not performant</a:t>
            </a:r>
            <a:br/>
            <a:r>
              <a:t>WHERE protein.name =~ ‘(?i)^DNA.+’</a:t>
            </a:r>
            <a:br/>
            <a:r>
              <a:t>// Usual projection and post-selection operators</a:t>
            </a:r>
            <a:br/>
            <a:r>
              <a:t>RETURN prot.name, pway</a:t>
            </a:r>
            <a:br/>
            <a:r>
              <a:t>// Relations can have properties</a:t>
            </a:r>
            <a:br/>
            <a:r>
              <a:t>ORDER BY csby.pvalue</a:t>
            </a:r>
            <a:br/>
            <a:r>
              <a:t>LIMIT 1000</a:t>
            </a:r>
          </a:p>
        </p:txBody>
      </p:sp>
      <p:sp>
        <p:nvSpPr>
          <p:cNvPr id="219" name="Single-path (or same-direction branching) easy to write: MATCH (prot:Protein) - [:pd_by|cs_by] -&gt; (:Reaction) - [:part_of*1..3] -&gt; (pway:Path) RETURN ID(prot), ID(pway) LIMIT 1000 // Very compact forms available, depending on the data MATCH (prot:Protein) - (pway:Path) RETURN pway"/>
          <p:cNvSpPr txBox="1"/>
          <p:nvPr/>
        </p:nvSpPr>
        <p:spPr>
          <a:xfrm>
            <a:off x="5067711" y="9538775"/>
            <a:ext cx="17952476" cy="347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8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Single-path (or same-direction branching) easy to write:</a:t>
            </a:r>
            <a:br/>
            <a:r>
              <a:t>MATCH (prot:Protein) - [:pd_by|cs_by] -&gt; (:Reaction) - [:part_of*1..3] -&gt; (pway:Path)</a:t>
            </a:r>
            <a:br/>
            <a:r>
              <a:t>RETURN ID(prot), ID(pway) LIMIT 1000</a:t>
            </a:r>
            <a:br/>
            <a:r>
              <a:t>// Very compact forms available, depending on the data</a:t>
            </a:r>
            <a:br/>
            <a:r>
              <a:t>MATCH (prot:Protein) - (pway:Path) RETURN pway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ypher Query/DM Language"/>
          <p:cNvSpPr txBox="1"/>
          <p:nvPr>
            <p:ph type="body" idx="14"/>
          </p:nvPr>
        </p:nvSpPr>
        <p:spPr>
          <a:xfrm>
            <a:off x="763750" y="479425"/>
            <a:ext cx="15231052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Cypher Query/DM Language</a:t>
            </a:r>
          </a:p>
        </p:txBody>
      </p:sp>
      <p:sp>
        <p:nvSpPr>
          <p:cNvPr id="222" name="DML features: MATCH (prot:Protein{ name:’P53’ }), (pway:Path{ title:’apoptosis’}) CREATE (prot) - [:participates_in] -&gt; (pway)"/>
          <p:cNvSpPr txBox="1"/>
          <p:nvPr/>
        </p:nvSpPr>
        <p:spPr>
          <a:xfrm>
            <a:off x="776450" y="2492492"/>
            <a:ext cx="14531799" cy="28606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features:</a:t>
            </a:r>
            <a:br/>
            <a:r>
              <a:t>MATCH (prot:Protein{ name:’P53’ }), (pway:Path{ title:’apoptosis’})</a:t>
            </a:r>
            <a:br/>
            <a:r>
              <a:t>CREATE (prot) - [:participates_in] -&gt; (pway)</a:t>
            </a:r>
            <a:br/>
          </a:p>
        </p:txBody>
      </p:sp>
      <p:sp>
        <p:nvSpPr>
          <p:cNvPr id="223" name="DML features, embeddable in Java/Python/etc: UNWIND $rows AS row // $rows set by the invoker, programmatically MATCH (prot:Protein{ id: row.protId }), (pway:Path{ id:row.pathId }) CREATE (prot) - [relation:participates_in] -&gt; (pway) SET relation = row.relationAttributes"/>
          <p:cNvSpPr txBox="1"/>
          <p:nvPr/>
        </p:nvSpPr>
        <p:spPr>
          <a:xfrm>
            <a:off x="7717674" y="7642247"/>
            <a:ext cx="15261375" cy="35337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9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DML features, embeddable in Java/Python/etc:</a:t>
            </a:r>
            <a:br/>
            <a:r>
              <a:t>UNWIND $rows AS row // $rows set by the invoker, programmatically</a:t>
            </a:r>
            <a:br/>
            <a:r>
              <a:t>MATCH (prot:Protein{ id: row.protId }), (pway:Path{ id:row.pathId })</a:t>
            </a:r>
            <a:br/>
            <a:r>
              <a:t>CREATE (prot) - [relation:participates_in] -&gt; (pway)</a:t>
            </a:r>
            <a:br/>
            <a:r>
              <a:t>SET relation = row.relationAttributes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als"/>
          <p:cNvSpPr txBox="1"/>
          <p:nvPr>
            <p:ph type="title"/>
          </p:nvPr>
        </p:nvSpPr>
        <p:spPr>
          <a:xfrm>
            <a:off x="923494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Goals</a:t>
            </a:r>
          </a:p>
        </p:txBody>
      </p:sp>
      <p:sp>
        <p:nvSpPr>
          <p:cNvPr id="143" name="Evaluate graph databases (GDBs)/frameworkd/etc in relation to ONDEX needs…"/>
          <p:cNvSpPr txBox="1"/>
          <p:nvPr>
            <p:ph type="body" idx="1"/>
          </p:nvPr>
        </p:nvSpPr>
        <p:spPr>
          <a:xfrm>
            <a:off x="923494" y="2808808"/>
            <a:ext cx="22745598" cy="10625761"/>
          </a:xfrm>
          <a:prstGeom prst="rect">
            <a:avLst/>
          </a:prstGeom>
        </p:spPr>
        <p:txBody>
          <a:bodyPr/>
          <a:lstStyle/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</a:t>
            </a:r>
            <a:r>
              <a:rPr>
                <a:solidFill>
                  <a:srgbClr val="FFFB00"/>
                </a:solidFill>
              </a:rPr>
              <a:t>graph databases</a:t>
            </a:r>
            <a:r>
              <a:t> (GDBs)/frameworkd/etc in relation to ONDEX needs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GDBs as kNetMiner/ONDEX </a:t>
            </a:r>
            <a:r>
              <a:rPr>
                <a:solidFill>
                  <a:srgbClr val="FFFB00"/>
                </a:solidFill>
              </a:rPr>
              <a:t>backends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a </a:t>
            </a:r>
            <a:r>
              <a:rPr>
                <a:solidFill>
                  <a:srgbClr val="FFFB00"/>
                </a:solidFill>
              </a:rPr>
              <a:t>new architecture</a:t>
            </a:r>
            <a:r>
              <a:t> where raw data access is entirely based on a GDB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Evaluate a new </a:t>
            </a:r>
            <a:r>
              <a:rPr>
                <a:solidFill>
                  <a:srgbClr val="FFFB00"/>
                </a:solidFill>
              </a:rPr>
              <a:t>data exchange format</a:t>
            </a:r>
            <a:r>
              <a:t>, possibly integrated with one GDBs</a:t>
            </a:r>
          </a:p>
          <a:p>
            <a:pPr lvl="1" marL="1100088" indent="-639586" defTabSz="805100">
              <a:spcBef>
                <a:spcPts val="5700"/>
              </a:spcBef>
              <a:defRPr sz="4900"/>
            </a:pPr>
            <a:r>
              <a:t>and hence, </a:t>
            </a:r>
            <a:r>
              <a:rPr>
                <a:solidFill>
                  <a:srgbClr val="FFFB00"/>
                </a:solidFill>
              </a:rPr>
              <a:t>evaluate the data models</a:t>
            </a:r>
            <a:r>
              <a:t> too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</a:t>
            </a:r>
            <a:r>
              <a:rPr>
                <a:solidFill>
                  <a:srgbClr val="FFFB00"/>
                </a:solidFill>
              </a:rPr>
              <a:t>data query/manipulation languages</a:t>
            </a:r>
            <a:r>
              <a:t> (expressivity, ease of use, speed)</a:t>
            </a:r>
          </a:p>
          <a:p>
            <a:pPr marL="639586" indent="-639586" defTabSz="805100">
              <a:spcBef>
                <a:spcPts val="5700"/>
              </a:spcBef>
              <a:defRPr sz="4900"/>
            </a:pPr>
            <a:r>
              <a:t>Assess that </a:t>
            </a:r>
            <a:r>
              <a:rPr>
                <a:solidFill>
                  <a:srgbClr val="FFFB00"/>
                </a:solidFill>
              </a:rPr>
              <a:t>performance</a:t>
            </a:r>
            <a:r>
              <a:t> fits to ONDEX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ypher/Neo4j Performance"/>
          <p:cNvSpPr txBox="1"/>
          <p:nvPr>
            <p:ph type="title"/>
          </p:nvPr>
        </p:nvSpPr>
        <p:spPr>
          <a:xfrm>
            <a:off x="2000167" y="857250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26" name="Simple, common queries"/>
          <p:cNvSpPr txBox="1"/>
          <p:nvPr/>
        </p:nvSpPr>
        <p:spPr>
          <a:xfrm>
            <a:off x="2000167" y="2857499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4019324"/>
            <a:ext cx="20383666" cy="926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ypher/Neo4j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Cypher/Neo4j Performance</a:t>
            </a:r>
          </a:p>
        </p:txBody>
      </p:sp>
      <p:sp>
        <p:nvSpPr>
          <p:cNvPr id="230" name="Path Queries"/>
          <p:cNvSpPr txBox="1"/>
          <p:nvPr/>
        </p:nvSpPr>
        <p:spPr>
          <a:xfrm>
            <a:off x="3976687" y="2548841"/>
            <a:ext cx="424070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Path Queries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6687" y="3656916"/>
            <a:ext cx="13844852" cy="9659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ounds Good, But…"/>
          <p:cNvSpPr txBox="1"/>
          <p:nvPr>
            <p:ph type="body" idx="14"/>
          </p:nvPr>
        </p:nvSpPr>
        <p:spPr>
          <a:xfrm>
            <a:off x="210100" y="283352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34" name="select distinct ?prot ?pway { where {     # Branch 1     …   } union {      # Branch 2      …      {          # Branch 2.1      }       union {        # Branch 2.2     }      …  } }"/>
          <p:cNvSpPr txBox="1"/>
          <p:nvPr/>
        </p:nvSpPr>
        <p:spPr>
          <a:xfrm>
            <a:off x="210100" y="2024062"/>
            <a:ext cx="5164659" cy="9667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2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…</a:t>
            </a:r>
            <a:br/>
            <a:r>
              <a:t>  }</a:t>
            </a:r>
            <a:br/>
            <a:r>
              <a:t>union {</a:t>
            </a:r>
            <a:br/>
            <a:r>
              <a:t>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</a:b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     …</a:t>
            </a:r>
            <a:br/>
            <a:r>
              <a:t> 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}   </a:t>
            </a:r>
            <a:br/>
            <a:r>
              <a:t>  …</a:t>
            </a:r>
            <a:br/>
            <a:r>
              <a:t> }</a:t>
            </a:r>
            <a:br/>
            <a:r>
              <a:t>}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13320318" y="8581121"/>
            <a:ext cx="7953357" cy="5134879"/>
            <a:chOff x="0" y="0"/>
            <a:chExt cx="7953355" cy="5134878"/>
          </a:xfrm>
        </p:grpSpPr>
        <p:sp>
          <p:nvSpPr>
            <p:cNvPr id="235" name="Rounded Rectangle"/>
            <p:cNvSpPr/>
            <p:nvPr/>
          </p:nvSpPr>
          <p:spPr>
            <a:xfrm>
              <a:off x="95674" y="125832"/>
              <a:ext cx="7762008" cy="4930361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236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53356" cy="513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8" name="In Cypher?!…"/>
          <p:cNvSpPr txBox="1"/>
          <p:nvPr>
            <p:ph type="body" sz="half" idx="4294967295"/>
          </p:nvPr>
        </p:nvSpPr>
        <p:spPr>
          <a:xfrm>
            <a:off x="5710177" y="2036762"/>
            <a:ext cx="18375507" cy="3677983"/>
          </a:xfrm>
          <a:prstGeom prst="rect">
            <a:avLst/>
          </a:prstGeom>
        </p:spPr>
        <p:txBody>
          <a:bodyPr anchor="t"/>
          <a:lstStyle/>
          <a:p>
            <a:pPr marL="495483" indent="-495483" defTabSz="599717">
              <a:spcBef>
                <a:spcPts val="4300"/>
              </a:spcBef>
              <a:buClrTx/>
              <a:defRPr sz="3796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 Cypher?!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I couldn’t find a decent way, although it might be possible (</a:t>
            </a:r>
            <a:r>
              <a:rPr u="sng">
                <a:hlinkClick r:id="rId3" invalidUrl="" action="" tgtFrame="" tooltip="" history="1" highlightClick="0" endSnd="0"/>
              </a:rPr>
              <a:t>https://goo.gl/Rpa9SM</a:t>
            </a:r>
            <a:r>
              <a:t>)</a:t>
            </a:r>
          </a:p>
          <a:p>
            <a:pPr marL="495483" indent="-495483" defTabSz="599717">
              <a:spcBef>
                <a:spcPts val="4300"/>
              </a:spcBef>
              <a:buClrTx/>
              <a:defRPr sz="3796"/>
            </a:pPr>
            <a:r>
              <a:t>Partially possible in straightforward way, but redundantly, e.g., Branch 2.2:</a:t>
            </a:r>
          </a:p>
        </p:txBody>
      </p:sp>
      <p:sp>
        <p:nvSpPr>
          <p:cNvPr id="239" name="MATCH (prot:Protein) &lt;- [:ac_by] - (:Enzyme) &lt;- [:ca_by] - (:Transport) &lt;- [:part_of] - (pway:Path) RETURN prot, pway LIMIT 100 UNION MATCH (prot:Protein) - [:is_a] -&gt; (:Enzyme) &lt;- [:ca_by] - (:Transport) &lt;- [:part_of] - (pway:Path) RETURN prot, pway LIMIT 100"/>
          <p:cNvSpPr txBox="1"/>
          <p:nvPr/>
        </p:nvSpPr>
        <p:spPr>
          <a:xfrm>
            <a:off x="5710177" y="5517247"/>
            <a:ext cx="18208472" cy="306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400"/>
            </a:pPr>
            <a:r>
              <a:t>MATCH (prot:Protein) &lt;- [:ac_by] - (:Enzyme) &lt;- [:ca_by] - (:Transport) &lt;- [:part_of] - (pway:Path)</a:t>
            </a:r>
            <a:br/>
            <a:r>
              <a:t>RETURN prot, pway LIMIT 100</a:t>
            </a:r>
            <a:br/>
            <a:r>
              <a:t>UNION</a:t>
            </a:r>
            <a:br/>
            <a:r>
              <a:t>MATCH (prot:Protein) - [:is_a] -&gt; (:Enzyme) &lt;- [:ca_by] - (:Transport) &lt;- [:part_of] - (pway:Path)</a:t>
            </a:r>
            <a:br/>
            <a:r>
              <a:t>RETURN prot, pway LIMIT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DDENDUM"/>
          <p:cNvSpPr txBox="1"/>
          <p:nvPr>
            <p:ph type="body" idx="14"/>
          </p:nvPr>
        </p:nvSpPr>
        <p:spPr>
          <a:xfrm>
            <a:off x="210100" y="283352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ADDENDUM</a:t>
            </a:r>
          </a:p>
        </p:txBody>
      </p:sp>
      <p:sp>
        <p:nvSpPr>
          <p:cNvPr id="242" name="select distinct ?prot ?pway { where {     # Branch 1     …   } union {      # Branch 2      …      {          # Branch 2.1      }       union {        # Branch 2.2     }      …  } }"/>
          <p:cNvSpPr txBox="1"/>
          <p:nvPr/>
        </p:nvSpPr>
        <p:spPr>
          <a:xfrm>
            <a:off x="210100" y="2024062"/>
            <a:ext cx="5164659" cy="9667876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200"/>
            </a:pPr>
            <a:r>
              <a:t>select distinct ?prot ?pway {</a:t>
            </a:r>
            <a:br/>
            <a:r>
              <a:t>where {</a:t>
            </a:r>
            <a:br/>
            <a:r>
              <a:t>    </a:t>
            </a:r>
            <a:r>
              <a:rPr>
                <a:solidFill>
                  <a:schemeClr val="accent5">
                    <a:hueOff val="-129837"/>
                    <a:lumOff val="6998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1</a:t>
            </a:r>
            <a:br/>
            <a:r>
              <a:t>    …</a:t>
            </a:r>
            <a:br/>
            <a:r>
              <a:t>  }</a:t>
            </a:r>
            <a:br/>
            <a:r>
              <a:t>union {</a:t>
            </a:r>
            <a:br/>
            <a:r>
              <a:t>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</a:t>
            </a:r>
            <a:b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</a:b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     …</a:t>
            </a:r>
            <a:br/>
            <a:r>
              <a:t>     {  </a:t>
            </a:r>
            <a:br/>
            <a:r>
              <a:t>       </a:t>
            </a:r>
            <a:r>
              <a:rPr>
                <a:solidFill>
                  <a:srgbClr val="0433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2.1</a:t>
            </a:r>
            <a:br/>
            <a:r>
              <a:t>     } </a:t>
            </a:r>
            <a:br/>
            <a:r>
              <a:t>     union {</a:t>
            </a:r>
            <a:br/>
            <a:r>
              <a:t>       </a:t>
            </a:r>
            <a:r>
              <a:rPr>
                <a:solidFill>
                  <a:srgbClr val="00FCFF"/>
                </a:solidFill>
                <a:latin typeface="Avenir Heavy"/>
                <a:ea typeface="Avenir Heavy"/>
                <a:cs typeface="Avenir Heavy"/>
                <a:sym typeface="Avenir Heavy"/>
              </a:rPr>
              <a:t># Branch 2.2</a:t>
            </a:r>
            <a:br/>
            <a:r>
              <a:t>    }   </a:t>
            </a:r>
            <a:br/>
            <a:r>
              <a:t>  …</a:t>
            </a:r>
            <a:br/>
            <a:r>
              <a:t> }</a:t>
            </a:r>
            <a:br/>
            <a:r>
              <a:t>}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16430644" y="8581121"/>
            <a:ext cx="7953357" cy="5134880"/>
            <a:chOff x="0" y="0"/>
            <a:chExt cx="7953355" cy="5134878"/>
          </a:xfrm>
        </p:grpSpPr>
        <p:sp>
          <p:nvSpPr>
            <p:cNvPr id="243" name="Rounded Rectangle"/>
            <p:cNvSpPr/>
            <p:nvPr/>
          </p:nvSpPr>
          <p:spPr>
            <a:xfrm>
              <a:off x="95674" y="125832"/>
              <a:ext cx="7762008" cy="4930361"/>
            </a:xfrm>
            <a:prstGeom prst="roundRect">
              <a:avLst>
                <a:gd name="adj" fmla="val 256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244" name="ara_knet_pattern.png" descr="ara_knet_patter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953356" cy="51348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6" name="In Cypher?! Unions+branches partially possible by means of paths in WHERE:"/>
          <p:cNvSpPr txBox="1"/>
          <p:nvPr>
            <p:ph type="body" sz="quarter" idx="4294967295"/>
          </p:nvPr>
        </p:nvSpPr>
        <p:spPr>
          <a:xfrm>
            <a:off x="6493694" y="960479"/>
            <a:ext cx="18375507" cy="2101767"/>
          </a:xfrm>
          <a:prstGeom prst="rect">
            <a:avLst/>
          </a:prstGeom>
        </p:spPr>
        <p:txBody>
          <a:bodyPr anchor="t"/>
          <a:lstStyle/>
          <a:p>
            <a:pPr marL="678744" indent="-678744">
              <a:buClrTx/>
              <a:defRPr sz="3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In Cypher?!</a:t>
            </a:r>
            <a:br/>
            <a:r>
              <a:rPr>
                <a:latin typeface="+mn-lt"/>
                <a:ea typeface="+mn-ea"/>
                <a:cs typeface="+mn-cs"/>
                <a:sym typeface="Avenir Light"/>
              </a:rPr>
              <a:t>Unions+branches partially possible by means of paths in WHERE:</a:t>
            </a:r>
          </a:p>
        </p:txBody>
      </p:sp>
      <p:sp>
        <p:nvSpPr>
          <p:cNvPr id="247" name="// Branch 2 MATCH (prot:Protein), (enz:Enzyme), (tns:Transport) - [:part_of] -&gt; (path:Path) WHERE (    (enz) - [:ac_by|:in_by] -&gt; (:Comp) - [:pd_by|:cs_by] -&gt; (tns) // Branch 2.1     OR (tns) - [:ca_by] -&gt; (enz) ) // Branch 2.2    AND ( (prot) - [:is_a] -&gt; (enz) OR (prot) &lt;- [:ac_by] - (enz) ) RETURN prot, path LIMIT 30 UNION  // Branch1 MATCH (prot:Protein) - [:pd_by|:cs_by] -&gt; (:Reaction) - [:part_of] -&gt; (path:Path) RETURN prot, path LIMIT 30"/>
          <p:cNvSpPr txBox="1"/>
          <p:nvPr/>
        </p:nvSpPr>
        <p:spPr>
          <a:xfrm>
            <a:off x="5716527" y="2577197"/>
            <a:ext cx="18208472" cy="599757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34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(prot:Protein), (enz:Enzyme), (tns:Transport) - [:part_of] -&gt; (path:Path)</a:t>
            </a:r>
            <a:br/>
            <a:r>
              <a:t>WHERE (    (enz) - [:ac_by|:in_by] -&gt; (:Comp) - [:pd_by|:cs_by] -&gt; (tns)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2.1</a:t>
            </a:r>
            <a:br/>
            <a:r>
              <a:t>    OR (tns) - [:ca_by] -&gt; (enz) )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 2.2</a:t>
            </a:r>
            <a:br/>
            <a:r>
              <a:t>   AND ( (prot) - [:is_a] -&gt; (enz) OR (prot) &lt;- [:ac_by] - (enz) )</a:t>
            </a:r>
            <a:br/>
            <a:r>
              <a:t>RETURN prot, path LIMIT 30</a:t>
            </a:r>
            <a:br/>
            <a:r>
              <a:t>UNION </a:t>
            </a:r>
            <a:b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// Branch1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(prot:Protein) - [:pd_by|:cs_by] -&gt; (:Reaction) - [:part_of] -&gt; (path:Path)</a:t>
            </a:r>
            <a:br/>
            <a:r>
              <a:t>RETURN prot, path LIMIT 30</a:t>
            </a:r>
          </a:p>
        </p:txBody>
      </p:sp>
      <p:sp>
        <p:nvSpPr>
          <p:cNvPr id="248" name="However,…"/>
          <p:cNvSpPr txBox="1"/>
          <p:nvPr/>
        </p:nvSpPr>
        <p:spPr>
          <a:xfrm>
            <a:off x="5710177" y="8824833"/>
            <a:ext cx="10720468" cy="4647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78744" indent="-678744" algn="l">
              <a:spcBef>
                <a:spcPts val="5900"/>
              </a:spcBef>
              <a:buSzPct val="90000"/>
              <a:buChar char="•"/>
              <a:defRPr sz="39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However, </a:t>
            </a:r>
          </a:p>
          <a:p>
            <a:pPr marL="678744" indent="-678744" algn="l">
              <a:spcBef>
                <a:spcPts val="5900"/>
              </a:spcBef>
              <a:buSzPct val="90000"/>
              <a:buChar char="•"/>
              <a:defRPr sz="3900"/>
            </a:pPr>
            <a:r>
              <a:t>41249ms  to execute against wheat net.</a:t>
            </a:r>
          </a:p>
          <a:p>
            <a:pPr marL="678744" indent="-678744" algn="l">
              <a:spcBef>
                <a:spcPts val="5900"/>
              </a:spcBef>
              <a:buSzPct val="90000"/>
              <a:buChar char="•"/>
              <a:defRPr sz="3900"/>
            </a:pPr>
            <a:r>
              <a:t>it generates cartesian products and can easily explode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ounds Good, But…"/>
          <p:cNvSpPr txBox="1"/>
          <p:nvPr>
            <p:ph type="body" idx="14"/>
          </p:nvPr>
        </p:nvSpPr>
        <p:spPr>
          <a:xfrm>
            <a:off x="462987" y="30709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51" name="What about schemas/metadata/ontologies?…"/>
          <p:cNvSpPr txBox="1"/>
          <p:nvPr>
            <p:ph type="body" idx="4294967295"/>
          </p:nvPr>
        </p:nvSpPr>
        <p:spPr>
          <a:xfrm>
            <a:off x="462987" y="2060505"/>
            <a:ext cx="23219717" cy="10679275"/>
          </a:xfrm>
          <a:prstGeom prst="rect">
            <a:avLst/>
          </a:prstGeom>
        </p:spPr>
        <p:txBody>
          <a:bodyPr anchor="t"/>
          <a:lstStyle/>
          <a:p>
            <a:pPr marL="678744" indent="-678744">
              <a:buClrTx/>
              <a:defRPr sz="5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What about schemas/metadata/ontologies?</a:t>
            </a:r>
          </a:p>
          <a:p>
            <a:pPr marL="678744" indent="-678744">
              <a:buClrTx/>
              <a:defRPr sz="5200"/>
            </a:pPr>
            <a:r>
              <a:t>Node and relations can only have multiple labels attached, which are just strings. Rich schema-operations not so easy:</a:t>
            </a:r>
          </a:p>
          <a:p>
            <a:pPr lvl="1" marL="1148644" indent="-678744">
              <a:buClrTx/>
              <a:defRPr sz="5200"/>
            </a:pPr>
            <a:r>
              <a:t>Select any kind of protein, including enzymes, cytokines</a:t>
            </a:r>
          </a:p>
          <a:p>
            <a:pPr lvl="1" marL="1148644" indent="-678744">
              <a:buClrTx/>
              <a:defRPr sz="5200"/>
            </a:pPr>
            <a:r>
              <a:t>Select any type of ‘interacts with’, including ‘catalysed by’, ‘consumed by’, ‘produced by’ (might require ‘inverse of’)</a:t>
            </a:r>
          </a:p>
          <a:p>
            <a:pPr marL="678744" indent="-678744">
              <a:buClrTx/>
              <a:defRPr sz="5200"/>
            </a:pPr>
            <a:r>
              <a:t>Basically, has a relational-oriented view about the schemas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ounds Good, But…"/>
          <p:cNvSpPr txBox="1"/>
          <p:nvPr>
            <p:ph type="body" idx="14"/>
          </p:nvPr>
        </p:nvSpPr>
        <p:spPr>
          <a:xfrm>
            <a:off x="462987" y="212123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Sounds Good, But…</a:t>
            </a:r>
          </a:p>
        </p:txBody>
      </p:sp>
      <p:sp>
        <p:nvSpPr>
          <p:cNvPr id="254" name="Basically, it’s relational-oriented, we might still be OK with metadata modelled the same way, however:…"/>
          <p:cNvSpPr txBox="1"/>
          <p:nvPr>
            <p:ph type="body" idx="4294967295"/>
          </p:nvPr>
        </p:nvSpPr>
        <p:spPr>
          <a:xfrm>
            <a:off x="462987" y="1701800"/>
            <a:ext cx="23596821" cy="11723928"/>
          </a:xfrm>
          <a:prstGeom prst="rect">
            <a:avLst/>
          </a:prstGeom>
        </p:spPr>
        <p:txBody>
          <a:bodyPr anchor="t"/>
          <a:lstStyle/>
          <a:p>
            <a:pPr marL="515845" indent="-515845" defTabSz="624363">
              <a:spcBef>
                <a:spcPts val="4400"/>
              </a:spcBef>
              <a:buClrTx/>
              <a:defRPr sz="3952"/>
            </a:pPr>
            <a:r>
              <a:t>Basically, it’s relational-oriented, we might still be OK with metadata modelled the same way, however:</a:t>
            </a:r>
          </a:p>
          <a:p>
            <a:pPr marL="515845" indent="-515845" defTabSz="624363">
              <a:spcBef>
                <a:spcPts val="4400"/>
              </a:spcBef>
              <a:buClrTx/>
              <a:defRPr sz="3952"/>
            </a:pPr>
            <a:r>
              <a:t>MATCH (molecule:Molecule),</a:t>
            </a:r>
            <a:br/>
            <a:r>
              <a:t>    (molType:Class)-[:is_a*]-&gt;(:Class{ name:’Protein’ })</a:t>
            </a:r>
            <a:br/>
            <a:r>
              <a:t>WHERE LABELS molType IN LABELS (molecule)</a:t>
            </a:r>
          </a:p>
          <a:p>
            <a:pPr lvl="1" marL="872969" indent="-515845" defTabSz="624363">
              <a:spcBef>
                <a:spcPts val="4400"/>
              </a:spcBef>
              <a:buClrTx/>
              <a:defRPr sz="3952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It’s expensive to compute (doesn’t exploit indexes)</a:t>
            </a:r>
          </a:p>
          <a:p>
            <a:pPr marL="515845" indent="-515845" defTabSz="624363">
              <a:spcBef>
                <a:spcPts val="4400"/>
              </a:spcBef>
              <a:buClrTx/>
              <a:defRPr sz="3952"/>
            </a:pPr>
            <a:r>
              <a:t>MATCH (molecule:Molecule:$additionalLabel) CREATE …</a:t>
            </a:r>
          </a:p>
          <a:p>
            <a:pPr lvl="1" marL="872969" indent="-515845" defTabSz="624363">
              <a:spcBef>
                <a:spcPts val="4400"/>
              </a:spcBef>
              <a:buClrTx/>
              <a:defRPr sz="3952"/>
            </a:pPr>
            <a:r>
              <a:t>Parameterising on labels not possible</a:t>
            </a:r>
          </a:p>
          <a:p>
            <a:pPr lvl="1" marL="872969" indent="-515845" defTabSz="624363">
              <a:spcBef>
                <a:spcPts val="4400"/>
              </a:spcBef>
              <a:buClrTx/>
              <a:defRPr sz="3952"/>
            </a:pPr>
            <a:r>
              <a:t>Requires non parametric Cypher string =&gt; UNWIND-based bulk loading impossible </a:t>
            </a:r>
          </a:p>
          <a:p>
            <a:pPr lvl="2" marL="1230093" indent="-515845" defTabSz="624363">
              <a:spcBef>
                <a:spcPts val="4400"/>
              </a:spcBef>
              <a:buClrTx/>
              <a:defRPr sz="3952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=&gt; bad performance</a:t>
            </a:r>
          </a:p>
          <a:p>
            <a:pPr lvl="1" marL="872969" indent="-515845" defTabSz="624363">
              <a:spcBef>
                <a:spcPts val="4400"/>
              </a:spcBef>
              <a:buClrTx/>
              <a:defRPr sz="3952"/>
            </a:pPr>
            <a:r>
              <a:t>Programmatic approach possible, but a lot of problems with things like Lucene version mismatches (one reason being that ONDEX would require review and proper plug-in architecture)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lat, RDF-Like Model"/>
          <p:cNvSpPr txBox="1"/>
          <p:nvPr>
            <p:ph type="body" idx="14"/>
          </p:nvPr>
        </p:nvSpPr>
        <p:spPr>
          <a:xfrm>
            <a:off x="571376" y="0"/>
            <a:ext cx="1811693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Flat, RDF-Like Model</a:t>
            </a:r>
          </a:p>
        </p:txBody>
      </p:sp>
      <p:pic>
        <p:nvPicPr>
          <p:cNvPr id="257" name="no4j_flat_model.png" descr="no4j_flat_model.png"/>
          <p:cNvPicPr>
            <a:picLocks noChangeAspect="1"/>
          </p:cNvPicPr>
          <p:nvPr/>
        </p:nvPicPr>
        <p:blipFill>
          <a:blip r:embed="rId2">
            <a:extLst/>
          </a:blip>
          <a:srcRect l="3804" t="8427" r="5586" b="15187"/>
          <a:stretch>
            <a:fillRect/>
          </a:stretch>
        </p:blipFill>
        <p:spPr>
          <a:xfrm>
            <a:off x="571376" y="1343953"/>
            <a:ext cx="23457475" cy="12093346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ode for both converters: github:/marco-brandizi/odx_neo4j_converter_test"/>
          <p:cNvSpPr txBox="1"/>
          <p:nvPr/>
        </p:nvSpPr>
        <p:spPr>
          <a:xfrm>
            <a:off x="1159636" y="12266754"/>
            <a:ext cx="7154546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500">
                <a:solidFill>
                  <a:schemeClr val="accent5">
                    <a:hueOff val="-129837"/>
                    <a:lumOff val="6998"/>
                  </a:schemeClr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Code for both converters:</a:t>
            </a:r>
            <a:br/>
            <a:r>
              <a:t>github:/marco-brandizi/odx_neo4j_converter_test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lat Model Impact on Cypher"/>
          <p:cNvSpPr txBox="1"/>
          <p:nvPr>
            <p:ph type="body" idx="14"/>
          </p:nvPr>
        </p:nvSpPr>
        <p:spPr>
          <a:xfrm>
            <a:off x="502578" y="212123"/>
            <a:ext cx="1631710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Flat Model Impact on Cypher</a:t>
            </a:r>
          </a:p>
        </p:txBody>
      </p:sp>
      <p:sp>
        <p:nvSpPr>
          <p:cNvPr id="261" name="Structured model: MATCH (prot:Protein{ id: '250169' }) - [:cs_by] -&gt; (react:Reaction) - [:part_of] -&gt; (pway:Path) RETURN * LIMIT 100"/>
          <p:cNvSpPr txBox="1"/>
          <p:nvPr/>
        </p:nvSpPr>
        <p:spPr>
          <a:xfrm>
            <a:off x="515278" y="2175786"/>
            <a:ext cx="21331353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Structured model:</a:t>
            </a:r>
            <a:br/>
            <a:r>
              <a:t>MATCH (prot:Protein{ id: '250169' }) - [:cs_by] -&gt; (react:Reaction) - [:part_of] -&gt; (pway:Path)</a:t>
            </a:r>
            <a:br/>
            <a:r>
              <a:t>RETURN * LIMIT 100</a:t>
            </a:r>
          </a:p>
        </p:txBody>
      </p:sp>
      <p:sp>
        <p:nvSpPr>
          <p:cNvPr id="262" name="Flat model: MATCH (prot:Concept {id: '250169', ccName: 'Protein'})  &lt;- [:from] - (csby:Relation {name: 'cs_by' })  - [:to] -&gt; (react:Concept { ccName: 'Reaction'})  &lt;- [:from] - (partof:Relation {name:'part_of'}) - [:to]  -&gt; (pway:Concept {ccName:'Path'}) RETURN * LIMIT 100"/>
          <p:cNvSpPr txBox="1"/>
          <p:nvPr/>
        </p:nvSpPr>
        <p:spPr>
          <a:xfrm>
            <a:off x="3601860" y="5269748"/>
            <a:ext cx="13423165" cy="52355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Flat model:</a:t>
            </a:r>
            <a:br/>
            <a:r>
              <a:t>MATCH (prot:Concept {id: '250169', ccName: 'Protein'}) </a:t>
            </a:r>
            <a:br/>
            <a:r>
              <a:t>&lt;- [:from] - (csby:Relation {name: 'cs_by' }) </a:t>
            </a:r>
            <a:br/>
            <a:r>
              <a:t>- [:to] -&gt; (react:Concept { ccName: 'Reaction'}) </a:t>
            </a:r>
            <a:br/>
            <a:r>
              <a:t>&lt;- [:from] - (partof:Relation {name:'part_of'}) - [:to] </a:t>
            </a:r>
            <a:br/>
            <a:r>
              <a:t>-&gt; (pway:Concept {ccName:'Path'})</a:t>
            </a:r>
            <a:br/>
            <a:r>
              <a:t>RETURN * LIMIT 100</a:t>
            </a:r>
          </a:p>
        </p:txBody>
      </p:sp>
      <p:sp>
        <p:nvSpPr>
          <p:cNvPr id="263" name="Rich schema-based queries MATCH (mol:{Concept}) &lt;- [:conceptClass] - (cc:ConceptClass),   (cc) &lt;- [:specializationOf*] - (:ConceptClass{name:’Protein’}"/>
          <p:cNvSpPr txBox="1"/>
          <p:nvPr/>
        </p:nvSpPr>
        <p:spPr>
          <a:xfrm>
            <a:off x="8043754" y="11055794"/>
            <a:ext cx="15331448" cy="23399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lat Model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66" name="Simple, common queries"/>
          <p:cNvSpPr txBox="1"/>
          <p:nvPr/>
        </p:nvSpPr>
        <p:spPr>
          <a:xfrm>
            <a:off x="2000167" y="2303462"/>
            <a:ext cx="8008647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Simple, common queries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0167" y="3601480"/>
            <a:ext cx="20103201" cy="9835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lat Model Performance"/>
          <p:cNvSpPr txBox="1"/>
          <p:nvPr>
            <p:ph type="title"/>
          </p:nvPr>
        </p:nvSpPr>
        <p:spPr>
          <a:xfrm>
            <a:off x="3649733" y="857250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Flat Model Performance</a:t>
            </a:r>
          </a:p>
        </p:txBody>
      </p:sp>
      <p:sp>
        <p:nvSpPr>
          <p:cNvPr id="270" name="Typical ONDEX Graph Queries"/>
          <p:cNvSpPr txBox="1"/>
          <p:nvPr/>
        </p:nvSpPr>
        <p:spPr>
          <a:xfrm>
            <a:off x="3649732" y="2303462"/>
            <a:ext cx="9864879" cy="110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Typical ONDEX Graph Queries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9733" y="3657334"/>
            <a:ext cx="16430626" cy="9759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st Data"/>
          <p:cNvSpPr txBox="1"/>
          <p:nvPr>
            <p:ph type="title"/>
          </p:nvPr>
        </p:nvSpPr>
        <p:spPr>
          <a:xfrm>
            <a:off x="2063444" y="952221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Test Data</a:t>
            </a:r>
          </a:p>
        </p:txBody>
      </p:sp>
      <p:graphicFrame>
        <p:nvGraphicFramePr>
          <p:cNvPr id="146" name="Table"/>
          <p:cNvGraphicFramePr/>
          <p:nvPr/>
        </p:nvGraphicFramePr>
        <p:xfrm>
          <a:off x="2063444" y="4625025"/>
          <a:ext cx="20717827" cy="726426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4671434"/>
                <a:gridCol w="16043216"/>
              </a:tblGrid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Trait Ontology (TO)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1500 nodes, is-a and part-of relations (i.e., mostly tree)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Gene Ontology (GO)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Tree with 46k nodes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AraCyc/BioPAX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23k nodes, 40k relations 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  <a:tr h="1815272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Ara-kNet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Heterogeneous net, 350k nodes 1.150M relations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FFFFF"/>
                      </a:solidFill>
                      <a:miter lim="400000"/>
                    </a:lnL>
                    <a:lnR w="3175">
                      <a:solidFill>
                        <a:srgbClr val="FFFFFF"/>
                      </a:solidFill>
                      <a:miter lim="400000"/>
                    </a:lnR>
                    <a:lnT w="3175">
                      <a:solidFill>
                        <a:srgbClr val="FFFFFF"/>
                      </a:solidFill>
                      <a:miter lim="400000"/>
                    </a:lnT>
                    <a:lnB w="3175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Impact on Cypher"/>
          <p:cNvSpPr txBox="1"/>
          <p:nvPr>
            <p:ph type="body" idx="14"/>
          </p:nvPr>
        </p:nvSpPr>
        <p:spPr>
          <a:xfrm>
            <a:off x="737290" y="47942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74" name="Rich schema-based queries From: MATCH (molecule:Molecule), (molType:Class)-[:is_a*]-&gt;(:Class{ name:’Protein’ }) WHERE LABELS molType IN LABELS (molecule)  To: MATCH (mol:{Concept}) &lt;- [:conceptClass] - (cc:ConceptClass),   (cc) &lt;- [:specializationOf*] - (:ConceptClass{name:’Protein’}…"/>
          <p:cNvSpPr txBox="1"/>
          <p:nvPr/>
        </p:nvSpPr>
        <p:spPr>
          <a:xfrm>
            <a:off x="749990" y="3225799"/>
            <a:ext cx="22884021" cy="8550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2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From:</a:t>
            </a:r>
            <a:br/>
            <a:r>
              <a:t>MATCH (molecule:Molecule), (molType:Class)-[:is_a*]-&gt;(:Class{ name:’Protein’ })</a:t>
            </a:r>
            <a:br/>
            <a:r>
              <a:t>WHERE LABELS molType IN LABELS (molecule)</a:t>
            </a:r>
            <a:br/>
            <a:br/>
            <a:r>
              <a:t>To:</a:t>
            </a:r>
            <a:br/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2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2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Impact on Cypher"/>
          <p:cNvSpPr txBox="1"/>
          <p:nvPr>
            <p:ph type="body" idx="14"/>
          </p:nvPr>
        </p:nvSpPr>
        <p:spPr>
          <a:xfrm>
            <a:off x="499861" y="136525"/>
            <a:ext cx="15231051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Impact on Cypher</a:t>
            </a:r>
          </a:p>
        </p:txBody>
      </p:sp>
      <p:sp>
        <p:nvSpPr>
          <p:cNvPr id="277" name="Rich schema-based queries MATCH (mol:{Concept}) &lt;- [:conceptClass] - (cc:ConceptClass),   (cc) &lt;- [:specializationOf*] - (:ConceptClass{name:’Protein’}…"/>
          <p:cNvSpPr txBox="1"/>
          <p:nvPr/>
        </p:nvSpPr>
        <p:spPr>
          <a:xfrm>
            <a:off x="512561" y="1371600"/>
            <a:ext cx="23153726" cy="11979276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spcBef>
                <a:spcPts val="4500"/>
              </a:spcBef>
              <a:defRPr sz="4100"/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Rich schema-based queries</a:t>
            </a:r>
            <a:br>
              <a:rPr>
                <a:latin typeface="Avenir Heavy"/>
                <a:ea typeface="Avenir Heavy"/>
                <a:cs typeface="Avenir Heavy"/>
                <a:sym typeface="Avenir Heavy"/>
              </a:rPr>
            </a:br>
            <a:r>
              <a:t>MATCH (mol:{Concept}) &lt;- [:conceptClass] - (cc:ConceptClass),</a:t>
            </a:r>
            <a:br/>
            <a:r>
              <a:t>  (cc) &lt;- [:specializationOf*] - (:ConceptClass{name:’Protein’} </a:t>
            </a:r>
          </a:p>
          <a:p>
            <a:pPr algn="l">
              <a:spcBef>
                <a:spcPts val="4500"/>
              </a:spcBef>
              <a:defRPr sz="4100"/>
            </a:pPr>
            <a:r>
              <a:t>now it’s efficient-enough (especially with length restrictions)</a:t>
            </a:r>
          </a:p>
          <a:p>
            <a:pPr algn="l">
              <a:spcBef>
                <a:spcPts val="4500"/>
              </a:spcBef>
              <a:defRPr i="1" sz="41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However…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from: MATCH (react:Reaction) - [:part_of] -&gt; (pway:Path)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to: MATCH (react:Concept {ccName: ‘Reaction’})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&lt;- [:from] - (partof:Relation {name:'part_of'}) 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- [:to] -&gt; (pway:Concept {ccName:'Path'})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What if we want variable-length part_of?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    Not currently possible in Cypher (nor in SPARQL), </a:t>
            </a:r>
            <a:br/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maybe in future (</a:t>
            </a:r>
            <a:r>
              <a:rPr i="0" u="sng">
                <a:latin typeface="Avenir Book Oblique"/>
                <a:ea typeface="Avenir Book Oblique"/>
                <a:cs typeface="Avenir Book Oblique"/>
                <a:sym typeface="Avenir Book Oblique"/>
                <a:hlinkClick r:id="rId2" invalidUrl="" action="" tgtFrame="" tooltip="" history="1" highlightClick="0" endSnd="0"/>
              </a:rPr>
              <a:t>https://github.com/neo4j/neo4j/issues/88</a:t>
            </a: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)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t>=&gt; Having both model, redundantly, would probably be worth</a:t>
            </a:r>
            <a:b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 i="0">
                <a:latin typeface="Avenir Book Oblique"/>
                <a:ea typeface="Avenir Book Oblique"/>
                <a:cs typeface="Avenir Book Oblique"/>
                <a:sym typeface="Avenir Book Oblique"/>
              </a:rPr>
              <a:t>     =&gt; makes it </a:t>
            </a:r>
            <a:r>
              <a:t>not so different than 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ther Issues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Other Issues</a:t>
            </a:r>
          </a:p>
        </p:txBody>
      </p:sp>
      <p:sp>
        <p:nvSpPr>
          <p:cNvPr id="280" name="Data Exchange format?…"/>
          <p:cNvSpPr txBox="1"/>
          <p:nvPr>
            <p:ph type="body" idx="1"/>
          </p:nvPr>
        </p:nvSpPr>
        <p:spPr>
          <a:xfrm>
            <a:off x="391503" y="1834637"/>
            <a:ext cx="13563990" cy="11637265"/>
          </a:xfrm>
          <a:prstGeom prst="rect">
            <a:avLst/>
          </a:prstGeom>
        </p:spPr>
        <p:txBody>
          <a:bodyPr/>
          <a:lstStyle/>
          <a:p>
            <a:pPr marL="336219" indent="-336219" defTabSz="501134">
              <a:spcBef>
                <a:spcPts val="2700"/>
              </a:spcBef>
              <a:defRPr sz="3233"/>
            </a:pPr>
            <a:r>
              <a:t>Data Exchange format?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None, except Cypher</a:t>
            </a:r>
          </a:p>
          <a:p>
            <a:pPr lvl="2" marL="816533" indent="-336219" defTabSz="501134">
              <a:spcBef>
                <a:spcPts val="2700"/>
              </a:spcBef>
              <a:defRPr sz="3233"/>
            </a:pPr>
            <a:r>
              <a:t>DML not so performant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In particular, no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standard</a:t>
            </a:r>
            <a:r>
              <a:t> data exchange format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Could be combined with RDF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Is Neo4j Open Source?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Produced by a company, only the Community Edition is OSS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OpenCypher is available</a:t>
            </a:r>
          </a:p>
          <a:p>
            <a:pPr marL="336219" indent="-336219" defTabSz="501134">
              <a:spcBef>
                <a:spcPts val="2700"/>
              </a:spcBef>
              <a:defRPr sz="3233"/>
            </a:pPr>
            <a:r>
              <a:t>Cypher backed by Gremlin/TinkerPop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Apache project, more reliable OSS-wide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Performance comparable with Neo4j (</a:t>
            </a:r>
            <a:r>
              <a:rPr u="sng">
                <a:hlinkClick r:id="rId2" invalidUrl="" action="" tgtFrame="" tooltip="" history="1" highlightClick="0" endSnd="0"/>
              </a:rPr>
              <a:t>https://goo.gl/NK1tn2</a:t>
            </a:r>
            <a:r>
              <a:t>)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More choice of implementations</a:t>
            </a:r>
          </a:p>
          <a:p>
            <a:pPr lvl="1" marL="576376" indent="-336219" defTabSz="501134">
              <a:spcBef>
                <a:spcPts val="2700"/>
              </a:spcBef>
              <a:defRPr sz="3233"/>
            </a:pPr>
            <a:r>
              <a:t>Alternative QL, but more complicated IMHO (Cypher supported)</a:t>
            </a:r>
          </a:p>
        </p:txBody>
      </p:sp>
      <p:sp>
        <p:nvSpPr>
          <p:cNvPr id="281" name="Image credits: https://goo.gl/ysBFF2"/>
          <p:cNvSpPr txBox="1"/>
          <p:nvPr/>
        </p:nvSpPr>
        <p:spPr>
          <a:xfrm>
            <a:off x="16992729" y="11296507"/>
            <a:ext cx="7164554" cy="72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r">
              <a:defRPr sz="3400"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Image credits: </a:t>
            </a:r>
            <a:r>
              <a:rPr u="sng">
                <a:hlinkClick r:id="rId3" invalidUrl="" action="" tgtFrame="" tooltip="" history="1" highlightClick="0" endSnd="0"/>
              </a:rPr>
              <a:t>https://goo.gl/ysBFF2</a:t>
            </a:r>
          </a:p>
        </p:txBody>
      </p:sp>
      <p:pic>
        <p:nvPicPr>
          <p:cNvPr id="282" name="tinkerpop.jpg" descr="tinkerpop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05094" y="2840434"/>
            <a:ext cx="11052189" cy="8297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nclusions"/>
          <p:cNvSpPr txBox="1"/>
          <p:nvPr>
            <p:ph type="title"/>
          </p:nvPr>
        </p:nvSpPr>
        <p:spPr>
          <a:xfrm>
            <a:off x="740276" y="501105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graphicFrame>
        <p:nvGraphicFramePr>
          <p:cNvPr id="285" name="Table"/>
          <p:cNvGraphicFramePr/>
          <p:nvPr/>
        </p:nvGraphicFramePr>
        <p:xfrm>
          <a:off x="740276" y="2952471"/>
          <a:ext cx="22906623" cy="9803435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3764211"/>
                <a:gridCol w="9142874"/>
                <a:gridCol w="9996362"/>
              </a:tblGrid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Neo4J/GraphDBs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Virtuoso/Triple Stores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F2F2F2"/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solidFill>
                      <a:srgbClr val="FFFDBE"/>
                    </a:solidFill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Data X format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Data model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 Relations with properties
- Metadata management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Relations cannot have properties (req. reification)
+ Metadata as first citizen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Performance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(comparable)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QL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 Easier? - Expressivity for some patterns (unions, DML)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Harder? (URIs, namespaces) + More expressive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Standardisation,
openness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+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400037"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D2D2D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Scalability, big data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F2F2F2"/>
                      </a:solidFill>
                      <a:miter lim="400000"/>
                    </a:lnL>
                    <a:lnR w="3175">
                      <a:miter lim="400000"/>
                    </a:lnR>
                    <a:lnT w="3175">
                      <a:solidFill>
                        <a:srgbClr val="86B5C3">
                          <a:alpha val="75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blipFill rotWithShape="1">
                      <a:blip r:embed="rId2"/>
                      <a:srcRect l="0" t="0" r="0" b="0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- TinkerPop probably better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miter lim="400000"/>
                    </a:lnL>
                    <a:lnR w="12700"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127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LB/Cluster solutions Over TinkerPop (via SAIL implementation)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3175">
                      <a:solidFill>
                        <a:srgbClr val="F2F2F2"/>
                      </a:solidFill>
                      <a:miter lim="400000"/>
                    </a:lnR>
                    <a:lnT w="3175">
                      <a:solidFill>
                        <a:srgbClr val="797979">
                          <a:alpha val="38000"/>
                        </a:srgbClr>
                      </a:solidFill>
                      <a:miter lim="400000"/>
                    </a:lnT>
                    <a:lnB w="3175">
                      <a:solidFill>
                        <a:srgbClr val="F2F2F2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onclusions"/>
          <p:cNvSpPr txBox="1"/>
          <p:nvPr>
            <p:ph type="title"/>
          </p:nvPr>
        </p:nvSpPr>
        <p:spPr>
          <a:xfrm>
            <a:off x="211495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88" name="conclusions_backend.png" descr="conclusions_backe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177491"/>
            <a:ext cx="24384001" cy="899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nclusions"/>
          <p:cNvSpPr txBox="1"/>
          <p:nvPr>
            <p:ph type="title"/>
          </p:nvPr>
        </p:nvSpPr>
        <p:spPr>
          <a:xfrm>
            <a:off x="957676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91" name="conclusions_format.png" descr="conclusions_for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676" y="5384800"/>
            <a:ext cx="22468648" cy="609784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nclusions"/>
          <p:cNvSpPr txBox="1"/>
          <p:nvPr>
            <p:ph type="title"/>
          </p:nvPr>
        </p:nvSpPr>
        <p:spPr>
          <a:xfrm>
            <a:off x="2817526" y="0"/>
            <a:ext cx="16430626" cy="200025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294" name="conclusions_store.png" descr="conclusions_sto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526" y="4330712"/>
            <a:ext cx="18748948" cy="674702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Why?"/>
          <p:cNvSpPr txBox="1"/>
          <p:nvPr>
            <p:ph type="title"/>
          </p:nvPr>
        </p:nvSpPr>
        <p:spPr>
          <a:xfrm>
            <a:off x="391503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297" name="Graph + APIs…"/>
          <p:cNvSpPr txBox="1"/>
          <p:nvPr>
            <p:ph type="body" idx="1"/>
          </p:nvPr>
        </p:nvSpPr>
        <p:spPr>
          <a:xfrm>
            <a:off x="391503" y="1834637"/>
            <a:ext cx="13563990" cy="11637265"/>
          </a:xfrm>
          <a:prstGeom prst="rect">
            <a:avLst/>
          </a:prstGeom>
        </p:spPr>
        <p:txBody>
          <a:bodyPr/>
          <a:lstStyle/>
          <a:p>
            <a:pPr marL="540156" indent="-540156" defTabSz="805100">
              <a:spcBef>
                <a:spcPts val="4400"/>
              </a:spcBef>
              <a:defRPr sz="5194"/>
            </a:pPr>
            <a:r>
              <a:t>Graph + APIs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Clearer architecture, open to more applications, not only kNetMiner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QL makes it easier to develop further components/analyses/applications</a:t>
            </a:r>
          </a:p>
          <a:p>
            <a:pPr marL="540156" indent="-540156" defTabSz="805100">
              <a:spcBef>
                <a:spcPts val="4400"/>
              </a:spcBef>
              <a:defRPr sz="5194"/>
            </a:pPr>
            <a:r>
              <a:t>Standard Data model and format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Don’t reinvent the wheel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Data sharing</a:t>
            </a:r>
          </a:p>
          <a:p>
            <a:pPr lvl="1" marL="925982" indent="-540156" defTabSz="805100">
              <a:spcBef>
                <a:spcPts val="4400"/>
              </a:spcBef>
              <a:defRPr sz="5194"/>
            </a:pPr>
            <a:r>
              <a:t>Data and app integration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12629568" y="677572"/>
            <a:ext cx="11754432" cy="12794331"/>
            <a:chOff x="0" y="0"/>
            <a:chExt cx="11754431" cy="12794329"/>
          </a:xfrm>
        </p:grpSpPr>
        <p:pic>
          <p:nvPicPr>
            <p:cNvPr id="298" name="conclusions_format.png" descr="conclusions_forma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061747"/>
              <a:ext cx="11754432" cy="3190079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299" name="conclusions_store.png" descr="conclusions_stor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9604250"/>
              <a:ext cx="8864736" cy="319008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300" name="conclusions_backend.png" descr="conclusions_backend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754432" cy="4334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nclusions"/>
          <p:cNvSpPr txBox="1"/>
          <p:nvPr>
            <p:ph type="title"/>
          </p:nvPr>
        </p:nvSpPr>
        <p:spPr>
          <a:xfrm>
            <a:off x="8620797" y="0"/>
            <a:ext cx="7142406" cy="1320801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pic>
        <p:nvPicPr>
          <p:cNvPr id="304" name="conclusions_format.png" descr="conclusions_forma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0345" y="7347284"/>
            <a:ext cx="13813655" cy="3748939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305" name="conclusions_store.png" descr="conclusions_stor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795070"/>
            <a:ext cx="10895660" cy="392093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  <p:pic>
        <p:nvPicPr>
          <p:cNvPr id="306" name="conclusions_backend.png" descr="conclusions_backen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1554" y="1320800"/>
            <a:ext cx="16343011" cy="6026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st Settings (RDF)"/>
          <p:cNvSpPr txBox="1"/>
          <p:nvPr>
            <p:ph type="title"/>
          </p:nvPr>
        </p:nvSpPr>
        <p:spPr>
          <a:xfrm>
            <a:off x="434108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Test Settings (RDF)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434108" y="4664273"/>
            <a:ext cx="23515785" cy="7346170"/>
            <a:chOff x="0" y="0"/>
            <a:chExt cx="23515783" cy="7346168"/>
          </a:xfrm>
        </p:grpSpPr>
        <p:sp>
          <p:nvSpPr>
            <p:cNvPr id="149" name="Rounded Rectangle"/>
            <p:cNvSpPr/>
            <p:nvPr/>
          </p:nvSpPr>
          <p:spPr>
            <a:xfrm>
              <a:off x="136800" y="0"/>
              <a:ext cx="23378984" cy="7161311"/>
            </a:xfrm>
            <a:prstGeom prst="roundRect">
              <a:avLst>
                <a:gd name="adj" fmla="val 5135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50" name="rdf_pipeline.png" descr="rdf_pipelin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84858"/>
              <a:ext cx="23378984" cy="7161311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st Settings (Neo4J)"/>
          <p:cNvSpPr txBox="1"/>
          <p:nvPr>
            <p:ph type="title"/>
          </p:nvPr>
        </p:nvSpPr>
        <p:spPr>
          <a:xfrm>
            <a:off x="544066" y="320675"/>
            <a:ext cx="16430626" cy="2000250"/>
          </a:xfrm>
          <a:prstGeom prst="rect">
            <a:avLst/>
          </a:prstGeom>
        </p:spPr>
        <p:txBody>
          <a:bodyPr/>
          <a:lstStyle/>
          <a:p>
            <a:pPr/>
            <a:r>
              <a:t>Test Settings (Neo4J)</a:t>
            </a:r>
          </a:p>
        </p:txBody>
      </p:sp>
      <p:grpSp>
        <p:nvGrpSpPr>
          <p:cNvPr id="156" name="Group"/>
          <p:cNvGrpSpPr/>
          <p:nvPr/>
        </p:nvGrpSpPr>
        <p:grpSpPr>
          <a:xfrm>
            <a:off x="544066" y="3891656"/>
            <a:ext cx="23295868" cy="8088844"/>
            <a:chOff x="0" y="0"/>
            <a:chExt cx="23295867" cy="8088842"/>
          </a:xfrm>
        </p:grpSpPr>
        <p:sp>
          <p:nvSpPr>
            <p:cNvPr id="154" name="Rounded Rectangle"/>
            <p:cNvSpPr/>
            <p:nvPr/>
          </p:nvSpPr>
          <p:spPr>
            <a:xfrm>
              <a:off x="0" y="0"/>
              <a:ext cx="23295868" cy="8088843"/>
            </a:xfrm>
            <a:prstGeom prst="roundRect">
              <a:avLst>
                <a:gd name="adj" fmla="val 459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55" name="neo4j_pipeline.png" descr="neo4j_pipelin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3295867" cy="8088843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355600" dist="177800" dir="540000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D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DF/Linked Data Essentials"/>
          <p:cNvSpPr txBox="1"/>
          <p:nvPr>
            <p:ph type="title"/>
          </p:nvPr>
        </p:nvSpPr>
        <p:spPr>
          <a:xfrm>
            <a:off x="296531" y="232965"/>
            <a:ext cx="9952003" cy="2607470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61" name="Simple, Fine-Grained Data Model: Property/Value Pairs &amp; Typed Links…"/>
          <p:cNvSpPr txBox="1"/>
          <p:nvPr>
            <p:ph type="body" sz="half" idx="1"/>
          </p:nvPr>
        </p:nvSpPr>
        <p:spPr>
          <a:xfrm>
            <a:off x="296531" y="2840434"/>
            <a:ext cx="7496834" cy="10139451"/>
          </a:xfrm>
          <a:prstGeom prst="rect">
            <a:avLst/>
          </a:prstGeom>
        </p:spPr>
        <p:txBody>
          <a:bodyPr/>
          <a:lstStyle/>
          <a:p>
            <a:pPr marL="496061" indent="-496061" defTabSz="739378">
              <a:spcBef>
                <a:spcPts val="4000"/>
              </a:spcBef>
              <a:defRPr sz="3780"/>
            </a:pPr>
            <a:r>
              <a:t>Simple, Fine-Grained Data Model: Property/Value Pairs &amp; Typed Links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Data Integration: 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Universal Identifiers, W3C Standards</a:t>
            </a:r>
          </a:p>
          <a:p>
            <a:pPr lvl="1" marL="850391" indent="-496061" defTabSz="739378">
              <a:spcBef>
                <a:spcPts val="4000"/>
              </a:spcBef>
              <a:defRPr sz="3780"/>
            </a:pPr>
            <a:r>
              <a:t>Strong (even too much) emphasis on knowledge modelling via schemas/ontologies</a:t>
            </a:r>
          </a:p>
          <a:p>
            <a:pPr marL="496061" indent="-496061" defTabSz="739378">
              <a:spcBef>
                <a:spcPts val="4000"/>
              </a:spcBef>
              <a:defRPr sz="3780"/>
            </a:pPr>
            <a:r>
              <a:t>Designed for the Web: Resolvable URIs,  Web APIs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7793364" y="3860449"/>
            <a:ext cx="16330857" cy="8099421"/>
            <a:chOff x="0" y="0"/>
            <a:chExt cx="16330855" cy="8099420"/>
          </a:xfrm>
        </p:grpSpPr>
        <p:sp>
          <p:nvSpPr>
            <p:cNvPr id="162" name="Rounded Rectangle"/>
            <p:cNvSpPr/>
            <p:nvPr/>
          </p:nvSpPr>
          <p:spPr>
            <a:xfrm>
              <a:off x="0" y="0"/>
              <a:ext cx="16330856" cy="8099421"/>
            </a:xfrm>
            <a:prstGeom prst="roundRect">
              <a:avLst>
                <a:gd name="adj" fmla="val 527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8456" y="227455"/>
              <a:ext cx="15833944" cy="76445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DF/Linked Data Essentials"/>
          <p:cNvSpPr txBox="1"/>
          <p:nvPr>
            <p:ph type="title"/>
          </p:nvPr>
        </p:nvSpPr>
        <p:spPr>
          <a:xfrm>
            <a:off x="71228" y="-3466"/>
            <a:ext cx="18964938" cy="1303735"/>
          </a:xfrm>
          <a:prstGeom prst="rect">
            <a:avLst/>
          </a:prstGeom>
        </p:spPr>
        <p:txBody>
          <a:bodyPr/>
          <a:lstStyle/>
          <a:p>
            <a:pPr/>
            <a:r>
              <a:t>RDF/Linked Data Essentials</a:t>
            </a:r>
          </a:p>
        </p:txBody>
      </p:sp>
      <p:sp>
        <p:nvSpPr>
          <p:cNvPr id="167" name="Integration as native citizen, strong emphasis on knowledge modelling, schemas, ontologies"/>
          <p:cNvSpPr txBox="1"/>
          <p:nvPr>
            <p:ph type="body" sz="quarter" idx="1"/>
          </p:nvPr>
        </p:nvSpPr>
        <p:spPr>
          <a:xfrm>
            <a:off x="972092" y="12713707"/>
            <a:ext cx="23245708" cy="1002293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None/>
            </a:lvl1pPr>
          </a:lstStyle>
          <a:p>
            <a:pPr/>
            <a:r>
              <a:t>Integration as native citizen, strong emphasis on knowledge modelling, schemas, ontologies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300647" y="1347754"/>
            <a:ext cx="15782706" cy="11365954"/>
            <a:chOff x="0" y="0"/>
            <a:chExt cx="15782704" cy="11365953"/>
          </a:xfrm>
        </p:grpSpPr>
        <p:sp>
          <p:nvSpPr>
            <p:cNvPr id="168" name="Rounded Rectangle"/>
            <p:cNvSpPr/>
            <p:nvPr/>
          </p:nvSpPr>
          <p:spPr>
            <a:xfrm>
              <a:off x="941408" y="0"/>
              <a:ext cx="14841297" cy="11365954"/>
            </a:xfrm>
            <a:prstGeom prst="roundRect">
              <a:avLst>
                <a:gd name="adj" fmla="val 366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137" tIns="30137" rIns="30137" bIns="30137" numCol="1" anchor="ctr">
              <a:noAutofit/>
            </a:bodyPr>
            <a:lstStyle/>
            <a:p>
              <a:pPr>
                <a:defRPr cap="all" spc="512" sz="3200">
                  <a:latin typeface="Avenir Medium"/>
                  <a:ea typeface="Avenir Medium"/>
                  <a:cs typeface="Avenir Medium"/>
                  <a:sym typeface="Avenir Medium"/>
                </a:defRPr>
              </a:pPr>
            </a:p>
          </p:txBody>
        </p:sp>
        <p:pic>
          <p:nvPicPr>
            <p:cNvPr id="16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8832"/>
              <a:ext cx="15519900" cy="1108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"/>
          <p:cNvSpPr/>
          <p:nvPr/>
        </p:nvSpPr>
        <p:spPr>
          <a:xfrm>
            <a:off x="231617" y="2537441"/>
            <a:ext cx="24026223" cy="10965491"/>
          </a:xfrm>
          <a:prstGeom prst="roundRect">
            <a:avLst>
              <a:gd name="adj" fmla="val 193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cap="all" spc="512" sz="3200">
                <a:latin typeface="Avenir Medium"/>
                <a:ea typeface="Avenir Medium"/>
                <a:cs typeface="Avenir Medium"/>
                <a:sym typeface="Avenir Medium"/>
              </a:defRPr>
            </a:pPr>
          </a:p>
        </p:txBody>
      </p:sp>
      <p:sp>
        <p:nvSpPr>
          <p:cNvPr id="173" name="Data MODEL: ONDEX in RDF"/>
          <p:cNvSpPr txBox="1"/>
          <p:nvPr>
            <p:ph type="body" idx="14"/>
          </p:nvPr>
        </p:nvSpPr>
        <p:spPr>
          <a:xfrm>
            <a:off x="4833937" y="758211"/>
            <a:ext cx="14716126" cy="1222376"/>
          </a:xfrm>
          <a:prstGeom prst="rect">
            <a:avLst/>
          </a:prstGeom>
        </p:spPr>
        <p:txBody>
          <a:bodyPr/>
          <a:lstStyle>
            <a:lvl1pPr algn="l">
              <a:defRPr cap="all" spc="992" sz="6200"/>
            </a:lvl1pPr>
          </a:lstStyle>
          <a:p>
            <a:pPr/>
            <a:r>
              <a:t>Data MODEL: ONDEX in RDF</a:t>
            </a:r>
          </a:p>
        </p:txBody>
      </p:sp>
      <p:pic>
        <p:nvPicPr>
          <p:cNvPr id="174" name="rdf_data_model.png" descr="rdf_data_mod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45" y="2698750"/>
            <a:ext cx="24210510" cy="1064287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512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