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s/comment1.xml" ContentType="application/vnd.openxmlformats-officedocument.presentationml.comments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40"/>
    <p:sldId id="288" r:id="rId41"/>
    <p:sldId id="289" r:id="rId42"/>
    <p:sldId id="290" r:id="rId43"/>
    <p:sldId id="291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 Brandizi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comments" Target="comments/comment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15T17:19:52.894" idx="1">
    <p:pos x="3317" y="-13"/>
    <p:text>General issues No data exchange format -&gt; RDF Is it Open Source? Other options? -&gt; Gremlin, TinkerPop  Conclusions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2192000" y="6861167"/>
            <a:ext cx="9144000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2192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3048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3021210" y="5080992"/>
            <a:ext cx="18288001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3048000" y="3821906"/>
            <a:ext cx="18288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sz="half" idx="13"/>
          </p:nvPr>
        </p:nvSpPr>
        <p:spPr>
          <a:xfrm>
            <a:off x="12183070" y="8929"/>
            <a:ext cx="9144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353" y="13033176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goo.gl/Rpa9SM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neo4j/neo4j/issues/88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1.xml"/><Relationship Id="rId3" Type="http://schemas.openxmlformats.org/officeDocument/2006/relationships/hyperlink" Target="https://goo.gl/NK1tn2" TargetMode="External"/><Relationship Id="rId4" Type="http://schemas.openxmlformats.org/officeDocument/2006/relationships/hyperlink" Target="https://goo.gl/ysBFF2" TargetMode="External"/><Relationship Id="rId5" Type="http://schemas.openxmlformats.org/officeDocument/2006/relationships/image" Target="../media/image2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DEX &amp; GrapH DB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ONDEX &amp; GrapH DBs</a:t>
            </a:r>
          </a:p>
        </p:txBody>
      </p:sp>
      <p:sp>
        <p:nvSpPr>
          <p:cNvPr id="140" name="Marco Brandizi, 16/10/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Marco Brandizi, 16/10/2017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ample QuerieS"/>
          <p:cNvSpPr txBox="1"/>
          <p:nvPr>
            <p:ph type="title"/>
          </p:nvPr>
        </p:nvSpPr>
        <p:spPr>
          <a:xfrm>
            <a:off x="723904" y="32067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75" name="Count concepts (classes) in Trait Ontology: select count (distinct ?c) WHERE {     ?c a odxcc:TO_TERM. }"/>
          <p:cNvSpPr txBox="1"/>
          <p:nvPr/>
        </p:nvSpPr>
        <p:spPr>
          <a:xfrm>
            <a:off x="736604" y="2061282"/>
            <a:ext cx="10788169" cy="30638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Count concepts (classes) in Trait Ontology:</a:t>
            </a:r>
            <a:br/>
            <a:r>
              <a:t>select count (distinct ?c) WHERE {</a:t>
            </a:r>
            <a:br/>
            <a:r>
              <a:t>    ?c a odxcc:TO_TERM.</a:t>
            </a:r>
            <a:br/>
            <a:r>
              <a:t>}</a:t>
            </a:r>
          </a:p>
        </p:txBody>
      </p:sp>
      <p:sp>
        <p:nvSpPr>
          <p:cNvPr id="176" name="Parts of membrane (transitively): select distinct ?csup ?supName ?c ?name  WHERE {   ?csup odx:conceptName ?supName.   FILTER ( ?supName = &quot;cellular membrane&quot; )…"/>
          <p:cNvSpPr txBox="1"/>
          <p:nvPr/>
        </p:nvSpPr>
        <p:spPr>
          <a:xfrm>
            <a:off x="3050712" y="5555917"/>
            <a:ext cx="11015397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Parts of membrane (transitively):</a:t>
            </a:r>
            <a:br/>
            <a:r>
              <a:t>select distinct ?csup ?supName ?c ?name </a:t>
            </a:r>
            <a:br/>
            <a:r>
              <a:t>WHERE {</a:t>
            </a:r>
            <a:br/>
            <a:r>
              <a:t>  ?csup odx:conceptName ?supName.</a:t>
            </a:r>
            <a:br/>
            <a:r>
              <a:t>  FILTER ( ?supName = "cellular membrane" )</a:t>
            </a:r>
          </a:p>
          <a:p>
            <a:pPr algn="l">
              <a:spcBef>
                <a:spcPts val="4500"/>
              </a:spcBef>
              <a:defRPr sz="4200"/>
            </a:pPr>
            <a:r>
              <a:t>  ?c odxrt:part_of* ?csup.</a:t>
            </a:r>
            <a:br/>
            <a:r>
              <a:t>  ?c odx:conceptName ?name.</a:t>
            </a:r>
            <a:br/>
            <a:r>
              <a:t>}</a:t>
            </a:r>
            <a:br/>
            <a:r>
              <a:t>LIMIT 1000</a:t>
            </a:r>
          </a:p>
        </p:txBody>
      </p:sp>
      <p:sp>
        <p:nvSpPr>
          <p:cNvPr id="177" name="Proteins related to pathways: select distinct ?prot ?pway {    ?prot odxrt:pd_by|odxrt:cs_by ?react;              a odxcc:Protein.      ?react a odxcc:Reaction.…"/>
          <p:cNvSpPr txBox="1"/>
          <p:nvPr/>
        </p:nvSpPr>
        <p:spPr>
          <a:xfrm>
            <a:off x="14733825" y="4079122"/>
            <a:ext cx="9390660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select distinct ?prot ?pway {</a:t>
            </a:r>
            <a:br/>
            <a:r>
              <a:t>   ?prot odxrt:pd_by|odxrt:cs_by ?react;</a:t>
            </a:r>
            <a:br/>
            <a:r>
              <a:t>             a odxcc:Protein.  </a:t>
            </a:r>
            <a:br/>
            <a:r>
              <a:t>   ?react a odxcc:Reaction.</a:t>
            </a:r>
          </a:p>
          <a:p>
            <a:pPr algn="l">
              <a:spcBef>
                <a:spcPts val="4500"/>
              </a:spcBef>
              <a:defRPr sz="4200"/>
            </a:pPr>
            <a:r>
              <a:t>    ?react odxrt:part_of ?pway.</a:t>
            </a:r>
            <a:br/>
            <a:r>
              <a:t>    ?pway a odxcc:Path.</a:t>
            </a:r>
            <a:br/>
            <a:r>
              <a:t> }</a:t>
            </a:r>
            <a:br/>
            <a:r>
              <a:t>LIMIT 1000</a:t>
            </a:r>
          </a:p>
        </p:txBody>
      </p:sp>
      <p:sp>
        <p:nvSpPr>
          <p:cNvPr id="178" name="optimised order"/>
          <p:cNvSpPr txBox="1"/>
          <p:nvPr/>
        </p:nvSpPr>
        <p:spPr>
          <a:xfrm>
            <a:off x="10118491" y="12823492"/>
            <a:ext cx="396031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optimised order</a:t>
            </a:r>
          </a:p>
        </p:txBody>
      </p:sp>
      <p:sp>
        <p:nvSpPr>
          <p:cNvPr id="179" name="‘|’ for property paths"/>
          <p:cNvSpPr txBox="1"/>
          <p:nvPr/>
        </p:nvSpPr>
        <p:spPr>
          <a:xfrm>
            <a:off x="16775482" y="11713273"/>
            <a:ext cx="4959909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‘|’ for property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ample QuerieS"/>
          <p:cNvSpPr txBox="1"/>
          <p:nvPr>
            <p:ph type="title"/>
          </p:nvPr>
        </p:nvSpPr>
        <p:spPr>
          <a:xfrm>
            <a:off x="376300" y="210846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82" name="# part 2   union {     # Branch 2    ?prot ^odxrt:ac_by|odxrt:is_a ?enz.    ?prot a odxcc:Protein.      ?enz a odxcc:Enzyme.     {          # Branch 2.1        ?enz odxrt:ac_by|odxrt:in_by ?comp.        ?comp a odxcc:Compound.          ?comp odxrt:cs_by|odxrt:pd_by ?trns        ?trns a odxcc:Transport      }       union {        # Branch 2.2        ?enz ^odxrt:ca_by ?trns.        ?comp a odxcc:Compound.         ?trns a odxcc:Transport      }      ?trns odxrt:part_of ?pway.   ?pway a odxcc:Path.   } }  LIMIT 1000"/>
          <p:cNvSpPr txBox="1"/>
          <p:nvPr/>
        </p:nvSpPr>
        <p:spPr>
          <a:xfrm>
            <a:off x="8200948" y="3154071"/>
            <a:ext cx="5695316" cy="1020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  # part 2</a:t>
            </a:r>
            <a:br/>
            <a:r>
              <a:t>  union {</a:t>
            </a:r>
            <a:br/>
            <a:r>
              <a:t>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/>
            <a:r>
              <a:t>   ?prot ^odxrt:ac_by|odxrt:is_a ?enz.</a:t>
            </a:r>
            <a:br/>
            <a:r>
              <a:t>   ?prot a odxcc:Protein.  </a:t>
            </a:r>
            <a:br/>
            <a:r>
              <a:t>   ?enz a odxcc:Enzyme.</a:t>
            </a:r>
            <a:br/>
            <a:r>
              <a:t>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  ?enz odxrt:ac_by|odxrt:in_by ?comp.</a:t>
            </a:r>
            <a:br/>
            <a:r>
              <a:t>       ?comp a odxcc:Compound.</a:t>
            </a:r>
            <a:br/>
            <a:r>
              <a:t> </a:t>
            </a:r>
            <a:br/>
            <a:r>
              <a:t>       ?comp odxrt:cs_by|odxrt:pd_by ?trns</a:t>
            </a:r>
            <a:br/>
            <a:r>
              <a:t>       ?trns a odxcc:Transport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   ?enz ^odxrt:ca_by ?trns.</a:t>
            </a:r>
            <a:br/>
            <a:r>
              <a:t>       ?comp a odxcc:Compound. </a:t>
            </a:r>
            <a:br/>
            <a:r>
              <a:t>       ?trns a odxcc:Transport</a:t>
            </a:r>
            <a:br/>
            <a:r>
              <a:t>     }   </a:t>
            </a:r>
            <a:br/>
            <a:r>
              <a:t>  ?trns odxrt:part_of ?pway.</a:t>
            </a:r>
            <a:br/>
            <a:r>
              <a:t>  ?pway a odxcc:Path.</a:t>
            </a:r>
            <a:br/>
            <a:r>
              <a:t>  }</a:t>
            </a:r>
            <a:br/>
            <a:r>
              <a:t>}  LIMIT 1000</a:t>
            </a:r>
          </a:p>
        </p:txBody>
      </p:sp>
      <p:sp>
        <p:nvSpPr>
          <p:cNvPr id="183" name="prefix odx: &lt;http://ondex.sourceforge.net/ondex-core#&gt; prefix odxcc: &lt;http://www.ondex.org/ex/conceptClass/&gt; prefix odxc: &lt;http://www.ondex.org/ex/concept/&gt; prefix odxrt: &lt;http://www.ondex.org/ex/relationType/&gt; prefix odxr: &lt;http://www.ondex.org/ex/relation/&gt; prefix rdfs: &lt;http://www.w3.org/2000/01/rdf-schema#&gt;…"/>
          <p:cNvSpPr txBox="1"/>
          <p:nvPr/>
        </p:nvSpPr>
        <p:spPr>
          <a:xfrm>
            <a:off x="376300" y="3230271"/>
            <a:ext cx="7824649" cy="783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prefix odx: &lt;http://ondex.sourceforge.net/ondex-core#&gt;</a:t>
            </a:r>
            <a:br/>
            <a:r>
              <a:t>prefix odxcc: &lt;http://www.ondex.org/ex/conceptClass/&gt;</a:t>
            </a:r>
            <a:br/>
            <a:r>
              <a:t>prefix odxc: &lt;http://www.ondex.org/ex/concept/&gt;</a:t>
            </a:r>
            <a:br/>
            <a:r>
              <a:t>prefix odxrt: &lt;http://www.ondex.org/ex/relationType/&gt;</a:t>
            </a:r>
            <a:br/>
            <a:r>
              <a:t>prefix odxr: &lt;http://www.ondex.org/ex/relation/&gt;</a:t>
            </a:r>
            <a:br/>
            <a:r>
              <a:t>prefix rdfs: &lt;http://www.w3.org/2000/01/rdf-schema#&gt;</a:t>
            </a:r>
          </a:p>
          <a:p>
            <a:pPr algn="l">
              <a:spcBef>
                <a:spcPts val="4500"/>
              </a:spcBef>
              <a:defRPr sz="24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?prot odxrt:pd_by|odxrt:cs_by ?react.</a:t>
            </a:r>
            <a:br/>
            <a:r>
              <a:t>    ?prot a odxcc:Protein.  </a:t>
            </a:r>
            <a:br/>
            <a:r>
              <a:t>    ?react a odxcc:Reaction.</a:t>
            </a:r>
            <a:br/>
            <a:br/>
            <a:r>
              <a:t>    ?react odxrt:part_of ?pway.</a:t>
            </a:r>
            <a:br/>
            <a:r>
              <a:t>    ?pway a odxcc:Path.</a:t>
            </a:r>
            <a:br/>
            <a:r>
              <a:t>   }</a:t>
            </a:r>
            <a:br/>
            <a:r>
              <a:t>   # to be continued…</a:t>
            </a:r>
          </a:p>
        </p:txBody>
      </p:sp>
      <p:sp>
        <p:nvSpPr>
          <p:cNvPr id="184" name="Proteins related to pathways:"/>
          <p:cNvSpPr txBox="1"/>
          <p:nvPr/>
        </p:nvSpPr>
        <p:spPr>
          <a:xfrm>
            <a:off x="376300" y="2287296"/>
            <a:ext cx="7504761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venir Light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13896263" y="4689045"/>
            <a:ext cx="10487737" cy="6771136"/>
            <a:chOff x="0" y="0"/>
            <a:chExt cx="10487736" cy="6771135"/>
          </a:xfrm>
        </p:grpSpPr>
        <p:sp>
          <p:nvSpPr>
            <p:cNvPr id="185" name="Rounded Rectangle"/>
            <p:cNvSpPr/>
            <p:nvPr/>
          </p:nvSpPr>
          <p:spPr>
            <a:xfrm>
              <a:off x="126161" y="165930"/>
              <a:ext cx="10235416" cy="6501447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86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87737" cy="6771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DF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799791"/>
            <a:ext cx="16775076" cy="930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imple, common queries (Fuseki)"/>
          <p:cNvSpPr txBox="1"/>
          <p:nvPr/>
        </p:nvSpPr>
        <p:spPr>
          <a:xfrm>
            <a:off x="3976687" y="2303462"/>
            <a:ext cx="1056541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 (Fuseki)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DF PerformancE"/>
          <p:cNvSpPr txBox="1"/>
          <p:nvPr>
            <p:ph type="title"/>
          </p:nvPr>
        </p:nvSpPr>
        <p:spPr>
          <a:xfrm>
            <a:off x="1201965" y="714792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4" name="Queries over ONDEX paths, Fuseki"/>
          <p:cNvSpPr txBox="1"/>
          <p:nvPr/>
        </p:nvSpPr>
        <p:spPr>
          <a:xfrm>
            <a:off x="1201965" y="2447924"/>
            <a:ext cx="1122540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Fuseki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65" y="3555999"/>
            <a:ext cx="22360406" cy="1003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DF PerformancE"/>
          <p:cNvSpPr txBox="1"/>
          <p:nvPr>
            <p:ph type="title"/>
          </p:nvPr>
        </p:nvSpPr>
        <p:spPr>
          <a:xfrm>
            <a:off x="3623745" y="73853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8" name="Queries over ONDEX paths, Virtuoso"/>
          <p:cNvSpPr txBox="1"/>
          <p:nvPr/>
        </p:nvSpPr>
        <p:spPr>
          <a:xfrm>
            <a:off x="3623745" y="2447924"/>
            <a:ext cx="1183703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Virtuoso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3745" y="3556000"/>
            <a:ext cx="14581999" cy="968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eo4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neo4j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o4j Essential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Neo4j Essentials</a:t>
            </a:r>
          </a:p>
        </p:txBody>
      </p:sp>
      <p:sp>
        <p:nvSpPr>
          <p:cNvPr id="204" name="Designed to backup applications…"/>
          <p:cNvSpPr txBox="1"/>
          <p:nvPr>
            <p:ph type="body" idx="1"/>
          </p:nvPr>
        </p:nvSpPr>
        <p:spPr>
          <a:xfrm>
            <a:off x="391503" y="1834637"/>
            <a:ext cx="11509577" cy="11637265"/>
          </a:xfrm>
          <a:prstGeom prst="rect">
            <a:avLst/>
          </a:prstGeom>
        </p:spPr>
        <p:txBody>
          <a:bodyPr/>
          <a:lstStyle/>
          <a:p>
            <a:pPr marL="435432" indent="-435432" defTabSz="649009">
              <a:spcBef>
                <a:spcPts val="3500"/>
              </a:spcBef>
              <a:defRPr sz="3318"/>
            </a:pPr>
            <a:r>
              <a:t>Designed to backup applications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much less for standards or Web-based sharing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Very little to manage schemas (more to come)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No data format (except Cypher, GraphML, RDF)</a:t>
            </a:r>
          </a:p>
          <a:p>
            <a:pPr marL="435432" indent="-435432" defTabSz="649009">
              <a:spcBef>
                <a:spcPts val="3500"/>
              </a:spcBef>
              <a:defRPr sz="3318"/>
            </a:pPr>
            <a:r>
              <a:t>Initially based on API only, now Cypher available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Compact, easy, no URIs (unless you need them)</a:t>
            </a:r>
          </a:p>
          <a:p>
            <a:pPr marL="435432" indent="-435432" defTabSz="649009">
              <a:spcBef>
                <a:spcPts val="3500"/>
              </a:spcBef>
              <a:defRPr sz="3318"/>
            </a:pPr>
            <a:r>
              <a:t>Very performant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Hasn’t much for clustering/federation, but Cypher can be used in TinkerPop</a:t>
            </a:r>
          </a:p>
          <a:p>
            <a:pPr marL="435432" indent="-435432" defTabSz="649009">
              <a:spcBef>
                <a:spcPts val="3500"/>
              </a:spcBef>
              <a:defRPr sz="3318"/>
            </a:pPr>
            <a:r>
              <a:t>More commercial (not necessarily good)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Cool management interface</a:t>
            </a:r>
          </a:p>
          <a:p>
            <a:pPr lvl="1" marL="746455" indent="-435432" defTabSz="649009">
              <a:spcBef>
                <a:spcPts val="3500"/>
              </a:spcBef>
              <a:defRPr sz="3318"/>
            </a:pPr>
            <a:r>
              <a:t>Probably easier to use for the average Java developer</a:t>
            </a:r>
          </a:p>
        </p:txBody>
      </p:sp>
      <p:sp>
        <p:nvSpPr>
          <p:cNvPr id="205" name="Image credits: https://goo.gl/YLhCXG"/>
          <p:cNvSpPr txBox="1"/>
          <p:nvPr/>
        </p:nvSpPr>
        <p:spPr>
          <a:xfrm>
            <a:off x="16745740" y="12744826"/>
            <a:ext cx="741154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Image credits: https://goo.gl/YLhCXG</a:t>
            </a:r>
          </a:p>
        </p:txBody>
      </p:sp>
      <p:pic>
        <p:nvPicPr>
          <p:cNvPr id="206" name="graphdb_model.jpg" descr="graphdb_model.jpg"/>
          <p:cNvPicPr>
            <a:picLocks noChangeAspect="1"/>
          </p:cNvPicPr>
          <p:nvPr/>
        </p:nvPicPr>
        <p:blipFill>
          <a:blip r:embed="rId2">
            <a:extLst/>
          </a:blip>
          <a:srcRect l="16284" t="27132" r="6594" b="25469"/>
          <a:stretch>
            <a:fillRect/>
          </a:stretch>
        </p:blipFill>
        <p:spPr>
          <a:xfrm>
            <a:off x="12191999" y="4178696"/>
            <a:ext cx="11965241" cy="552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Neo4j Data Model"/>
          <p:cNvSpPr txBox="1"/>
          <p:nvPr>
            <p:ph type="body" idx="14"/>
          </p:nvPr>
        </p:nvSpPr>
        <p:spPr>
          <a:xfrm>
            <a:off x="1833839" y="-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Neo4j Data Model</a:t>
            </a:r>
          </a:p>
        </p:txBody>
      </p:sp>
      <p:pic>
        <p:nvPicPr>
          <p:cNvPr id="209" name="neo4j_graph.png" descr="neo4j_graph.png"/>
          <p:cNvPicPr>
            <a:picLocks noChangeAspect="1"/>
          </p:cNvPicPr>
          <p:nvPr/>
        </p:nvPicPr>
        <p:blipFill>
          <a:blip r:embed="rId2">
            <a:extLst/>
          </a:blip>
          <a:srcRect l="3234" t="7064" r="3234" b="4641"/>
          <a:stretch>
            <a:fillRect/>
          </a:stretch>
        </p:blipFill>
        <p:spPr>
          <a:xfrm>
            <a:off x="1833839" y="1701800"/>
            <a:ext cx="20448374" cy="1180496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"/>
          <p:cNvSpPr txBox="1"/>
          <p:nvPr/>
        </p:nvSpPr>
        <p:spPr>
          <a:xfrm>
            <a:off x="15118810" y="11693610"/>
            <a:ext cx="1459206" cy="1108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sp>
        <p:nvSpPr>
          <p:cNvPr id="211" name="Both nodes and relations can have attributes"/>
          <p:cNvSpPr txBox="1"/>
          <p:nvPr/>
        </p:nvSpPr>
        <p:spPr>
          <a:xfrm>
            <a:off x="9585211" y="12247647"/>
            <a:ext cx="947407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Both nodes and relations can have attributes</a:t>
            </a:r>
          </a:p>
        </p:txBody>
      </p:sp>
      <p:sp>
        <p:nvSpPr>
          <p:cNvPr id="212" name="Nodes &amp; relations have labels  (i.e., string-based types)"/>
          <p:cNvSpPr txBox="1"/>
          <p:nvPr/>
        </p:nvSpPr>
        <p:spPr>
          <a:xfrm>
            <a:off x="3115958" y="11439610"/>
            <a:ext cx="646925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Nodes &amp; relations have labels </a:t>
            </a:r>
            <a:br/>
            <a:r>
              <a:t>(i.e., string-based types)</a:t>
            </a:r>
          </a:p>
        </p:txBody>
      </p:sp>
      <p:sp>
        <p:nvSpPr>
          <p:cNvPr id="213" name="Cool management interface (SPARQL version might be a student project)"/>
          <p:cNvSpPr txBox="1"/>
          <p:nvPr/>
        </p:nvSpPr>
        <p:spPr>
          <a:xfrm>
            <a:off x="12564472" y="3802336"/>
            <a:ext cx="945718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Cool management interface</a:t>
            </a:r>
            <a:br/>
            <a:r>
              <a:t>(SPARQL version might be a student project)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ypher Query/DM Language"/>
          <p:cNvSpPr txBox="1"/>
          <p:nvPr>
            <p:ph type="body" idx="14"/>
          </p:nvPr>
        </p:nvSpPr>
        <p:spPr>
          <a:xfrm>
            <a:off x="431349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16" name="Proteins-&gt;Reactions-&gt;Pathways: // chain of paths, node selection via property (exploits indices) MATCH (prot:Protein) - [csby:consumed_by] -&gt; (:Reaction) - [:part_of] -&gt; (pway:Path{ title: ‘apoptosis’ }) // further conditions, but often not performant WHERE protein.name =~ ‘(?i)^DNA.+’ // Usual projection and post-selection operators RETURN prot.name, pway // Relations can have properties ORDER BY csby.pvalue LIMIT 1000"/>
          <p:cNvSpPr txBox="1"/>
          <p:nvPr/>
        </p:nvSpPr>
        <p:spPr>
          <a:xfrm>
            <a:off x="444049" y="2023714"/>
            <a:ext cx="22014283" cy="6772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Proteins-&gt;Reactions-&gt;Pathways:</a:t>
            </a:r>
            <a:br/>
            <a:r>
              <a:t>// chain of paths, node selection via property (exploits indices)</a:t>
            </a:r>
            <a:br/>
            <a:r>
              <a:t>MATCH (prot:Protein) - [csby:consumed_by] -&gt; (:Reaction) - [:part_of] -&gt; (pway:Path{ title: ‘apoptosis’ })</a:t>
            </a:r>
            <a:br/>
            <a:r>
              <a:t>// further conditions, but often not performant</a:t>
            </a:r>
            <a:br/>
            <a:r>
              <a:t>WHERE protein.name =~ ‘(?i)^DNA.+’</a:t>
            </a:r>
            <a:br/>
            <a:r>
              <a:t>// Usual projection and post-selection operators</a:t>
            </a:r>
            <a:br/>
            <a:r>
              <a:t>RETURN prot.name, pway</a:t>
            </a:r>
            <a:br/>
            <a:r>
              <a:t>// Relations can have properties</a:t>
            </a:r>
            <a:br/>
            <a:r>
              <a:t>ORDER BY csby.pvalue</a:t>
            </a:r>
            <a:br/>
            <a:r>
              <a:t>LIMIT 1000</a:t>
            </a:r>
          </a:p>
        </p:txBody>
      </p:sp>
      <p:sp>
        <p:nvSpPr>
          <p:cNvPr id="217" name="Single-path (or same-direction branching) easy to write: MATCH (prot:Protein) - [:pd_by|cs_by] -&gt; (:Reaction) - [:part_of*1..3] -&gt; (pway:Path) RETURN ID(prot), ID(pway) LIMIT 1000 // Very compact forms available, depending on the data MATCH (prot:Protein) - (pway:Path) RETURN pway"/>
          <p:cNvSpPr txBox="1"/>
          <p:nvPr/>
        </p:nvSpPr>
        <p:spPr>
          <a:xfrm>
            <a:off x="5067711" y="9538775"/>
            <a:ext cx="17952476" cy="347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Single-path (or same-direction branching) easy to write:</a:t>
            </a:r>
            <a:br/>
            <a:r>
              <a:t>MATCH (prot:Protein) - [:pd_by|cs_by] -&gt; (:Reaction) - [:part_of*1..3] -&gt; (pway:Path)</a:t>
            </a:r>
            <a:br/>
            <a:r>
              <a:t>RETURN ID(prot), ID(pway) LIMIT 1000</a:t>
            </a:r>
            <a:br/>
            <a:r>
              <a:t>// Very compact forms available, depending on the data</a:t>
            </a:r>
            <a:br/>
            <a:r>
              <a:t>MATCH (prot:Protein) - (pway:Path) RETURN pway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ypher Query/DM Language"/>
          <p:cNvSpPr txBox="1"/>
          <p:nvPr>
            <p:ph type="body" idx="14"/>
          </p:nvPr>
        </p:nvSpPr>
        <p:spPr>
          <a:xfrm>
            <a:off x="763750" y="479425"/>
            <a:ext cx="15231052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20" name="DML features: MATCH (prot:Protein{ name:’P53’ }), (pway:Path{ title:’apoptosis’}) CREATE (prot) - [:participates_in] -&gt; (pway)"/>
          <p:cNvSpPr txBox="1"/>
          <p:nvPr/>
        </p:nvSpPr>
        <p:spPr>
          <a:xfrm>
            <a:off x="776450" y="2492491"/>
            <a:ext cx="14531799" cy="28606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features:</a:t>
            </a:r>
            <a:br/>
            <a:r>
              <a:t>MATCH (prot:Protein{ name:’P53’ }), (pway:Path{ title:’apoptosis’})</a:t>
            </a:r>
            <a:br/>
            <a:r>
              <a:t>CREATE (prot) - [:participates_in] -&gt; (pway)</a:t>
            </a:r>
            <a:br/>
          </a:p>
        </p:txBody>
      </p:sp>
      <p:sp>
        <p:nvSpPr>
          <p:cNvPr id="221" name="DML features, embeddable in Java/Python/etc: UNWIND $rows AS row // $rows set by the invoker, programmatically MATCH (prot:Protein{ id: row.protId }), (pway:Path{ id:row.pathId }) CREATE (prot) - [relation:participates_in] -&gt; (pway) SET relation = row.relationAttributes"/>
          <p:cNvSpPr txBox="1"/>
          <p:nvPr/>
        </p:nvSpPr>
        <p:spPr>
          <a:xfrm>
            <a:off x="7717674" y="7642247"/>
            <a:ext cx="15261375" cy="35337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features, embeddable in Java/Python/etc:</a:t>
            </a:r>
            <a:br/>
            <a:r>
              <a:t>UNWIND $rows AS row // $rows set by the invoker, programmatically</a:t>
            </a:r>
            <a:br/>
            <a:r>
              <a:t>MATCH (prot:Protein{ id: row.protId }), (pway:Path{ id:row.pathId })</a:t>
            </a:r>
            <a:br/>
            <a:r>
              <a:t>CREATE (prot) - [relation:participates_in] -&gt; (pway)</a:t>
            </a:r>
            <a:br/>
            <a:r>
              <a:t>SET relation = row.relationAttributes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43" name="Evaluate graph databases (GDBs)/frameworkd/etc in relation to ONDEX needs…"/>
          <p:cNvSpPr txBox="1"/>
          <p:nvPr>
            <p:ph type="body" idx="1"/>
          </p:nvPr>
        </p:nvSpPr>
        <p:spPr>
          <a:xfrm>
            <a:off x="3976687" y="2857500"/>
            <a:ext cx="18126206" cy="10577069"/>
          </a:xfrm>
          <a:prstGeom prst="rect">
            <a:avLst/>
          </a:prstGeom>
        </p:spPr>
        <p:txBody>
          <a:bodyPr/>
          <a:lstStyle/>
          <a:p>
            <a:pPr marL="528637" indent="-528637" defTabSz="665440">
              <a:spcBef>
                <a:spcPts val="4700"/>
              </a:spcBef>
              <a:defRPr sz="405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graph databases</a:t>
            </a:r>
            <a:r>
              <a:t> (GDBs)/frameworkd/etc in relation to ONDEX needs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Assess GDBs as kNetMiner/ONDEX backends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new architecture</a:t>
            </a:r>
            <a:r>
              <a:t> where raw data access is entirely based on a GDB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Establish a </a:t>
            </a:r>
            <a:r>
              <a:rPr>
                <a:solidFill>
                  <a:srgbClr val="FFFB00"/>
                </a:solidFill>
              </a:rPr>
              <a:t>data exchange format</a:t>
            </a:r>
            <a:r>
              <a:t>, possibly integrated with one GDBs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And hence, </a:t>
            </a:r>
            <a:r>
              <a:rPr>
                <a:solidFill>
                  <a:srgbClr val="FFFB00"/>
                </a:solidFill>
              </a:rPr>
              <a:t>evaluate the data models</a:t>
            </a:r>
            <a:r>
              <a:t> too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Assess </a:t>
            </a:r>
            <a:r>
              <a:rPr>
                <a:solidFill>
                  <a:srgbClr val="FFFB00"/>
                </a:solidFill>
              </a:rPr>
              <a:t>data query/manipulation languages</a:t>
            </a:r>
            <a:r>
              <a:t> (expressivity, ease of use, speed)</a:t>
            </a:r>
          </a:p>
          <a:p>
            <a:pPr marL="528637" indent="-528637" defTabSz="665440">
              <a:spcBef>
                <a:spcPts val="4700"/>
              </a:spcBef>
              <a:defRPr sz="4050"/>
            </a:pPr>
            <a:r>
              <a:t>Assess that </a:t>
            </a:r>
            <a:r>
              <a:rPr>
                <a:solidFill>
                  <a:srgbClr val="FFFB00"/>
                </a:solidFill>
              </a:rPr>
              <a:t>performance</a:t>
            </a:r>
            <a:r>
              <a:t> fits to ONDEX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ypher/Neo4j Performance"/>
          <p:cNvSpPr txBox="1"/>
          <p:nvPr>
            <p:ph type="title"/>
          </p:nvPr>
        </p:nvSpPr>
        <p:spPr>
          <a:xfrm>
            <a:off x="2000167" y="85725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4" name="Simple, common queries"/>
          <p:cNvSpPr txBox="1"/>
          <p:nvPr/>
        </p:nvSpPr>
        <p:spPr>
          <a:xfrm>
            <a:off x="2000167" y="2857499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4019324"/>
            <a:ext cx="20383666" cy="92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ypher/Neo4j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8" name="Path Queries"/>
          <p:cNvSpPr txBox="1"/>
          <p:nvPr/>
        </p:nvSpPr>
        <p:spPr>
          <a:xfrm>
            <a:off x="3976687" y="2548841"/>
            <a:ext cx="424070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Path Queries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656916"/>
            <a:ext cx="13844852" cy="96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ounds Good, But…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32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3320319" y="8581121"/>
            <a:ext cx="7953356" cy="5134879"/>
            <a:chOff x="0" y="0"/>
            <a:chExt cx="7953355" cy="5134878"/>
          </a:xfrm>
        </p:grpSpPr>
        <p:sp>
          <p:nvSpPr>
            <p:cNvPr id="233" name="Rounded Rectangle"/>
            <p:cNvSpPr/>
            <p:nvPr/>
          </p:nvSpPr>
          <p:spPr>
            <a:xfrm>
              <a:off x="95674" y="125832"/>
              <a:ext cx="7762009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34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In Cypher?!…"/>
          <p:cNvSpPr txBox="1"/>
          <p:nvPr>
            <p:ph type="body" sz="half" idx="4294967295"/>
          </p:nvPr>
        </p:nvSpPr>
        <p:spPr>
          <a:xfrm>
            <a:off x="5710177" y="2036762"/>
            <a:ext cx="18375507" cy="3677983"/>
          </a:xfrm>
          <a:prstGeom prst="rect">
            <a:avLst/>
          </a:prstGeom>
        </p:spPr>
        <p:txBody>
          <a:bodyPr anchor="t"/>
          <a:lstStyle/>
          <a:p>
            <a:pPr marL="495483" indent="-495483" defTabSz="599717">
              <a:spcBef>
                <a:spcPts val="4300"/>
              </a:spcBef>
              <a:buClrTx/>
              <a:defRPr sz="379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I couldn’t find a decent way, although it might be possible (</a:t>
            </a:r>
            <a:r>
              <a:rPr u="sng">
                <a:hlinkClick r:id="rId3" invalidUrl="" action="" tgtFrame="" tooltip="" history="1" highlightClick="0" endSnd="0"/>
              </a:rPr>
              <a:t>https://goo.gl/Rpa9SM</a:t>
            </a:r>
            <a:r>
              <a:t>)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Partially possible in straightforward way, but redundantly, e.g., Branch 2.2:</a:t>
            </a:r>
          </a:p>
        </p:txBody>
      </p:sp>
      <p:sp>
        <p:nvSpPr>
          <p:cNvPr id="237" name="MATCH (prot:Protein) &lt;- [:ac_by] - (:Enzyme) &lt;- [:ca_by] - (:Transport) &lt;- [:part_of] - (pway:Path) RETURN prot, pway LIMIT 100 UNION MATCH (prot:Protein) - [:is_a] -&gt; (:Enzyme) &lt;- [:ca_by] - (:Transport) &lt;- [:part_of] - (pway:Path) RETURN prot, pway LIMIT 100"/>
          <p:cNvSpPr txBox="1"/>
          <p:nvPr/>
        </p:nvSpPr>
        <p:spPr>
          <a:xfrm>
            <a:off x="5710177" y="5517247"/>
            <a:ext cx="18208472" cy="306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t>MATCH (prot:Protein) &lt;- [:ac_by] - (:Enzyme) &lt;- [:ca_by] - (:Transport) &lt;- [:part_of] - (pway:Path)</a:t>
            </a:r>
            <a:br/>
            <a:r>
              <a:t>RETURN prot, pway LIMIT 100</a:t>
            </a:r>
            <a:br/>
            <a:r>
              <a:t>UNION</a:t>
            </a:r>
            <a:br/>
            <a:r>
              <a:t>MATCH (prot:Protein) - [:is_a] -&gt; (:Enzyme) &lt;- [:ca_by] - (:Transport) &lt;- [:part_of] - (pway:Path)</a:t>
            </a:r>
            <a:br/>
            <a:r>
              <a:t>RETURN prot, pway LIMIT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ounds Good, But…"/>
          <p:cNvSpPr txBox="1"/>
          <p:nvPr>
            <p:ph type="body" idx="14"/>
          </p:nvPr>
        </p:nvSpPr>
        <p:spPr>
          <a:xfrm>
            <a:off x="462987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40" name="What about schemas/metadata/ontologies?…"/>
          <p:cNvSpPr txBox="1"/>
          <p:nvPr>
            <p:ph type="body" idx="4294967295"/>
          </p:nvPr>
        </p:nvSpPr>
        <p:spPr>
          <a:xfrm>
            <a:off x="462987" y="2060505"/>
            <a:ext cx="23219717" cy="10679275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5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What about schemas/metadata/ontologies?</a:t>
            </a:r>
          </a:p>
          <a:p>
            <a:pPr marL="678744" indent="-678744">
              <a:buClrTx/>
              <a:defRPr sz="5200"/>
            </a:pPr>
            <a:r>
              <a:t>Node and relations can only have multiple labels attached, which are just strings. Rich schema-operations not so easy:</a:t>
            </a:r>
          </a:p>
          <a:p>
            <a:pPr lvl="1" marL="1148644" indent="-678744">
              <a:buClrTx/>
              <a:defRPr sz="5200"/>
            </a:pPr>
            <a:r>
              <a:t>Select any kind of protein, including enzymes, cytokines</a:t>
            </a:r>
          </a:p>
          <a:p>
            <a:pPr lvl="1" marL="1148644" indent="-678744">
              <a:buClrTx/>
              <a:defRPr sz="5200"/>
            </a:pPr>
            <a:r>
              <a:t>Select any type of interaction, including catalysed by, consumed by, produced by (requires ‘inverse of’ declaration)</a:t>
            </a:r>
          </a:p>
          <a:p>
            <a:pPr marL="678744" indent="-678744">
              <a:buClrTx/>
              <a:defRPr sz="5200"/>
            </a:pPr>
            <a:r>
              <a:t>Basically, has a relational-oriented view about the 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ounds Good, But…"/>
          <p:cNvSpPr txBox="1"/>
          <p:nvPr>
            <p:ph type="body" idx="14"/>
          </p:nvPr>
        </p:nvSpPr>
        <p:spPr>
          <a:xfrm>
            <a:off x="462987" y="212123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43" name="Basically, it’s relational-oriented, we might still be OK with metadata modelled the same way, however:…"/>
          <p:cNvSpPr txBox="1"/>
          <p:nvPr>
            <p:ph type="body" idx="4294967295"/>
          </p:nvPr>
        </p:nvSpPr>
        <p:spPr>
          <a:xfrm>
            <a:off x="462987" y="1701799"/>
            <a:ext cx="23596821" cy="11723929"/>
          </a:xfrm>
          <a:prstGeom prst="rect">
            <a:avLst/>
          </a:prstGeom>
        </p:spPr>
        <p:txBody>
          <a:bodyPr anchor="t"/>
          <a:lstStyle/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Basically, it’s relational-oriented, we might still be OK with metadata modelled the same way, however:</a:t>
            </a:r>
          </a:p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MATCH (molecule:Molecule),</a:t>
            </a:r>
            <a:br/>
            <a:r>
              <a:t>    (molType:Class)-[:is_a*]-&gt;(:Class{ name:’Protein’ })</a:t>
            </a:r>
            <a:br/>
            <a:r>
              <a:t>WHERE LABELS molType IN LABELS (molecule)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It’s expensive to compute (doesn’t exploit indices)</a:t>
            </a:r>
          </a:p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MATCH (molecule:Molecule:$additionalLabel) CREATE …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Parameterising on labels not possible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Requires non parametric Cypher string =&gt; UNWIND-based bulk loading impossible </a:t>
            </a:r>
          </a:p>
          <a:p>
            <a:pPr lvl="2" marL="1230093" indent="-515845" defTabSz="624363">
              <a:spcBef>
                <a:spcPts val="4400"/>
              </a:spcBef>
              <a:buClrTx/>
              <a:defRPr sz="3952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=&gt; bad performance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Programmatic approach possible, but a lot of problems with things like Lucene version mismatches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lat, RDF-Like Model"/>
          <p:cNvSpPr txBox="1"/>
          <p:nvPr>
            <p:ph type="body" idx="14"/>
          </p:nvPr>
        </p:nvSpPr>
        <p:spPr>
          <a:xfrm>
            <a:off x="571376" y="0"/>
            <a:ext cx="18116931" cy="1222375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Flat, RDF-Like Model</a:t>
            </a:r>
          </a:p>
        </p:txBody>
      </p:sp>
      <p:pic>
        <p:nvPicPr>
          <p:cNvPr id="246" name="no4j_flat_model.png" descr="no4j_flat_model.png"/>
          <p:cNvPicPr>
            <a:picLocks noChangeAspect="1"/>
          </p:cNvPicPr>
          <p:nvPr/>
        </p:nvPicPr>
        <p:blipFill>
          <a:blip r:embed="rId2">
            <a:extLst/>
          </a:blip>
          <a:srcRect l="3804" t="8427" r="5586" b="15187"/>
          <a:stretch>
            <a:fillRect/>
          </a:stretch>
        </p:blipFill>
        <p:spPr>
          <a:xfrm>
            <a:off x="571376" y="1343953"/>
            <a:ext cx="23457474" cy="12093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lat Model Impact on Cypher"/>
          <p:cNvSpPr txBox="1"/>
          <p:nvPr>
            <p:ph type="body" idx="14"/>
          </p:nvPr>
        </p:nvSpPr>
        <p:spPr>
          <a:xfrm>
            <a:off x="502578" y="212123"/>
            <a:ext cx="1631710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 Model Impact on Cypher</a:t>
            </a:r>
          </a:p>
        </p:txBody>
      </p:sp>
      <p:sp>
        <p:nvSpPr>
          <p:cNvPr id="249" name="Structured model: MATCH (prot:Protein{ id: '250169' }) - [:cs_by] -&gt; (react:Reaction) - [:part_of] -&gt; (pway:Path) RETURN * LIMIT 100"/>
          <p:cNvSpPr txBox="1"/>
          <p:nvPr/>
        </p:nvSpPr>
        <p:spPr>
          <a:xfrm>
            <a:off x="515278" y="2175786"/>
            <a:ext cx="21331353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Structured model:</a:t>
            </a:r>
            <a:br/>
            <a:r>
              <a:t>MATCH (prot:Protein{ id: '250169' }) - [:cs_by] -&gt; (react:Reaction) - [:part_of] -&gt; (pway:Path)</a:t>
            </a:r>
            <a:br/>
            <a:r>
              <a:t>RETURN * LIMIT 100</a:t>
            </a:r>
          </a:p>
        </p:txBody>
      </p:sp>
      <p:sp>
        <p:nvSpPr>
          <p:cNvPr id="250" name="Flat model: MATCH (prot:Concept {id: '250169', ccName: 'Protein'})  &lt;- [:from] - (csby:Relation {name: 'cs_by' })  - [:to] -&gt; (react:Concept { ccName: 'Reaction'})  &lt;- [:from] - (partof:Relation {name:'part_of'}) - [:to]  -&gt; (pway:Concept {ccName:'Path'}) RETURN * LIMIT 100"/>
          <p:cNvSpPr txBox="1"/>
          <p:nvPr/>
        </p:nvSpPr>
        <p:spPr>
          <a:xfrm>
            <a:off x="3601860" y="5269748"/>
            <a:ext cx="13423165" cy="52355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Flat model:</a:t>
            </a:r>
            <a:br/>
            <a:r>
              <a:t>MATCH (prot:Concept {id: '250169', ccName: 'Protein'}) </a:t>
            </a:r>
            <a:br/>
            <a:r>
              <a:t>&lt;- [:from] - (csby:Relation {name: 'cs_by' }) </a:t>
            </a:r>
            <a:br/>
            <a:r>
              <a:t>- [:to] -&gt; (react:Concept { ccName: 'Reaction'}) </a:t>
            </a:r>
            <a:br/>
            <a:r>
              <a:t>&lt;- [:from] - (partof:Relation {name:'part_of'}) - [:to] </a:t>
            </a:r>
            <a:br/>
            <a:r>
              <a:t>-&gt; (pway:Concept {ccName:'Path'})</a:t>
            </a:r>
            <a:br/>
            <a:r>
              <a:t>RETURN * LIMIT 100</a:t>
            </a:r>
          </a:p>
        </p:txBody>
      </p:sp>
      <p:sp>
        <p:nvSpPr>
          <p:cNvPr id="251" name="Rich schema-based queries MATCH (mol:{Concept}) &lt;- [:conceptClass] - (cc:ConceptClass),   (cc) &lt;- [:specializationOf*] - (:ConceptClass{name:’Protein’}"/>
          <p:cNvSpPr txBox="1"/>
          <p:nvPr/>
        </p:nvSpPr>
        <p:spPr>
          <a:xfrm>
            <a:off x="8043755" y="11055795"/>
            <a:ext cx="15331448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lat 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54" name="Simple, common queries"/>
          <p:cNvSpPr txBox="1"/>
          <p:nvPr/>
        </p:nvSpPr>
        <p:spPr>
          <a:xfrm>
            <a:off x="2000167" y="2303462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3601481"/>
            <a:ext cx="20103201" cy="9835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lat Model Performance"/>
          <p:cNvSpPr txBox="1"/>
          <p:nvPr>
            <p:ph type="title"/>
          </p:nvPr>
        </p:nvSpPr>
        <p:spPr>
          <a:xfrm>
            <a:off x="3649732" y="857249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58" name="Typical ONDEX Graph Queries"/>
          <p:cNvSpPr txBox="1"/>
          <p:nvPr/>
        </p:nvSpPr>
        <p:spPr>
          <a:xfrm>
            <a:off x="3649732" y="2303462"/>
            <a:ext cx="986487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Typical ONDEX Graph Queries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732" y="3657334"/>
            <a:ext cx="16430626" cy="9759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Impact on Cypher"/>
          <p:cNvSpPr txBox="1"/>
          <p:nvPr>
            <p:ph type="body" idx="14"/>
          </p:nvPr>
        </p:nvSpPr>
        <p:spPr>
          <a:xfrm>
            <a:off x="737290" y="4794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62" name="Rich schema-based queries From: MATCH (molecule:Molecule), (molType:Class)-[:is_a*]-&gt;(:Class{ name:’Protein’ }) WHERE LABELS molType IN LABELS (molecule)  To: MATCH (mol:{Concept}) &lt;- [:conceptClass] - (cc:ConceptClass),   (cc) &lt;- [:specializationOf*] - (:ConceptClass{name:’Protein’}…"/>
          <p:cNvSpPr txBox="1"/>
          <p:nvPr/>
        </p:nvSpPr>
        <p:spPr>
          <a:xfrm>
            <a:off x="749990" y="3225800"/>
            <a:ext cx="22884021" cy="855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From:</a:t>
            </a:r>
            <a:br/>
            <a:r>
              <a:t>MATCH (molecule:Molecule), (molType:Class)-[:is_a*]-&gt;(:Class{ name:’Protein’ })</a:t>
            </a:r>
            <a:br/>
            <a:r>
              <a:t>WHERE LABELS molType IN LABELS (molecule)</a:t>
            </a:r>
            <a:br/>
            <a:br/>
            <a:r>
              <a:t>To:</a:t>
            </a:r>
            <a:br/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2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 Data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63444" y="4625025"/>
          <a:ext cx="20717827" cy="726426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4671434"/>
                <a:gridCol w="16043216"/>
              </a:tblGrid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Trait Ontology (TO)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1500 nodes, is-a and part-of relations (i.e., mostly tree)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Gene Ontology (GO)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Tree with 46k nodes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AraCyc/BioPAX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23k nodes, 40k relations 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Ara-kNet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350k nodes 1.150M relations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Impact on Cypher"/>
          <p:cNvSpPr txBox="1"/>
          <p:nvPr>
            <p:ph type="body" idx="14"/>
          </p:nvPr>
        </p:nvSpPr>
        <p:spPr>
          <a:xfrm>
            <a:off x="4699872" y="164637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65" name="Rich schema-based queries MATCH (mol:{Concept}) &lt;- [:conceptClass] - (cc:ConceptClass),   (cc) &lt;- [:specializationOf*] - (:ConceptClass{name:’Protein’}…"/>
          <p:cNvSpPr txBox="1"/>
          <p:nvPr/>
        </p:nvSpPr>
        <p:spPr>
          <a:xfrm>
            <a:off x="512561" y="1371599"/>
            <a:ext cx="23153726" cy="11979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1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1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1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from: MATCH (react:Reaction) - [:part_of] -&gt; (pway:Path)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to: MATCH (react:Concept {ccName: ‘Reaction’})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&lt;- [:from] - (partof:Relation {name:'part_of'})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- [:to] -&gt; (pway:Concept {ccName:'Path'})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if we want variable-length part_of?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    Not currently possible in Cypher (nor in SPARQL), 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maybe in future (</a:t>
            </a:r>
            <a:r>
              <a:rPr i="0" u="sng">
                <a:latin typeface="Avenir Book Oblique"/>
                <a:ea typeface="Avenir Book Oblique"/>
                <a:cs typeface="Avenir Book Oblique"/>
                <a:sym typeface="Avenir Book Oblique"/>
                <a:hlinkClick r:id="rId2" invalidUrl="" action="" tgtFrame="" tooltip="" history="1" highlightClick="0" endSnd="0"/>
              </a:rPr>
              <a:t>https://github.com/neo4j/neo4j/issues/88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=&gt; Having both model, redundantly, would probably be worth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 =&gt; makes it </a:t>
            </a:r>
            <a:r>
              <a:t>not so different than 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ther Issue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268" name="Data Exchange format?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336219" indent="-336219" defTabSz="501134">
              <a:spcBef>
                <a:spcPts val="2700"/>
              </a:spcBef>
              <a:defRPr sz="3233"/>
            </a:pPr>
            <a:r>
              <a:t>Data Exchange format?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None, except Cypher</a:t>
            </a:r>
          </a:p>
          <a:p>
            <a:pPr lvl="2" marL="816533" indent="-336219" defTabSz="501134">
              <a:spcBef>
                <a:spcPts val="2700"/>
              </a:spcBef>
              <a:defRPr sz="3233"/>
            </a:pPr>
            <a:r>
              <a:t>DML Not so performant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In particular, no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standard</a:t>
            </a:r>
            <a:r>
              <a:t> data exchange format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Could be combined with RDF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Is Neo4j Open Source?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Produced by a company, only the Community Edition is OSS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OpenCypher is available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Cypher backed by Gremlin/TinkerPop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Apache project, more reliable OSS-wide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Performance comparable with Neo4j (</a:t>
            </a:r>
            <a:r>
              <a:rPr u="sng">
                <a:hlinkClick r:id="rId3" invalidUrl="" action="" tgtFrame="" tooltip="" history="1" highlightClick="0" endSnd="0"/>
              </a:rPr>
              <a:t>https://goo.gl/NK1tn2</a:t>
            </a:r>
            <a:r>
              <a:t>)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More choice of implementations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Alternative QL, but more complicated IMHO (Cypher supported)</a:t>
            </a:r>
          </a:p>
        </p:txBody>
      </p:sp>
      <p:sp>
        <p:nvSpPr>
          <p:cNvPr id="269" name="Image credits: https://goo.gl/ysBFF2"/>
          <p:cNvSpPr txBox="1"/>
          <p:nvPr/>
        </p:nvSpPr>
        <p:spPr>
          <a:xfrm>
            <a:off x="16992729" y="11296507"/>
            <a:ext cx="716455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Image credits: </a:t>
            </a:r>
            <a:r>
              <a:rPr u="sng">
                <a:hlinkClick r:id="rId4" invalidUrl="" action="" tgtFrame="" tooltip="" history="1" highlightClick="0" endSnd="0"/>
              </a:rPr>
              <a:t>https://goo.gl/ysBFF2</a:t>
            </a:r>
          </a:p>
        </p:txBody>
      </p:sp>
      <p:pic>
        <p:nvPicPr>
          <p:cNvPr id="270" name="tinkerpop.jpg" descr="tinkerpop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05094" y="2840434"/>
            <a:ext cx="11052189" cy="829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onclusions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graphicFrame>
        <p:nvGraphicFramePr>
          <p:cNvPr id="273" name="Table"/>
          <p:cNvGraphicFramePr/>
          <p:nvPr/>
        </p:nvGraphicFramePr>
        <p:xfrm>
          <a:off x="1834674" y="3227456"/>
          <a:ext cx="20717826" cy="7264263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404479"/>
                <a:gridCol w="8269124"/>
                <a:gridCol w="9041047"/>
              </a:tblGrid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Neo4J/GraphDBs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Virtuoso/Triple Stores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</a:tr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X format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(comparable)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QL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Easier? - Expressivity for some patterns (unions, DML)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Harder? (URIs, namespaces) + More expressive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Standardisation,
Openness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210181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Scalability, Big Data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TinkerPop probably better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LB/Cluster solutions Over TinkerPop (via SAIL implementation)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nclusions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76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444" y="3369014"/>
            <a:ext cx="19760592" cy="930992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nclusions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79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76" y="5384799"/>
            <a:ext cx="22468648" cy="609784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clusions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2" name="conclusions_store.png" descr="conclusions_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526" y="4330712"/>
            <a:ext cx="18748948" cy="67470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clusions"/>
          <p:cNvSpPr txBox="1"/>
          <p:nvPr>
            <p:ph type="title"/>
          </p:nvPr>
        </p:nvSpPr>
        <p:spPr>
          <a:xfrm>
            <a:off x="7540862" y="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5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862" y="1000124"/>
            <a:ext cx="12192001" cy="574409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286" name="conclusions_format.png" descr="conclusions_forma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5159" y="6955376"/>
            <a:ext cx="14398842" cy="390775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287" name="conclusions_store.png" descr="conclusions_sto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288334"/>
            <a:ext cx="12303801" cy="442766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st Settings (RDF)"/>
          <p:cNvSpPr txBox="1"/>
          <p:nvPr>
            <p:ph type="title"/>
          </p:nvPr>
        </p:nvSpPr>
        <p:spPr>
          <a:xfrm>
            <a:off x="1597512" y="54859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Settings (RDF)</a:t>
            </a:r>
          </a:p>
        </p:txBody>
      </p:sp>
      <p:sp>
        <p:nvSpPr>
          <p:cNvPr id="149" name="Rounded Rectangle"/>
          <p:cNvSpPr/>
          <p:nvPr/>
        </p:nvSpPr>
        <p:spPr>
          <a:xfrm>
            <a:off x="1720776" y="4674987"/>
            <a:ext cx="21065712" cy="6452724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0137" tIns="30137" rIns="30137" bIns="301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50" name="rdf_pipeline.png" descr="rdf_pip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512" y="4841554"/>
            <a:ext cx="21065712" cy="64527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st Settings (Neo4J)"/>
          <p:cNvSpPr txBox="1"/>
          <p:nvPr>
            <p:ph type="title"/>
          </p:nvPr>
        </p:nvSpPr>
        <p:spPr>
          <a:xfrm>
            <a:off x="1280097" y="320674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Settings (Neo4J)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1280097" y="4342772"/>
            <a:ext cx="21823806" cy="7577711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0137" tIns="30137" rIns="30137" bIns="301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54" name="neo4j_pipeline.png" descr="neo4j_pip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97" y="4342772"/>
            <a:ext cx="21823805" cy="75777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DF/Linked Data Essentials"/>
          <p:cNvSpPr txBox="1"/>
          <p:nvPr>
            <p:ph type="title"/>
          </p:nvPr>
        </p:nvSpPr>
        <p:spPr>
          <a:xfrm>
            <a:off x="296531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59" name="Simple, Fine-Grained Data Model: Property/Value Pairs &amp; Typed Links…"/>
          <p:cNvSpPr txBox="1"/>
          <p:nvPr>
            <p:ph type="body" sz="half" idx="1"/>
          </p:nvPr>
        </p:nvSpPr>
        <p:spPr>
          <a:xfrm>
            <a:off x="296531" y="2840434"/>
            <a:ext cx="7496834" cy="10139451"/>
          </a:xfrm>
          <a:prstGeom prst="rect">
            <a:avLst/>
          </a:prstGeom>
        </p:spPr>
        <p:txBody>
          <a:bodyPr/>
          <a:lstStyle/>
          <a:p>
            <a:pPr marL="496061" indent="-496061" defTabSz="739378">
              <a:spcBef>
                <a:spcPts val="4000"/>
              </a:spcBef>
              <a:defRPr sz="3780"/>
            </a:pPr>
            <a:r>
              <a:t>Simple, Fine-Grained Data Model: Property/Value Pairs &amp; Typed Links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Data Integration: 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Universal Identifiers, W3C Standards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Strong (even too much) emphasis on knowledge modelling via schemas/ontologies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the Web: Resolvable URIs,  Web APIs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7793364" y="3860449"/>
            <a:ext cx="16330857" cy="8099421"/>
            <a:chOff x="0" y="0"/>
            <a:chExt cx="16330855" cy="8099420"/>
          </a:xfrm>
        </p:grpSpPr>
        <p:sp>
          <p:nvSpPr>
            <p:cNvPr id="160" name="Rounded Rectangle"/>
            <p:cNvSpPr/>
            <p:nvPr/>
          </p:nvSpPr>
          <p:spPr>
            <a:xfrm>
              <a:off x="0" y="0"/>
              <a:ext cx="16330856" cy="8099421"/>
            </a:xfrm>
            <a:prstGeom prst="roundRect">
              <a:avLst>
                <a:gd name="adj" fmla="val 527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56" y="227455"/>
              <a:ext cx="15833944" cy="764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DF/Linked Data Essentials"/>
          <p:cNvSpPr txBox="1"/>
          <p:nvPr>
            <p:ph type="title"/>
          </p:nvPr>
        </p:nvSpPr>
        <p:spPr>
          <a:xfrm>
            <a:off x="71228" y="-3466"/>
            <a:ext cx="18964938" cy="1303735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5" name="Integration as native citisen, strong emphasis on knowledge modelling, schemas, ontologies"/>
          <p:cNvSpPr txBox="1"/>
          <p:nvPr>
            <p:ph type="body" sz="quarter" idx="1"/>
          </p:nvPr>
        </p:nvSpPr>
        <p:spPr>
          <a:xfrm>
            <a:off x="972092" y="12713707"/>
            <a:ext cx="23245708" cy="1002293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</a:lvl1pPr>
          </a:lstStyle>
          <a:p>
            <a:pPr/>
            <a:r>
              <a:t>Integration as native citisen, strong emphasis on knowledge modelling, schemas, ontologies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4300647" y="1347754"/>
            <a:ext cx="15782706" cy="11365954"/>
            <a:chOff x="0" y="0"/>
            <a:chExt cx="15782704" cy="11365953"/>
          </a:xfrm>
        </p:grpSpPr>
        <p:sp>
          <p:nvSpPr>
            <p:cNvPr id="166" name="Rounded Rectangle"/>
            <p:cNvSpPr/>
            <p:nvPr/>
          </p:nvSpPr>
          <p:spPr>
            <a:xfrm>
              <a:off x="941408" y="0"/>
              <a:ext cx="14841297" cy="11365954"/>
            </a:xfrm>
            <a:prstGeom prst="roundRect">
              <a:avLst>
                <a:gd name="adj" fmla="val 366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832"/>
              <a:ext cx="15519899" cy="1108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"/>
          <p:cNvSpPr/>
          <p:nvPr/>
        </p:nvSpPr>
        <p:spPr>
          <a:xfrm>
            <a:off x="231617" y="2537441"/>
            <a:ext cx="24026223" cy="10965492"/>
          </a:xfrm>
          <a:prstGeom prst="roundRect">
            <a:avLst>
              <a:gd name="adj" fmla="val 19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1" name="Data MODEL: ONDEX in RDF"/>
          <p:cNvSpPr txBox="1"/>
          <p:nvPr>
            <p:ph type="body" idx="14"/>
          </p:nvPr>
        </p:nvSpPr>
        <p:spPr>
          <a:xfrm>
            <a:off x="4833937" y="75821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Data MODEL: ONDEX in RDF</a:t>
            </a:r>
          </a:p>
        </p:txBody>
      </p:sp>
      <p:pic>
        <p:nvPicPr>
          <p:cNvPr id="172" name="rdf_data_model.png" descr="rdf_data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5" y="2698749"/>
            <a:ext cx="24210510" cy="1064287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