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Light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Light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Light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Light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Light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Light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Light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Light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V>
        </a:tcBdr>
        <a:fill>
          <a:solidFill>
            <a:srgbClr val="375A7D"/>
          </a:solidFill>
        </a:fill>
      </a:tcStyle>
    </a:wholeTbl>
    <a:band2H>
      <a:tcTxStyle b="def" i="def"/>
      <a:tcStyle>
        <a:tcBdr/>
        <a:fill>
          <a:solidFill>
            <a:srgbClr val="3B7499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rgbClr val="53D5FD"/>
              </a:solidFill>
              <a:prstDash val="solid"/>
              <a:miter lim="400000"/>
            </a:ln>
          </a:right>
          <a:top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450000"/>
              <a:satOff val="-18071"/>
              <a:lumOff val="-14609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rgbClr val="53D5FD"/>
              </a:solidFill>
              <a:prstDash val="solid"/>
              <a:miter lim="400000"/>
            </a:ln>
          </a:top>
          <a:bottom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450000"/>
              <a:satOff val="-18071"/>
              <a:lumOff val="-14609"/>
            </a:scheme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53D5FD"/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450000"/>
              <a:satOff val="-18071"/>
              <a:lumOff val="-14609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venir Medium"/>
          <a:ea typeface="Avenir Medium"/>
          <a:cs typeface="Avenir Medium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miter lim="400000"/>
            </a:ln>
          </a:top>
          <a:bottom>
            <a:ln w="50800" cap="flat">
              <a:solidFill>
                <a:srgbClr val="000000"/>
              </a:solidFill>
              <a:prstDash val="solid"/>
              <a:miter lim="400000"/>
            </a:ln>
          </a:bottom>
          <a:insideH>
            <a:ln w="508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A0A0A">
              <a:alpha val="92000"/>
            </a:srgbClr>
          </a:solidFill>
        </a:fill>
      </a:tcStyle>
    </a:band2H>
    <a:firstCol>
      <a:tcTxStyle b="off" i="off">
        <a:font>
          <a:latin typeface="Avenir Medium"/>
          <a:ea typeface="Avenir Medium"/>
          <a:cs typeface="Avenir Medium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88900" cap="flat">
              <a:solidFill>
                <a:srgbClr val="000000"/>
              </a:solidFill>
              <a:prstDash val="solid"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miter lim="400000"/>
            </a:ln>
          </a:top>
          <a:bottom>
            <a:ln w="50800" cap="flat">
              <a:solidFill>
                <a:srgbClr val="000000"/>
              </a:solidFill>
              <a:prstDash val="solid"/>
              <a:miter lim="400000"/>
            </a:ln>
          </a:bottom>
          <a:insideH>
            <a:ln w="508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Avenir Medium"/>
          <a:ea typeface="Avenir Medium"/>
          <a:cs typeface="Avenir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889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Avenir Medium"/>
          <a:ea typeface="Avenir Medium"/>
          <a:cs typeface="Avenir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889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EDFF">
              <a:alpha val="24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V>
        </a:tcBdr>
        <a:fill>
          <a:solidFill>
            <a:schemeClr val="accent2">
              <a:satOff val="-5186"/>
              <a:lumOff val="-12389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919C">
                  <a:alpha val="79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919C">
                  <a:alpha val="79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>
              <a:satOff val="-5186"/>
              <a:lumOff val="-2840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rnd">
              <a:solidFill>
                <a:srgbClr val="4F4F4F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4F4F4F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4F4F4F"/>
              </a:solidFill>
              <a:custDash>
                <a:ds d="1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6D6D6D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08080">
              <a:alpha val="32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41B00">
              <a:alpha val="8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508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D2600">
              <a:alpha val="80000"/>
            </a:srgb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4F4F4F"/>
              </a:solidFill>
              <a:prstDash val="solid"/>
              <a:miter lim="400000"/>
            </a:ln>
          </a:top>
          <a:bottom>
            <a:ln w="12700" cap="flat">
              <a:solidFill>
                <a:srgbClr val="4F4F4F"/>
              </a:solidFill>
              <a:prstDash val="solid"/>
              <a:miter lim="400000"/>
            </a:ln>
          </a:bottom>
          <a:insideH>
            <a:ln w="12700" cap="flat">
              <a:solidFill>
                <a:srgbClr val="4F4F4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4F4F4F"/>
              </a:solidFill>
              <a:prstDash val="solid"/>
              <a:miter lim="400000"/>
            </a:ln>
          </a:top>
          <a:bottom>
            <a:ln w="12700" cap="flat">
              <a:solidFill>
                <a:srgbClr val="4F4F4F"/>
              </a:solidFill>
              <a:prstDash val="solid"/>
              <a:miter lim="400000"/>
            </a:ln>
          </a:bottom>
          <a:insideH>
            <a:ln w="12700" cap="flat">
              <a:solidFill>
                <a:srgbClr val="4F4F4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97979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797979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797979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797979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797979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797979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797979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chemeClr val="accent2">
            <a:satOff val="44164"/>
            <a:lumOff val="14231"/>
          </a:schemeClr>
        </a:fontRef>
        <a:schemeClr val="accent2">
          <a:satOff val="44164"/>
          <a:lumOff val="14231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797979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7" name="Shape 13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bg>
      <p:bgPr>
        <a:gradFill flip="none" rotWithShape="1">
          <a:gsLst>
            <a:gs pos="0">
              <a:schemeClr val="accent6">
                <a:hueOff val="-3756854"/>
                <a:satOff val="37993"/>
                <a:lumOff val="-18458"/>
              </a:schemeClr>
            </a:gs>
            <a:gs pos="100000">
              <a:schemeClr val="accent6">
                <a:hueOff val="-8699070"/>
                <a:satOff val="-60329"/>
                <a:lumOff val="-34466"/>
              </a:schemeClr>
            </a:gs>
          </a:gsLst>
          <a:lin ang="13891692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3976687" y="6036468"/>
            <a:ext cx="16430626" cy="3125392"/>
          </a:xfrm>
          <a:prstGeom prst="rect">
            <a:avLst/>
          </a:prstGeom>
        </p:spPr>
        <p:txBody>
          <a:bodyPr/>
          <a:lstStyle>
            <a:lvl1pPr>
              <a:defRPr spc="1375" sz="86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3976687" y="4804171"/>
            <a:ext cx="16430626" cy="125015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ClrTx/>
              <a:buSzTx/>
              <a:buNone/>
              <a:defRPr cap="all" spc="512" sz="320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  <a:lvl2pPr marL="0" indent="228600">
              <a:spcBef>
                <a:spcPts val="0"/>
              </a:spcBef>
              <a:buClrTx/>
              <a:buSzTx/>
              <a:buNone/>
              <a:defRPr cap="all" spc="512" sz="320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2pPr>
            <a:lvl3pPr marL="0" indent="457200">
              <a:spcBef>
                <a:spcPts val="0"/>
              </a:spcBef>
              <a:buClrTx/>
              <a:buSzTx/>
              <a:buNone/>
              <a:defRPr cap="all" spc="512" sz="320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3pPr>
            <a:lvl4pPr marL="0" indent="685800">
              <a:spcBef>
                <a:spcPts val="0"/>
              </a:spcBef>
              <a:buClrTx/>
              <a:buSzTx/>
              <a:buNone/>
              <a:defRPr cap="all" spc="512" sz="320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4pPr>
            <a:lvl5pPr marL="0" indent="914400">
              <a:spcBef>
                <a:spcPts val="0"/>
              </a:spcBef>
              <a:buClrTx/>
              <a:buSzTx/>
              <a:buNone/>
              <a:defRPr cap="all" spc="512" sz="320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Image"/>
          <p:cNvSpPr/>
          <p:nvPr>
            <p:ph type="pic" sz="quarter" idx="13"/>
          </p:nvPr>
        </p:nvSpPr>
        <p:spPr>
          <a:xfrm>
            <a:off x="12191999" y="6861167"/>
            <a:ext cx="9144001" cy="68580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4" name="Image"/>
          <p:cNvSpPr/>
          <p:nvPr>
            <p:ph type="pic" sz="quarter" idx="14"/>
          </p:nvPr>
        </p:nvSpPr>
        <p:spPr>
          <a:xfrm>
            <a:off x="12192000" y="0"/>
            <a:ext cx="9144000" cy="6858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5" name="Image"/>
          <p:cNvSpPr/>
          <p:nvPr>
            <p:ph type="pic" sz="half" idx="15"/>
          </p:nvPr>
        </p:nvSpPr>
        <p:spPr>
          <a:xfrm>
            <a:off x="3048000" y="0"/>
            <a:ext cx="914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–Johnny Appleseed"/>
          <p:cNvSpPr txBox="1"/>
          <p:nvPr>
            <p:ph type="body" sz="quarter" idx="13"/>
          </p:nvPr>
        </p:nvSpPr>
        <p:spPr>
          <a:xfrm>
            <a:off x="4833937" y="8945364"/>
            <a:ext cx="14716126" cy="736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cap="all" spc="512" sz="3200">
                <a:solidFill>
                  <a:schemeClr val="accent2">
                    <a:satOff val="44164"/>
                    <a:lumOff val="14231"/>
                  </a:schemeClr>
                </a:solidFill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104" name="“Type a quote here.”"/>
          <p:cNvSpPr txBox="1"/>
          <p:nvPr>
            <p:ph type="body" sz="quarter" idx="14"/>
          </p:nvPr>
        </p:nvSpPr>
        <p:spPr>
          <a:xfrm>
            <a:off x="4833937" y="5973960"/>
            <a:ext cx="14716126" cy="101798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10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 Photo">
    <p:bg>
      <p:bgPr>
        <a:gradFill flip="none" rotWithShape="1">
          <a:gsLst>
            <a:gs pos="0">
              <a:schemeClr val="accent6">
                <a:hueOff val="-3756854"/>
                <a:satOff val="37993"/>
                <a:lumOff val="-18458"/>
              </a:schemeClr>
            </a:gs>
            <a:gs pos="100000">
              <a:schemeClr val="accent6">
                <a:hueOff val="-8699070"/>
                <a:satOff val="-60329"/>
                <a:lumOff val="-34466"/>
              </a:schemeClr>
            </a:gs>
          </a:gsLst>
          <a:lin ang="13891692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–Johnny Appleseed"/>
          <p:cNvSpPr txBox="1"/>
          <p:nvPr>
            <p:ph type="body" sz="quarter" idx="13"/>
          </p:nvPr>
        </p:nvSpPr>
        <p:spPr>
          <a:xfrm>
            <a:off x="4833937" y="4161234"/>
            <a:ext cx="14716126" cy="7366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cap="all" spc="512" sz="3200">
                <a:solidFill>
                  <a:schemeClr val="accent2">
                    <a:satOff val="44164"/>
                    <a:lumOff val="14231"/>
                  </a:schemeClr>
                </a:solidFill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113" name="“Type a quote here.”"/>
          <p:cNvSpPr txBox="1"/>
          <p:nvPr>
            <p:ph type="body" sz="quarter" idx="14"/>
          </p:nvPr>
        </p:nvSpPr>
        <p:spPr>
          <a:xfrm>
            <a:off x="4833937" y="1893093"/>
            <a:ext cx="14716126" cy="101798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114" name="Image"/>
          <p:cNvSpPr/>
          <p:nvPr>
            <p:ph type="pic" idx="15"/>
          </p:nvPr>
        </p:nvSpPr>
        <p:spPr>
          <a:xfrm>
            <a:off x="3021210" y="5080992"/>
            <a:ext cx="18288001" cy="862607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Image"/>
          <p:cNvSpPr/>
          <p:nvPr>
            <p:ph type="pic" idx="13"/>
          </p:nvPr>
        </p:nvSpPr>
        <p:spPr>
          <a:xfrm>
            <a:off x="3048000" y="0"/>
            <a:ext cx="18288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3048000" y="0"/>
            <a:ext cx="18288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3976687" y="1410890"/>
            <a:ext cx="16430626" cy="2053829"/>
          </a:xfrm>
          <a:prstGeom prst="rect">
            <a:avLst/>
          </a:prstGeom>
        </p:spPr>
        <p:txBody>
          <a:bodyPr/>
          <a:lstStyle>
            <a:lvl1pPr>
              <a:defRPr spc="1375" sz="8600"/>
            </a:lvl1pPr>
          </a:lstStyle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3976687" y="714375"/>
            <a:ext cx="16430626" cy="71437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cap="all" spc="512" sz="3200">
                <a:latin typeface="Avenir Book"/>
                <a:ea typeface="Avenir Book"/>
                <a:cs typeface="Avenir Book"/>
                <a:sym typeface="Avenir Book"/>
              </a:defRPr>
            </a:lvl1pPr>
            <a:lvl2pPr marL="0" indent="228600">
              <a:spcBef>
                <a:spcPts val="0"/>
              </a:spcBef>
              <a:buClrTx/>
              <a:buSzTx/>
              <a:buNone/>
              <a:defRPr cap="all" spc="512" sz="3200">
                <a:latin typeface="Avenir Book"/>
                <a:ea typeface="Avenir Book"/>
                <a:cs typeface="Avenir Book"/>
                <a:sym typeface="Avenir Book"/>
              </a:defRPr>
            </a:lvl2pPr>
            <a:lvl3pPr marL="0" indent="457200">
              <a:spcBef>
                <a:spcPts val="0"/>
              </a:spcBef>
              <a:buClrTx/>
              <a:buSzTx/>
              <a:buNone/>
              <a:defRPr cap="all" spc="512" sz="3200">
                <a:latin typeface="Avenir Book"/>
                <a:ea typeface="Avenir Book"/>
                <a:cs typeface="Avenir Book"/>
                <a:sym typeface="Avenir Book"/>
              </a:defRPr>
            </a:lvl3pPr>
            <a:lvl4pPr marL="0" indent="685800">
              <a:spcBef>
                <a:spcPts val="0"/>
              </a:spcBef>
              <a:buClrTx/>
              <a:buSzTx/>
              <a:buNone/>
              <a:defRPr cap="all" spc="512" sz="3200">
                <a:latin typeface="Avenir Book"/>
                <a:ea typeface="Avenir Book"/>
                <a:cs typeface="Avenir Book"/>
                <a:sym typeface="Avenir Book"/>
              </a:defRPr>
            </a:lvl4pPr>
            <a:lvl5pPr marL="0" indent="914400">
              <a:spcBef>
                <a:spcPts val="0"/>
              </a:spcBef>
              <a:buClrTx/>
              <a:buSzTx/>
              <a:buNone/>
              <a:defRPr cap="all" spc="512" sz="3200">
                <a:latin typeface="Avenir Book"/>
                <a:ea typeface="Avenir Book"/>
                <a:cs typeface="Avenir Book"/>
                <a:sym typeface="Avenir Book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Image"/>
          <p:cNvSpPr/>
          <p:nvPr>
            <p:ph type="pic" idx="13"/>
          </p:nvPr>
        </p:nvSpPr>
        <p:spPr>
          <a:xfrm>
            <a:off x="3048000" y="3821906"/>
            <a:ext cx="18288000" cy="989409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1" name="Title Text"/>
          <p:cNvSpPr txBox="1"/>
          <p:nvPr>
            <p:ph type="title"/>
          </p:nvPr>
        </p:nvSpPr>
        <p:spPr>
          <a:xfrm>
            <a:off x="3976687" y="1410890"/>
            <a:ext cx="16430626" cy="2053829"/>
          </a:xfrm>
          <a:prstGeom prst="rect">
            <a:avLst/>
          </a:prstGeom>
        </p:spPr>
        <p:txBody>
          <a:bodyPr/>
          <a:lstStyle>
            <a:lvl1pPr>
              <a:defRPr spc="1375" sz="8600"/>
            </a:lvl1pPr>
          </a:lstStyle>
          <a:p>
            <a:pPr/>
            <a:r>
              <a:t>Title Text</a:t>
            </a:r>
          </a:p>
        </p:txBody>
      </p:sp>
      <p:sp>
        <p:nvSpPr>
          <p:cNvPr id="32" name="Body Level One…"/>
          <p:cNvSpPr txBox="1"/>
          <p:nvPr>
            <p:ph type="body" sz="quarter" idx="1"/>
          </p:nvPr>
        </p:nvSpPr>
        <p:spPr>
          <a:xfrm>
            <a:off x="3976687" y="714375"/>
            <a:ext cx="16430626" cy="71437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cap="all" spc="512" sz="3200">
                <a:latin typeface="Avenir Book"/>
                <a:ea typeface="Avenir Book"/>
                <a:cs typeface="Avenir Book"/>
                <a:sym typeface="Avenir Book"/>
              </a:defRPr>
            </a:lvl1pPr>
            <a:lvl2pPr marL="0" indent="228600">
              <a:spcBef>
                <a:spcPts val="0"/>
              </a:spcBef>
              <a:buClrTx/>
              <a:buSzTx/>
              <a:buNone/>
              <a:defRPr cap="all" spc="512" sz="3200">
                <a:latin typeface="Avenir Book"/>
                <a:ea typeface="Avenir Book"/>
                <a:cs typeface="Avenir Book"/>
                <a:sym typeface="Avenir Book"/>
              </a:defRPr>
            </a:lvl2pPr>
            <a:lvl3pPr marL="0" indent="457200">
              <a:spcBef>
                <a:spcPts val="0"/>
              </a:spcBef>
              <a:buClrTx/>
              <a:buSzTx/>
              <a:buNone/>
              <a:defRPr cap="all" spc="512" sz="3200">
                <a:latin typeface="Avenir Book"/>
                <a:ea typeface="Avenir Book"/>
                <a:cs typeface="Avenir Book"/>
                <a:sym typeface="Avenir Book"/>
              </a:defRPr>
            </a:lvl3pPr>
            <a:lvl4pPr marL="0" indent="685800">
              <a:spcBef>
                <a:spcPts val="0"/>
              </a:spcBef>
              <a:buClrTx/>
              <a:buSzTx/>
              <a:buNone/>
              <a:defRPr cap="all" spc="512" sz="3200">
                <a:latin typeface="Avenir Book"/>
                <a:ea typeface="Avenir Book"/>
                <a:cs typeface="Avenir Book"/>
                <a:sym typeface="Avenir Book"/>
              </a:defRPr>
            </a:lvl4pPr>
            <a:lvl5pPr marL="0" indent="914400">
              <a:spcBef>
                <a:spcPts val="0"/>
              </a:spcBef>
              <a:buClrTx/>
              <a:buSzTx/>
              <a:buNone/>
              <a:defRPr cap="all" spc="512" sz="3200">
                <a:latin typeface="Avenir Book"/>
                <a:ea typeface="Avenir Book"/>
                <a:cs typeface="Avenir Book"/>
                <a:sym typeface="Avenir Book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Text"/>
          <p:cNvSpPr txBox="1"/>
          <p:nvPr>
            <p:ph type="title"/>
          </p:nvPr>
        </p:nvSpPr>
        <p:spPr>
          <a:xfrm>
            <a:off x="3976687" y="5286375"/>
            <a:ext cx="16430626" cy="3125391"/>
          </a:xfrm>
          <a:prstGeom prst="rect">
            <a:avLst/>
          </a:prstGeom>
        </p:spPr>
        <p:txBody>
          <a:bodyPr anchor="ctr"/>
          <a:lstStyle>
            <a:lvl1pPr>
              <a:defRPr spc="1375" sz="8600"/>
            </a:lvl1pPr>
          </a:lstStyle>
          <a:p>
            <a:pPr/>
            <a:r>
              <a:t>Title Text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bg>
      <p:bgPr>
        <a:gradFill flip="none" rotWithShape="1">
          <a:gsLst>
            <a:gs pos="0">
              <a:schemeClr val="accent6">
                <a:hueOff val="-3756854"/>
                <a:satOff val="37993"/>
                <a:lumOff val="-18458"/>
              </a:schemeClr>
            </a:gs>
            <a:gs pos="100000">
              <a:schemeClr val="accent6">
                <a:hueOff val="-8699070"/>
                <a:satOff val="-60329"/>
                <a:lumOff val="-34466"/>
              </a:schemeClr>
            </a:gs>
          </a:gsLst>
          <a:lin ang="13891692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Image"/>
          <p:cNvSpPr/>
          <p:nvPr>
            <p:ph type="pic" sz="half" idx="13"/>
          </p:nvPr>
        </p:nvSpPr>
        <p:spPr>
          <a:xfrm>
            <a:off x="12183070" y="8929"/>
            <a:ext cx="9144001" cy="137160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49" name="Title Text"/>
          <p:cNvSpPr txBox="1"/>
          <p:nvPr>
            <p:ph type="title"/>
          </p:nvPr>
        </p:nvSpPr>
        <p:spPr>
          <a:xfrm>
            <a:off x="3815953" y="6054328"/>
            <a:ext cx="7608094" cy="4196954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0" name="Body Level One…"/>
          <p:cNvSpPr txBox="1"/>
          <p:nvPr>
            <p:ph type="body" sz="quarter" idx="1"/>
          </p:nvPr>
        </p:nvSpPr>
        <p:spPr>
          <a:xfrm>
            <a:off x="3815953" y="4822031"/>
            <a:ext cx="7608094" cy="125015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cap="all" spc="512" sz="320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  <a:lvl2pPr marL="0" indent="228600">
              <a:spcBef>
                <a:spcPts val="0"/>
              </a:spcBef>
              <a:buClrTx/>
              <a:buSzTx/>
              <a:buNone/>
              <a:defRPr cap="all" spc="512" sz="320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2pPr>
            <a:lvl3pPr marL="0" indent="457200">
              <a:spcBef>
                <a:spcPts val="0"/>
              </a:spcBef>
              <a:buClrTx/>
              <a:buSzTx/>
              <a:buNone/>
              <a:defRPr cap="all" spc="512" sz="320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3pPr>
            <a:lvl4pPr marL="0" indent="685800">
              <a:spcBef>
                <a:spcPts val="0"/>
              </a:spcBef>
              <a:buClrTx/>
              <a:buSzTx/>
              <a:buNone/>
              <a:defRPr cap="all" spc="512" sz="320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4pPr>
            <a:lvl5pPr marL="0" indent="914400">
              <a:spcBef>
                <a:spcPts val="0"/>
              </a:spcBef>
              <a:buClrTx/>
              <a:buSzTx/>
              <a:buNone/>
              <a:defRPr cap="all" spc="512" sz="320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bg>
      <p:bgPr>
        <a:gradFill flip="none" rotWithShape="1">
          <a:gsLst>
            <a:gs pos="0">
              <a:schemeClr val="accent6">
                <a:hueOff val="-3756854"/>
                <a:satOff val="37993"/>
                <a:lumOff val="-18458"/>
              </a:schemeClr>
            </a:gs>
            <a:gs pos="100000">
              <a:schemeClr val="accent6">
                <a:hueOff val="-8699070"/>
                <a:satOff val="-60329"/>
                <a:lumOff val="-34466"/>
              </a:schemeClr>
            </a:gs>
          </a:gsLst>
          <a:lin ang="13891692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bg>
      <p:bgPr>
        <a:gradFill flip="none" rotWithShape="1">
          <a:gsLst>
            <a:gs pos="0">
              <a:schemeClr val="accent6">
                <a:hueOff val="-3756854"/>
                <a:satOff val="37993"/>
                <a:lumOff val="-18458"/>
              </a:schemeClr>
            </a:gs>
            <a:gs pos="100000">
              <a:schemeClr val="accent6">
                <a:hueOff val="-8699070"/>
                <a:satOff val="-60329"/>
                <a:lumOff val="-34466"/>
              </a:schemeClr>
            </a:gs>
          </a:gsLst>
          <a:lin ang="13891692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Image"/>
          <p:cNvSpPr/>
          <p:nvPr>
            <p:ph type="pic" sz="half" idx="13"/>
          </p:nvPr>
        </p:nvSpPr>
        <p:spPr>
          <a:xfrm>
            <a:off x="12192000" y="0"/>
            <a:ext cx="914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76" name="Title Text"/>
          <p:cNvSpPr txBox="1"/>
          <p:nvPr>
            <p:ph type="title"/>
          </p:nvPr>
        </p:nvSpPr>
        <p:spPr>
          <a:xfrm>
            <a:off x="3976687" y="857250"/>
            <a:ext cx="7143751" cy="2607469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7" name="Body Level One…"/>
          <p:cNvSpPr txBox="1"/>
          <p:nvPr>
            <p:ph type="body" sz="quarter" idx="1"/>
          </p:nvPr>
        </p:nvSpPr>
        <p:spPr>
          <a:xfrm>
            <a:off x="3976687" y="3964781"/>
            <a:ext cx="7143751" cy="8518923"/>
          </a:xfrm>
          <a:prstGeom prst="rect">
            <a:avLst/>
          </a:prstGeom>
        </p:spPr>
        <p:txBody>
          <a:bodyPr/>
          <a:lstStyle>
            <a:lvl1pPr marL="551179" indent="-551179">
              <a:spcBef>
                <a:spcPts val="4500"/>
              </a:spcBef>
              <a:defRPr sz="4200"/>
            </a:lvl1pPr>
            <a:lvl2pPr marL="944879" indent="-551179">
              <a:spcBef>
                <a:spcPts val="4500"/>
              </a:spcBef>
              <a:defRPr sz="4200"/>
            </a:lvl2pPr>
            <a:lvl3pPr marL="1338579" indent="-551179">
              <a:spcBef>
                <a:spcPts val="4500"/>
              </a:spcBef>
              <a:defRPr sz="4200"/>
            </a:lvl3pPr>
            <a:lvl4pPr marL="1732279" indent="-551179">
              <a:spcBef>
                <a:spcPts val="4500"/>
              </a:spcBef>
              <a:defRPr sz="4200"/>
            </a:lvl4pPr>
            <a:lvl5pPr marL="2125979" indent="-551179">
              <a:spcBef>
                <a:spcPts val="4500"/>
              </a:spcBef>
              <a:defRPr sz="4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bg>
      <p:bgPr>
        <a:gradFill flip="none" rotWithShape="1">
          <a:gsLst>
            <a:gs pos="0">
              <a:schemeClr val="accent6">
                <a:hueOff val="-3756854"/>
                <a:satOff val="37993"/>
                <a:lumOff val="-18458"/>
              </a:schemeClr>
            </a:gs>
            <a:gs pos="100000">
              <a:schemeClr val="accent6">
                <a:hueOff val="-8699070"/>
                <a:satOff val="-60329"/>
                <a:lumOff val="-34466"/>
              </a:schemeClr>
            </a:gs>
          </a:gsLst>
          <a:lin ang="13891692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Body Level One…"/>
          <p:cNvSpPr txBox="1"/>
          <p:nvPr>
            <p:ph type="body" idx="1"/>
          </p:nvPr>
        </p:nvSpPr>
        <p:spPr>
          <a:xfrm>
            <a:off x="3976687" y="2125265"/>
            <a:ext cx="16430626" cy="944761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3976687" y="857250"/>
            <a:ext cx="16430626" cy="2000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3976687" y="2839640"/>
            <a:ext cx="16430626" cy="9447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35353" y="13033176"/>
            <a:ext cx="472568" cy="561976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 anchor="ctr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transition xmlns:p14="http://schemas.microsoft.com/office/powerpoint/2010/main" spd="med" advClick="1"/>
  <p:txStyles>
    <p:titleStyle>
      <a:lvl1pPr marL="0" marR="0" indent="0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992" strike="noStrike" sz="6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1pPr>
      <a:lvl2pPr marL="0" marR="0" indent="228600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992" strike="noStrike" sz="6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2pPr>
      <a:lvl3pPr marL="0" marR="0" indent="457200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992" strike="noStrike" sz="6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3pPr>
      <a:lvl4pPr marL="0" marR="0" indent="685800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992" strike="noStrike" sz="6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4pPr>
      <a:lvl5pPr marL="0" marR="0" indent="914400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992" strike="noStrike" sz="6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5pPr>
      <a:lvl6pPr marL="0" marR="0" indent="1143000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992" strike="noStrike" sz="6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6pPr>
      <a:lvl7pPr marL="0" marR="0" indent="1371600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992" strike="noStrike" sz="6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7pPr>
      <a:lvl8pPr marL="0" marR="0" indent="1600200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992" strike="noStrike" sz="6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8pPr>
      <a:lvl9pPr marL="0" marR="0" indent="1828800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992" strike="noStrike" sz="6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9pPr>
    </p:titleStyle>
    <p:bodyStyle>
      <a:lvl1pPr marL="652638" marR="0" indent="-652638" algn="l" defTabSz="821531" latinLnBrk="0">
        <a:lnSpc>
          <a:spcPct val="100000"/>
        </a:lnSpc>
        <a:spcBef>
          <a:spcPts val="5900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b="0" baseline="0" cap="none" i="0" spc="0" strike="noStrike" sz="5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1pPr>
      <a:lvl2pPr marL="1122538" marR="0" indent="-652638" algn="l" defTabSz="821531" latinLnBrk="0">
        <a:lnSpc>
          <a:spcPct val="100000"/>
        </a:lnSpc>
        <a:spcBef>
          <a:spcPts val="5900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b="0" baseline="0" cap="none" i="0" spc="0" strike="noStrike" sz="5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2pPr>
      <a:lvl3pPr marL="1592438" marR="0" indent="-652638" algn="l" defTabSz="821531" latinLnBrk="0">
        <a:lnSpc>
          <a:spcPct val="100000"/>
        </a:lnSpc>
        <a:spcBef>
          <a:spcPts val="5900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b="0" baseline="0" cap="none" i="0" spc="0" strike="noStrike" sz="5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3pPr>
      <a:lvl4pPr marL="2062338" marR="0" indent="-652638" algn="l" defTabSz="821531" latinLnBrk="0">
        <a:lnSpc>
          <a:spcPct val="100000"/>
        </a:lnSpc>
        <a:spcBef>
          <a:spcPts val="5900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b="0" baseline="0" cap="none" i="0" spc="0" strike="noStrike" sz="5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4pPr>
      <a:lvl5pPr marL="2532238" marR="0" indent="-652638" algn="l" defTabSz="821531" latinLnBrk="0">
        <a:lnSpc>
          <a:spcPct val="100000"/>
        </a:lnSpc>
        <a:spcBef>
          <a:spcPts val="5900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b="0" baseline="0" cap="none" i="0" spc="0" strike="noStrike" sz="5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5pPr>
      <a:lvl6pPr marL="3002138" marR="0" indent="-652638" algn="l" defTabSz="821531" latinLnBrk="0">
        <a:lnSpc>
          <a:spcPct val="100000"/>
        </a:lnSpc>
        <a:spcBef>
          <a:spcPts val="5900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b="0" baseline="0" cap="none" i="0" spc="0" strike="noStrike" sz="5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6pPr>
      <a:lvl7pPr marL="3472038" marR="0" indent="-652638" algn="l" defTabSz="821531" latinLnBrk="0">
        <a:lnSpc>
          <a:spcPct val="100000"/>
        </a:lnSpc>
        <a:spcBef>
          <a:spcPts val="5900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b="0" baseline="0" cap="none" i="0" spc="0" strike="noStrike" sz="5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7pPr>
      <a:lvl8pPr marL="3941938" marR="0" indent="-652638" algn="l" defTabSz="821531" latinLnBrk="0">
        <a:lnSpc>
          <a:spcPct val="100000"/>
        </a:lnSpc>
        <a:spcBef>
          <a:spcPts val="5900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b="0" baseline="0" cap="none" i="0" spc="0" strike="noStrike" sz="5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8pPr>
      <a:lvl9pPr marL="4411838" marR="0" indent="-652638" algn="l" defTabSz="821531" latinLnBrk="0">
        <a:lnSpc>
          <a:spcPct val="100000"/>
        </a:lnSpc>
        <a:spcBef>
          <a:spcPts val="5900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b="0" baseline="0" cap="none" i="0" spc="0" strike="noStrike" sz="5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9pPr>
    </p:bodyStyle>
    <p:other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tif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tif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tif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jpe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tif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tif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Relationship Id="rId3" Type="http://schemas.openxmlformats.org/officeDocument/2006/relationships/hyperlink" Target="https://goo.gl/Rpa9SM" TargetMode="Externa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png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tif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tif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https://github.com/neo4j/neo4j/issues/88" TargetMode="Externa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hyperlink" Target="https://goo.gl/NK1tn2" TargetMode="External"/><Relationship Id="rId3" Type="http://schemas.openxmlformats.org/officeDocument/2006/relationships/hyperlink" Target="https://goo.gl/ysBFF2" TargetMode="External"/><Relationship Id="rId4" Type="http://schemas.openxmlformats.org/officeDocument/2006/relationships/image" Target="../media/image2.jpeg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tif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tif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ONDEX &amp; GrapH DB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ONDEX &amp; GrapH DBs</a:t>
            </a:r>
          </a:p>
        </p:txBody>
      </p:sp>
      <p:sp>
        <p:nvSpPr>
          <p:cNvPr id="140" name="Marco Brandizi, 16/10/2017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Marco Brandizi, 16/10/2017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Example QuerieS"/>
          <p:cNvSpPr txBox="1"/>
          <p:nvPr>
            <p:ph type="title"/>
          </p:nvPr>
        </p:nvSpPr>
        <p:spPr>
          <a:xfrm>
            <a:off x="723904" y="320675"/>
            <a:ext cx="16430626" cy="2000250"/>
          </a:xfrm>
          <a:prstGeom prst="rect">
            <a:avLst/>
          </a:prstGeom>
        </p:spPr>
        <p:txBody>
          <a:bodyPr/>
          <a:lstStyle/>
          <a:p>
            <a:pPr/>
            <a:r>
              <a:t>Example QuerieS</a:t>
            </a:r>
          </a:p>
        </p:txBody>
      </p:sp>
      <p:sp>
        <p:nvSpPr>
          <p:cNvPr id="177" name="Count concepts (classes) in Trait Ontology: select count (distinct ?c) WHERE {     ?c a odxcc:TO_TERM. }"/>
          <p:cNvSpPr txBox="1"/>
          <p:nvPr/>
        </p:nvSpPr>
        <p:spPr>
          <a:xfrm>
            <a:off x="736604" y="2061283"/>
            <a:ext cx="10788169" cy="3063876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spcBef>
                <a:spcPts val="4500"/>
              </a:spcBef>
              <a:defRPr sz="4200"/>
            </a:pPr>
            <a:r>
              <a:rPr>
                <a:latin typeface="Avenir Heavy"/>
                <a:ea typeface="Avenir Heavy"/>
                <a:cs typeface="Avenir Heavy"/>
                <a:sym typeface="Avenir Heavy"/>
              </a:rPr>
              <a:t>Count concepts (classes) in Trait Ontology:</a:t>
            </a:r>
            <a:br/>
            <a:r>
              <a:t>select count (distinct ?c) WHERE {</a:t>
            </a:r>
            <a:br/>
            <a:r>
              <a:t>    ?c a odxcc:TO_TERM.</a:t>
            </a:r>
            <a:br/>
            <a:r>
              <a:t>}</a:t>
            </a:r>
          </a:p>
        </p:txBody>
      </p:sp>
      <p:sp>
        <p:nvSpPr>
          <p:cNvPr id="178" name="Parts of membrane (transitively): select distinct ?csup ?supName ?c ?name  WHERE {   ?csup odx:conceptName ?supName.   FILTER ( ?supName = &quot;cellular membrane&quot; )…"/>
          <p:cNvSpPr txBox="1"/>
          <p:nvPr/>
        </p:nvSpPr>
        <p:spPr>
          <a:xfrm>
            <a:off x="3050712" y="5555917"/>
            <a:ext cx="11015397" cy="7254876"/>
          </a:xfrm>
          <a:prstGeom prst="rect">
            <a:avLst/>
          </a:prstGeom>
          <a:ln w="254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spcBef>
                <a:spcPts val="4500"/>
              </a:spcBef>
              <a:defRPr sz="4200"/>
            </a:pPr>
            <a:r>
              <a:rPr>
                <a:latin typeface="Avenir Heavy"/>
                <a:ea typeface="Avenir Heavy"/>
                <a:cs typeface="Avenir Heavy"/>
                <a:sym typeface="Avenir Heavy"/>
              </a:rPr>
              <a:t>Parts of membrane (transitively):</a:t>
            </a:r>
            <a:br/>
            <a:r>
              <a:t>select distinct ?csup ?supName ?c ?name </a:t>
            </a:r>
            <a:br/>
            <a:r>
              <a:t>WHERE {</a:t>
            </a:r>
            <a:br/>
            <a:r>
              <a:t>  ?csup odx:conceptName ?supName.</a:t>
            </a:r>
            <a:br/>
            <a:r>
              <a:t>  FILTER ( ?supName = "cellular membrane" )</a:t>
            </a:r>
          </a:p>
          <a:p>
            <a:pPr algn="l">
              <a:spcBef>
                <a:spcPts val="4500"/>
              </a:spcBef>
              <a:defRPr sz="4200"/>
            </a:pPr>
            <a:r>
              <a:t>  ?c odxrt:part_of* ?csup.</a:t>
            </a:r>
            <a:br/>
            <a:r>
              <a:t>  ?c odx:conceptName ?name.</a:t>
            </a:r>
            <a:br/>
            <a:r>
              <a:t>}</a:t>
            </a:r>
            <a:br/>
            <a:r>
              <a:t>LIMIT 1000</a:t>
            </a:r>
          </a:p>
        </p:txBody>
      </p:sp>
      <p:sp>
        <p:nvSpPr>
          <p:cNvPr id="179" name="Proteins related to pathways: select distinct ?prot ?pway {    ?prot odxrt:pd_by|odxrt:cs_by ?react;              a odxcc:Protein.      ?react a odxcc:Reaction.…"/>
          <p:cNvSpPr txBox="1"/>
          <p:nvPr/>
        </p:nvSpPr>
        <p:spPr>
          <a:xfrm>
            <a:off x="14733824" y="4079122"/>
            <a:ext cx="9390661" cy="7254876"/>
          </a:xfrm>
          <a:prstGeom prst="rect">
            <a:avLst/>
          </a:prstGeom>
          <a:ln w="254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spcBef>
                <a:spcPts val="4500"/>
              </a:spcBef>
              <a:defRPr sz="4200"/>
            </a:pPr>
            <a:r>
              <a:rPr>
                <a:latin typeface="Avenir Heavy"/>
                <a:ea typeface="Avenir Heavy"/>
                <a:cs typeface="Avenir Heavy"/>
                <a:sym typeface="Avenir Heavy"/>
              </a:rPr>
              <a:t>Proteins related to pathways:</a:t>
            </a:r>
            <a:br>
              <a:rPr>
                <a:latin typeface="Avenir Heavy"/>
                <a:ea typeface="Avenir Heavy"/>
                <a:cs typeface="Avenir Heavy"/>
                <a:sym typeface="Avenir Heavy"/>
              </a:rPr>
            </a:br>
            <a:r>
              <a:t>select distinct ?prot ?pway {</a:t>
            </a:r>
            <a:br/>
            <a:r>
              <a:t>   ?prot odxrt:pd_by|odxrt:cs_by ?react;</a:t>
            </a:r>
            <a:br/>
            <a:r>
              <a:t>             a odxcc:Protein.  </a:t>
            </a:r>
            <a:br/>
            <a:r>
              <a:t>   ?react a odxcc:Reaction.</a:t>
            </a:r>
          </a:p>
          <a:p>
            <a:pPr algn="l">
              <a:spcBef>
                <a:spcPts val="4500"/>
              </a:spcBef>
              <a:defRPr sz="4200"/>
            </a:pPr>
            <a:r>
              <a:t>    ?react odxrt:part_of ?pway.</a:t>
            </a:r>
            <a:br/>
            <a:r>
              <a:t>    ?pway a odxcc:Path.</a:t>
            </a:r>
            <a:br/>
            <a:r>
              <a:t> }</a:t>
            </a:r>
            <a:br/>
            <a:r>
              <a:t>LIMIT 1000</a:t>
            </a:r>
          </a:p>
        </p:txBody>
      </p:sp>
      <p:sp>
        <p:nvSpPr>
          <p:cNvPr id="180" name="optimised order"/>
          <p:cNvSpPr txBox="1"/>
          <p:nvPr/>
        </p:nvSpPr>
        <p:spPr>
          <a:xfrm>
            <a:off x="10118491" y="12823493"/>
            <a:ext cx="3960318" cy="866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spcBef>
                <a:spcPts val="4500"/>
              </a:spcBef>
              <a:defRPr sz="4200">
                <a:latin typeface="Avenir Book Oblique"/>
                <a:ea typeface="Avenir Book Oblique"/>
                <a:cs typeface="Avenir Book Oblique"/>
                <a:sym typeface="Avenir Book Oblique"/>
              </a:defRPr>
            </a:lvl1pPr>
          </a:lstStyle>
          <a:p>
            <a:pPr/>
            <a:r>
              <a:t>optimised order</a:t>
            </a:r>
          </a:p>
        </p:txBody>
      </p:sp>
      <p:sp>
        <p:nvSpPr>
          <p:cNvPr id="181" name="‘|’ for property paths"/>
          <p:cNvSpPr txBox="1"/>
          <p:nvPr/>
        </p:nvSpPr>
        <p:spPr>
          <a:xfrm>
            <a:off x="16775481" y="11713273"/>
            <a:ext cx="4959910" cy="866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spcBef>
                <a:spcPts val="4500"/>
              </a:spcBef>
              <a:defRPr sz="4200">
                <a:latin typeface="Avenir Book Oblique"/>
                <a:ea typeface="Avenir Book Oblique"/>
                <a:cs typeface="Avenir Book Oblique"/>
                <a:sym typeface="Avenir Book Oblique"/>
              </a:defRPr>
            </a:lvl1pPr>
          </a:lstStyle>
          <a:p>
            <a:pPr/>
            <a:r>
              <a:t>‘|’ for property paths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Example QuerieS"/>
          <p:cNvSpPr txBox="1"/>
          <p:nvPr>
            <p:ph type="title"/>
          </p:nvPr>
        </p:nvSpPr>
        <p:spPr>
          <a:xfrm>
            <a:off x="376300" y="210846"/>
            <a:ext cx="16430626" cy="2000251"/>
          </a:xfrm>
          <a:prstGeom prst="rect">
            <a:avLst/>
          </a:prstGeom>
        </p:spPr>
        <p:txBody>
          <a:bodyPr/>
          <a:lstStyle/>
          <a:p>
            <a:pPr/>
            <a:r>
              <a:t>Example QuerieS</a:t>
            </a:r>
          </a:p>
        </p:txBody>
      </p:sp>
      <p:sp>
        <p:nvSpPr>
          <p:cNvPr id="184" name="# part 2   union {     # Branch 2    ?prot ^odxrt:ac_by|odxrt:is_a ?enz.    ?prot a odxcc:Protein.      ?enz a odxcc:Enzyme.     {          # Branch 2.1        ?enz odxrt:ac_by|odxrt:in_by ?comp.        ?comp a odxcc:Compound.          ?comp odxrt:cs_by|odxrt:pd_by ?trns        ?trns a odxcc:Transport      }       union {        # Branch 2.2        ?enz ^odxrt:ca_by ?trns.        ?comp a odxcc:Compound.         ?trns a odxcc:Transport      }      ?trns odxrt:part_of ?pway.   ?pway a odxcc:Path.   } }  LIMIT 1000"/>
          <p:cNvSpPr txBox="1"/>
          <p:nvPr/>
        </p:nvSpPr>
        <p:spPr>
          <a:xfrm>
            <a:off x="8200948" y="3154071"/>
            <a:ext cx="5695316" cy="10201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spcBef>
                <a:spcPts val="4500"/>
              </a:spcBef>
              <a:defRPr sz="2400"/>
            </a:pPr>
            <a:r>
              <a:t>  # part 2</a:t>
            </a:r>
            <a:br/>
            <a:r>
              <a:t>  union {</a:t>
            </a:r>
            <a:br/>
            <a:r>
              <a:t>    </a:t>
            </a:r>
            <a:r>
              <a:rPr>
                <a:solidFill>
                  <a:srgbClr val="0433FF"/>
                </a:solidFill>
                <a:latin typeface="Avenir Heavy"/>
                <a:ea typeface="Avenir Heavy"/>
                <a:cs typeface="Avenir Heavy"/>
                <a:sym typeface="Avenir Heavy"/>
              </a:rPr>
              <a:t># Branch 2</a:t>
            </a:r>
            <a:br/>
            <a:r>
              <a:t>   ?prot ^odxrt:ac_by|odxrt:is_a ?enz.</a:t>
            </a:r>
            <a:br/>
            <a:r>
              <a:t>   ?prot a odxcc:Protein.  </a:t>
            </a:r>
            <a:br/>
            <a:r>
              <a:t>   ?enz a odxcc:Enzyme.</a:t>
            </a:r>
            <a:br/>
            <a:r>
              <a:t>    {  </a:t>
            </a:r>
            <a:br/>
            <a:r>
              <a:t>       </a:t>
            </a:r>
            <a:r>
              <a:rPr>
                <a:solidFill>
                  <a:srgbClr val="0433FF"/>
                </a:solidFill>
                <a:latin typeface="Avenir Heavy"/>
                <a:ea typeface="Avenir Heavy"/>
                <a:cs typeface="Avenir Heavy"/>
                <a:sym typeface="Avenir Heavy"/>
              </a:rPr>
              <a:t># Branch 2.1</a:t>
            </a:r>
            <a:br/>
            <a:r>
              <a:t>       ?enz odxrt:ac_by|odxrt:in_by ?comp.</a:t>
            </a:r>
            <a:br/>
            <a:r>
              <a:t>       ?comp a odxcc:Compound.</a:t>
            </a:r>
            <a:br/>
            <a:r>
              <a:t> </a:t>
            </a:r>
            <a:br/>
            <a:r>
              <a:t>       ?comp odxrt:cs_by|odxrt:pd_by ?trns</a:t>
            </a:r>
            <a:br/>
            <a:r>
              <a:t>       ?trns a odxcc:Transport</a:t>
            </a:r>
            <a:br/>
            <a:r>
              <a:t>     } </a:t>
            </a:r>
            <a:br/>
            <a:r>
              <a:t>     union {</a:t>
            </a:r>
            <a:br/>
            <a:r>
              <a:t>       </a:t>
            </a:r>
            <a:r>
              <a:rPr>
                <a:solidFill>
                  <a:srgbClr val="00FCFF"/>
                </a:solidFill>
                <a:latin typeface="Avenir Heavy"/>
                <a:ea typeface="Avenir Heavy"/>
                <a:cs typeface="Avenir Heavy"/>
                <a:sym typeface="Avenir Heavy"/>
              </a:rPr>
              <a:t># Branch 2.2</a:t>
            </a:r>
            <a:br/>
            <a:r>
              <a:t>       ?enz ^odxrt:ca_by ?trns.</a:t>
            </a:r>
            <a:br/>
            <a:r>
              <a:t>       ?comp a odxcc:Compound. </a:t>
            </a:r>
            <a:br/>
            <a:r>
              <a:t>       ?trns a odxcc:Transport</a:t>
            </a:r>
            <a:br/>
            <a:r>
              <a:t>     }   </a:t>
            </a:r>
            <a:br/>
            <a:r>
              <a:t>  ?trns odxrt:part_of ?pway.</a:t>
            </a:r>
            <a:br/>
            <a:r>
              <a:t>  ?pway a odxcc:Path.</a:t>
            </a:r>
            <a:br/>
            <a:r>
              <a:t>  }</a:t>
            </a:r>
            <a:br/>
            <a:r>
              <a:t>}  LIMIT 1000</a:t>
            </a:r>
          </a:p>
        </p:txBody>
      </p:sp>
      <p:sp>
        <p:nvSpPr>
          <p:cNvPr id="185" name="prefix odx: &lt;http://ondex.sourceforge.net/ondex-core#&gt; prefix odxcc: &lt;http://www.ondex.org/ex/conceptClass/&gt; prefix odxc: &lt;http://www.ondex.org/ex/concept/&gt; prefix odxrt: &lt;http://www.ondex.org/ex/relationType/&gt; prefix odxr: &lt;http://www.ondex.org/ex/relation/&gt; prefix rdfs: &lt;http://www.w3.org/2000/01/rdf-schema#&gt;…"/>
          <p:cNvSpPr txBox="1"/>
          <p:nvPr/>
        </p:nvSpPr>
        <p:spPr>
          <a:xfrm>
            <a:off x="376300" y="3230271"/>
            <a:ext cx="7824649" cy="7839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spcBef>
                <a:spcPts val="4500"/>
              </a:spcBef>
              <a:defRPr sz="2400"/>
            </a:pPr>
            <a:r>
              <a:t>prefix odx: &lt;http://ondex.sourceforge.net/ondex-core#&gt;</a:t>
            </a:r>
            <a:br/>
            <a:r>
              <a:t>prefix odxcc: &lt;http://www.ondex.org/ex/conceptClass/&gt;</a:t>
            </a:r>
            <a:br/>
            <a:r>
              <a:t>prefix odxc: &lt;http://www.ondex.org/ex/concept/&gt;</a:t>
            </a:r>
            <a:br/>
            <a:r>
              <a:t>prefix odxrt: &lt;http://www.ondex.org/ex/relationType/&gt;</a:t>
            </a:r>
            <a:br/>
            <a:r>
              <a:t>prefix odxr: &lt;http://www.ondex.org/ex/relation/&gt;</a:t>
            </a:r>
            <a:br/>
            <a:r>
              <a:t>prefix rdfs: &lt;http://www.w3.org/2000/01/rdf-schema#&gt;</a:t>
            </a:r>
          </a:p>
          <a:p>
            <a:pPr algn="l">
              <a:spcBef>
                <a:spcPts val="4500"/>
              </a:spcBef>
              <a:defRPr sz="2400"/>
            </a:pPr>
            <a:r>
              <a:t>select distinct ?prot ?pway {</a:t>
            </a:r>
            <a:br/>
            <a:r>
              <a:t>where {</a:t>
            </a:r>
            <a:br/>
            <a:r>
              <a:t>    </a:t>
            </a:r>
            <a:r>
              <a:rPr>
                <a:solidFill>
                  <a:schemeClr val="accent5">
                    <a:hueOff val="-129837"/>
                    <a:lumOff val="6998"/>
                  </a:schemeClr>
                </a:solidFill>
                <a:latin typeface="Avenir Heavy"/>
                <a:ea typeface="Avenir Heavy"/>
                <a:cs typeface="Avenir Heavy"/>
                <a:sym typeface="Avenir Heavy"/>
              </a:rPr>
              <a:t># Branch 1</a:t>
            </a:r>
            <a:br/>
            <a:r>
              <a:t>    ?prot odxrt:pd_by|odxrt:cs_by ?react.</a:t>
            </a:r>
            <a:br/>
            <a:r>
              <a:t>    ?prot a odxcc:Protein.  </a:t>
            </a:r>
            <a:br/>
            <a:r>
              <a:t>    ?react a odxcc:Reaction.</a:t>
            </a:r>
            <a:br/>
            <a:br/>
            <a:r>
              <a:t>    ?react odxrt:part_of ?pway.</a:t>
            </a:r>
            <a:br/>
            <a:r>
              <a:t>    ?pway a odxcc:Path.</a:t>
            </a:r>
            <a:br/>
            <a:r>
              <a:t>   }</a:t>
            </a:r>
            <a:br/>
            <a:r>
              <a:t>   # to be continued…</a:t>
            </a:r>
          </a:p>
        </p:txBody>
      </p:sp>
      <p:sp>
        <p:nvSpPr>
          <p:cNvPr id="186" name="Proteins related to pathways:"/>
          <p:cNvSpPr txBox="1"/>
          <p:nvPr/>
        </p:nvSpPr>
        <p:spPr>
          <a:xfrm>
            <a:off x="376300" y="2287296"/>
            <a:ext cx="7504761" cy="866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spcBef>
                <a:spcPts val="4500"/>
              </a:spcBef>
              <a:defRPr sz="4200"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pPr>
              <a:defRPr>
                <a:latin typeface="+mn-lt"/>
                <a:ea typeface="+mn-ea"/>
                <a:cs typeface="+mn-cs"/>
                <a:sym typeface="Avenir Light"/>
              </a:defRPr>
            </a:pPr>
            <a:r>
              <a:rPr>
                <a:latin typeface="Avenir Heavy"/>
                <a:ea typeface="Avenir Heavy"/>
                <a:cs typeface="Avenir Heavy"/>
                <a:sym typeface="Avenir Heavy"/>
              </a:rPr>
              <a:t>Proteins related to pathways:</a:t>
            </a:r>
          </a:p>
        </p:txBody>
      </p:sp>
      <p:grpSp>
        <p:nvGrpSpPr>
          <p:cNvPr id="189" name="Group"/>
          <p:cNvGrpSpPr/>
          <p:nvPr/>
        </p:nvGrpSpPr>
        <p:grpSpPr>
          <a:xfrm>
            <a:off x="13896263" y="4689045"/>
            <a:ext cx="10487737" cy="6771136"/>
            <a:chOff x="0" y="0"/>
            <a:chExt cx="10487736" cy="6771135"/>
          </a:xfrm>
        </p:grpSpPr>
        <p:sp>
          <p:nvSpPr>
            <p:cNvPr id="187" name="Rounded Rectangle"/>
            <p:cNvSpPr/>
            <p:nvPr/>
          </p:nvSpPr>
          <p:spPr>
            <a:xfrm>
              <a:off x="126161" y="165930"/>
              <a:ext cx="10235416" cy="6501447"/>
            </a:xfrm>
            <a:prstGeom prst="roundRect">
              <a:avLst>
                <a:gd name="adj" fmla="val 2568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cap="all" spc="512" sz="3200">
                  <a:latin typeface="Avenir Medium"/>
                  <a:ea typeface="Avenir Medium"/>
                  <a:cs typeface="Avenir Medium"/>
                  <a:sym typeface="Avenir Medium"/>
                </a:defRPr>
              </a:pPr>
            </a:p>
          </p:txBody>
        </p:sp>
        <p:pic>
          <p:nvPicPr>
            <p:cNvPr id="188" name="ara_knet_pattern.png" descr="ara_knet_pattern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0487737" cy="677113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RDF Performan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RDF PerformancE</a:t>
            </a:r>
          </a:p>
        </p:txBody>
      </p:sp>
      <p:pic>
        <p:nvPicPr>
          <p:cNvPr id="19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76687" y="3799791"/>
            <a:ext cx="16775076" cy="9300396"/>
          </a:xfrm>
          <a:prstGeom prst="rect">
            <a:avLst/>
          </a:prstGeom>
          <a:ln w="12700">
            <a:miter lim="400000"/>
          </a:ln>
        </p:spPr>
      </p:pic>
      <p:sp>
        <p:nvSpPr>
          <p:cNvPr id="193" name="Simple, common queries (Fuseki)"/>
          <p:cNvSpPr txBox="1"/>
          <p:nvPr/>
        </p:nvSpPr>
        <p:spPr>
          <a:xfrm>
            <a:off x="3976687" y="2303462"/>
            <a:ext cx="10565411" cy="1108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/>
            <a:r>
              <a:t>Simple, common queries (Fuseki)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RDF PerformancE"/>
          <p:cNvSpPr txBox="1"/>
          <p:nvPr>
            <p:ph type="title"/>
          </p:nvPr>
        </p:nvSpPr>
        <p:spPr>
          <a:xfrm>
            <a:off x="1201965" y="714792"/>
            <a:ext cx="16430626" cy="2000251"/>
          </a:xfrm>
          <a:prstGeom prst="rect">
            <a:avLst/>
          </a:prstGeom>
        </p:spPr>
        <p:txBody>
          <a:bodyPr/>
          <a:lstStyle/>
          <a:p>
            <a:pPr/>
            <a:r>
              <a:t>RDF PerformancE</a:t>
            </a:r>
          </a:p>
        </p:txBody>
      </p:sp>
      <p:sp>
        <p:nvSpPr>
          <p:cNvPr id="196" name="Queries over ONDEX paths (Fuseki)"/>
          <p:cNvSpPr txBox="1"/>
          <p:nvPr/>
        </p:nvSpPr>
        <p:spPr>
          <a:xfrm>
            <a:off x="1109509" y="2447924"/>
            <a:ext cx="11410316" cy="1108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/>
            <a:r>
              <a:t>Queries over ONDEX paths (Fuseki)</a:t>
            </a:r>
          </a:p>
        </p:txBody>
      </p:sp>
      <p:pic>
        <p:nvPicPr>
          <p:cNvPr id="19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47165" y="3556000"/>
            <a:ext cx="22360406" cy="1003227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RDF PerformancE"/>
          <p:cNvSpPr txBox="1"/>
          <p:nvPr>
            <p:ph type="title"/>
          </p:nvPr>
        </p:nvSpPr>
        <p:spPr>
          <a:xfrm>
            <a:off x="3623745" y="738535"/>
            <a:ext cx="16430626" cy="2000251"/>
          </a:xfrm>
          <a:prstGeom prst="rect">
            <a:avLst/>
          </a:prstGeom>
        </p:spPr>
        <p:txBody>
          <a:bodyPr/>
          <a:lstStyle/>
          <a:p>
            <a:pPr/>
            <a:r>
              <a:t>RDF PerformancE</a:t>
            </a:r>
          </a:p>
        </p:txBody>
      </p:sp>
      <p:sp>
        <p:nvSpPr>
          <p:cNvPr id="200" name="Queries over ONDEX paths, Virtuoso"/>
          <p:cNvSpPr txBox="1"/>
          <p:nvPr/>
        </p:nvSpPr>
        <p:spPr>
          <a:xfrm>
            <a:off x="3623745" y="2447924"/>
            <a:ext cx="11837036" cy="1108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/>
            <a:r>
              <a:t>Queries over ONDEX paths, Virtuoso</a:t>
            </a:r>
          </a:p>
        </p:txBody>
      </p:sp>
      <p:pic>
        <p:nvPicPr>
          <p:cNvPr id="20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23745" y="3556000"/>
            <a:ext cx="14582000" cy="96840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neo4j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neo4j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Neo4j Essentials"/>
          <p:cNvSpPr txBox="1"/>
          <p:nvPr>
            <p:ph type="title"/>
          </p:nvPr>
        </p:nvSpPr>
        <p:spPr>
          <a:xfrm>
            <a:off x="391503" y="232965"/>
            <a:ext cx="9952003" cy="2607470"/>
          </a:xfrm>
          <a:prstGeom prst="rect">
            <a:avLst/>
          </a:prstGeom>
        </p:spPr>
        <p:txBody>
          <a:bodyPr/>
          <a:lstStyle/>
          <a:p>
            <a:pPr/>
            <a:r>
              <a:t>Neo4j Essentials</a:t>
            </a:r>
          </a:p>
        </p:txBody>
      </p:sp>
      <p:sp>
        <p:nvSpPr>
          <p:cNvPr id="206" name="Designed to backup applications…"/>
          <p:cNvSpPr txBox="1"/>
          <p:nvPr>
            <p:ph type="body" idx="1"/>
          </p:nvPr>
        </p:nvSpPr>
        <p:spPr>
          <a:xfrm>
            <a:off x="391503" y="1536700"/>
            <a:ext cx="11800498" cy="11935202"/>
          </a:xfrm>
          <a:prstGeom prst="rect">
            <a:avLst/>
          </a:prstGeom>
        </p:spPr>
        <p:txBody>
          <a:bodyPr/>
          <a:lstStyle/>
          <a:p>
            <a:pPr marL="424408" indent="-424408" defTabSz="632579">
              <a:spcBef>
                <a:spcPts val="3400"/>
              </a:spcBef>
              <a:defRPr sz="3234"/>
            </a:pPr>
            <a:r>
              <a:t>Designed to backup applications</a:t>
            </a:r>
          </a:p>
          <a:p>
            <a:pPr lvl="1" marL="727557" indent="-424408" defTabSz="632579">
              <a:spcBef>
                <a:spcPts val="3400"/>
              </a:spcBef>
              <a:defRPr sz="3234"/>
            </a:pPr>
            <a:r>
              <a:t>much less about standards or Web-based sharing</a:t>
            </a:r>
          </a:p>
          <a:p>
            <a:pPr lvl="1" marL="727557" indent="-424408" defTabSz="632579">
              <a:spcBef>
                <a:spcPts val="3400"/>
              </a:spcBef>
              <a:defRPr sz="3234"/>
            </a:pPr>
            <a:r>
              <a:t>Very little to manage schemas (more later)</a:t>
            </a:r>
          </a:p>
          <a:p>
            <a:pPr lvl="1" marL="727557" indent="-424408" defTabSz="632579">
              <a:spcBef>
                <a:spcPts val="3400"/>
              </a:spcBef>
              <a:defRPr sz="3234"/>
            </a:pPr>
            <a:r>
              <a:t>No native data format (except Cypher, support for GraphML, RDF)</a:t>
            </a:r>
          </a:p>
          <a:p>
            <a:pPr marL="424408" indent="-424408" defTabSz="632579">
              <a:spcBef>
                <a:spcPts val="3400"/>
              </a:spcBef>
              <a:defRPr sz="3234"/>
            </a:pPr>
            <a:r>
              <a:t>Initially based on API only, now Cypher available</a:t>
            </a:r>
          </a:p>
          <a:p>
            <a:pPr lvl="1" marL="727557" indent="-424408" defTabSz="632579">
              <a:spcBef>
                <a:spcPts val="3400"/>
              </a:spcBef>
              <a:defRPr sz="3234"/>
            </a:pPr>
            <a:r>
              <a:t>Compact, easy, no URIs (can be used as strings)</a:t>
            </a:r>
          </a:p>
          <a:p>
            <a:pPr marL="424408" indent="-424408" defTabSz="632579">
              <a:spcBef>
                <a:spcPts val="3400"/>
              </a:spcBef>
              <a:defRPr sz="3234"/>
            </a:pPr>
            <a:r>
              <a:t>Very performant</a:t>
            </a:r>
          </a:p>
          <a:p>
            <a:pPr lvl="1" marL="727557" indent="-424408" defTabSz="632579">
              <a:spcBef>
                <a:spcPts val="3400"/>
              </a:spcBef>
              <a:defRPr sz="3234"/>
            </a:pPr>
            <a:r>
              <a:t>Hasn’t much for clustering/federation, but Cypher can be used in TinkerPop</a:t>
            </a:r>
          </a:p>
          <a:p>
            <a:pPr marL="424408" indent="-424408" defTabSz="632579">
              <a:spcBef>
                <a:spcPts val="3400"/>
              </a:spcBef>
              <a:defRPr sz="3234"/>
            </a:pPr>
            <a:r>
              <a:t>More commercial (not necessarily good)</a:t>
            </a:r>
          </a:p>
          <a:p>
            <a:pPr lvl="1" marL="727557" indent="-424408" defTabSz="632579">
              <a:spcBef>
                <a:spcPts val="3400"/>
              </a:spcBef>
              <a:defRPr sz="3234"/>
            </a:pPr>
            <a:r>
              <a:t>Cool management interface</a:t>
            </a:r>
          </a:p>
          <a:p>
            <a:pPr lvl="1" marL="727557" indent="-424408" defTabSz="632579">
              <a:spcBef>
                <a:spcPts val="3400"/>
              </a:spcBef>
              <a:defRPr sz="3234"/>
            </a:pPr>
            <a:r>
              <a:t>Probably easier to use for the average Java developer</a:t>
            </a:r>
          </a:p>
        </p:txBody>
      </p:sp>
      <p:sp>
        <p:nvSpPr>
          <p:cNvPr id="207" name="Image credits: https://goo.gl/YLhCXG"/>
          <p:cNvSpPr txBox="1"/>
          <p:nvPr/>
        </p:nvSpPr>
        <p:spPr>
          <a:xfrm>
            <a:off x="16745740" y="12744826"/>
            <a:ext cx="7411543" cy="727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r">
              <a:defRPr sz="3400">
                <a:latin typeface="Avenir Book Oblique"/>
                <a:ea typeface="Avenir Book Oblique"/>
                <a:cs typeface="Avenir Book Oblique"/>
                <a:sym typeface="Avenir Book Oblique"/>
              </a:defRPr>
            </a:lvl1pPr>
          </a:lstStyle>
          <a:p>
            <a:pPr/>
            <a:r>
              <a:t>Image credits: https://goo.gl/YLhCXG</a:t>
            </a:r>
          </a:p>
        </p:txBody>
      </p:sp>
      <p:pic>
        <p:nvPicPr>
          <p:cNvPr id="208" name="graphdb_model.jpg" descr="graphdb_model.jpg"/>
          <p:cNvPicPr>
            <a:picLocks noChangeAspect="1"/>
          </p:cNvPicPr>
          <p:nvPr/>
        </p:nvPicPr>
        <p:blipFill>
          <a:blip r:embed="rId2">
            <a:extLst/>
          </a:blip>
          <a:srcRect l="16284" t="27132" r="6594" b="25469"/>
          <a:stretch>
            <a:fillRect/>
          </a:stretch>
        </p:blipFill>
        <p:spPr>
          <a:xfrm>
            <a:off x="12191999" y="4178696"/>
            <a:ext cx="11965241" cy="55211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Neo4j Data Model"/>
          <p:cNvSpPr txBox="1"/>
          <p:nvPr>
            <p:ph type="body" idx="14"/>
          </p:nvPr>
        </p:nvSpPr>
        <p:spPr>
          <a:xfrm>
            <a:off x="1833839" y="0"/>
            <a:ext cx="14716126" cy="1222376"/>
          </a:xfrm>
          <a:prstGeom prst="rect">
            <a:avLst/>
          </a:prstGeom>
        </p:spPr>
        <p:txBody>
          <a:bodyPr/>
          <a:lstStyle>
            <a:lvl1pPr algn="l">
              <a:defRPr cap="all" spc="992" sz="6200"/>
            </a:lvl1pPr>
          </a:lstStyle>
          <a:p>
            <a:pPr/>
            <a:r>
              <a:t>Neo4j Data Model</a:t>
            </a:r>
          </a:p>
        </p:txBody>
      </p:sp>
      <p:pic>
        <p:nvPicPr>
          <p:cNvPr id="211" name="neo4j_graph.png" descr="neo4j_graph.png"/>
          <p:cNvPicPr>
            <a:picLocks noChangeAspect="1"/>
          </p:cNvPicPr>
          <p:nvPr/>
        </p:nvPicPr>
        <p:blipFill>
          <a:blip r:embed="rId2">
            <a:extLst/>
          </a:blip>
          <a:srcRect l="3234" t="7064" r="3234" b="4641"/>
          <a:stretch>
            <a:fillRect/>
          </a:stretch>
        </p:blipFill>
        <p:spPr>
          <a:xfrm>
            <a:off x="1833839" y="1701799"/>
            <a:ext cx="20448374" cy="11804967"/>
          </a:xfrm>
          <a:prstGeom prst="rect">
            <a:avLst/>
          </a:prstGeom>
          <a:ln w="12700">
            <a:miter lim="400000"/>
          </a:ln>
        </p:spPr>
      </p:pic>
      <p:sp>
        <p:nvSpPr>
          <p:cNvPr id="212" name="Text"/>
          <p:cNvSpPr txBox="1"/>
          <p:nvPr/>
        </p:nvSpPr>
        <p:spPr>
          <a:xfrm>
            <a:off x="15118810" y="11693610"/>
            <a:ext cx="1459205" cy="1108076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 anchor="ctr">
            <a:spAutoFit/>
          </a:bodyPr>
          <a:lstStyle/>
          <a:p>
            <a:pPr/>
          </a:p>
        </p:txBody>
      </p:sp>
      <p:sp>
        <p:nvSpPr>
          <p:cNvPr id="213" name="Both nodes and relations can have attributes"/>
          <p:cNvSpPr txBox="1"/>
          <p:nvPr/>
        </p:nvSpPr>
        <p:spPr>
          <a:xfrm>
            <a:off x="9585211" y="12247647"/>
            <a:ext cx="9474074" cy="752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i="1" sz="3500">
                <a:solidFill>
                  <a:schemeClr val="accent5">
                    <a:hueOff val="-129837"/>
                    <a:lumOff val="6998"/>
                  </a:schemeClr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pPr/>
            <a:r>
              <a:t>Both nodes and relations can have attributes</a:t>
            </a:r>
          </a:p>
        </p:txBody>
      </p:sp>
      <p:sp>
        <p:nvSpPr>
          <p:cNvPr id="214" name="Nodes &amp; relations have labels  (i.e., string-based types)"/>
          <p:cNvSpPr txBox="1"/>
          <p:nvPr/>
        </p:nvSpPr>
        <p:spPr>
          <a:xfrm>
            <a:off x="3115958" y="11439610"/>
            <a:ext cx="6469254" cy="1362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defRPr i="1" sz="3500">
                <a:solidFill>
                  <a:schemeClr val="accent5">
                    <a:hueOff val="-129837"/>
                    <a:lumOff val="6998"/>
                  </a:schemeClr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Nodes &amp; relations have labels </a:t>
            </a:r>
            <a:br/>
            <a:r>
              <a:t>(i.e., string-based types)</a:t>
            </a:r>
          </a:p>
        </p:txBody>
      </p:sp>
      <p:sp>
        <p:nvSpPr>
          <p:cNvPr id="215" name="Cool management interface (SPARQL version might be a student project)"/>
          <p:cNvSpPr txBox="1"/>
          <p:nvPr/>
        </p:nvSpPr>
        <p:spPr>
          <a:xfrm>
            <a:off x="12564472" y="3802336"/>
            <a:ext cx="9457183" cy="1362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defRPr i="1" sz="3500">
                <a:solidFill>
                  <a:schemeClr val="accent5">
                    <a:hueOff val="-129837"/>
                    <a:lumOff val="6998"/>
                  </a:schemeClr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Cool management interface</a:t>
            </a:r>
            <a:br/>
            <a:r>
              <a:t>(SPARQL version might be a student project)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ypher Query/DM Language"/>
          <p:cNvSpPr txBox="1"/>
          <p:nvPr>
            <p:ph type="body" idx="14"/>
          </p:nvPr>
        </p:nvSpPr>
        <p:spPr>
          <a:xfrm>
            <a:off x="431349" y="307095"/>
            <a:ext cx="15231051" cy="1222376"/>
          </a:xfrm>
          <a:prstGeom prst="rect">
            <a:avLst/>
          </a:prstGeom>
        </p:spPr>
        <p:txBody>
          <a:bodyPr/>
          <a:lstStyle>
            <a:lvl1pPr algn="l">
              <a:defRPr cap="all" spc="992" sz="6200"/>
            </a:lvl1pPr>
          </a:lstStyle>
          <a:p>
            <a:pPr/>
            <a:r>
              <a:t>Cypher Query/DM Language</a:t>
            </a:r>
          </a:p>
        </p:txBody>
      </p:sp>
      <p:sp>
        <p:nvSpPr>
          <p:cNvPr id="218" name="Proteins-&gt;Reactions-&gt;Pathways: // chain of paths, node selection via property (exploits indices) MATCH (prot:Protein) - [csby:consumed_by] -&gt; (:Reaction) - [:part_of] -&gt; (pway:Path{ title: ‘apoptosis’ }) // further conditions, but often not performant WHERE prot.name =~ ‘(?i)^DNA.+’ // Usual projection and post-selection operators RETURN prot.name, pway // Relations can have properties ORDER BY csby.pvalue LIMIT 1000"/>
          <p:cNvSpPr txBox="1"/>
          <p:nvPr/>
        </p:nvSpPr>
        <p:spPr>
          <a:xfrm>
            <a:off x="444049" y="2023714"/>
            <a:ext cx="22014283" cy="6772276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spcBef>
                <a:spcPts val="4500"/>
              </a:spcBef>
              <a:defRPr sz="3800"/>
            </a:pPr>
            <a:r>
              <a:rPr>
                <a:latin typeface="Avenir Heavy"/>
                <a:ea typeface="Avenir Heavy"/>
                <a:cs typeface="Avenir Heavy"/>
                <a:sym typeface="Avenir Heavy"/>
              </a:rPr>
              <a:t>Proteins-&gt;Reactions-&gt;Pathways:</a:t>
            </a:r>
            <a:br/>
            <a:r>
              <a:t>// chain of paths, node selection via property (exploits indices)</a:t>
            </a:r>
            <a:br/>
            <a:r>
              <a:t>MATCH (prot:Protein) - [csby:consumed_by] -&gt; (:Reaction) - [:part_of] -&gt; (pway:Path{ title: ‘apoptosis’ })</a:t>
            </a:r>
            <a:br/>
            <a:r>
              <a:t>// further conditions, but often not performant</a:t>
            </a:r>
            <a:br/>
            <a:r>
              <a:t>WHERE prot.name =~ ‘(?i)^DNA.+’</a:t>
            </a:r>
            <a:br/>
            <a:r>
              <a:t>// Usual projection and post-selection operators</a:t>
            </a:r>
            <a:br/>
            <a:r>
              <a:t>RETURN prot.name, pway</a:t>
            </a:r>
            <a:br/>
            <a:r>
              <a:t>// Relations can have properties</a:t>
            </a:r>
            <a:br/>
            <a:r>
              <a:t>ORDER BY csby.pvalue</a:t>
            </a:r>
            <a:br/>
            <a:r>
              <a:t>LIMIT 1000</a:t>
            </a:r>
          </a:p>
        </p:txBody>
      </p:sp>
      <p:sp>
        <p:nvSpPr>
          <p:cNvPr id="219" name="Single-path (or same-direction branching) easy to write: MATCH (prot:Protein) - [:pd_by|cs_by] -&gt; (:Reaction) - [:part_of*1..3] -&gt; (pway:Path) RETURN ID(prot), ID(pway) LIMIT 1000 // Very compact forms available, depending on the data MATCH (prot:Protein) - (pway:Path) RETURN pway"/>
          <p:cNvSpPr txBox="1"/>
          <p:nvPr/>
        </p:nvSpPr>
        <p:spPr>
          <a:xfrm>
            <a:off x="5067711" y="9538775"/>
            <a:ext cx="17952476" cy="3470276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spcBef>
                <a:spcPts val="4500"/>
              </a:spcBef>
              <a:defRPr sz="3800"/>
            </a:pPr>
            <a:r>
              <a:rPr>
                <a:latin typeface="Avenir Heavy"/>
                <a:ea typeface="Avenir Heavy"/>
                <a:cs typeface="Avenir Heavy"/>
                <a:sym typeface="Avenir Heavy"/>
              </a:rPr>
              <a:t>Single-path (or same-direction branching) easy to write:</a:t>
            </a:r>
            <a:br/>
            <a:r>
              <a:t>MATCH (prot:Protein) - [:pd_by|cs_by] -&gt; (:Reaction) - [:part_of*1..3] -&gt; (pway:Path)</a:t>
            </a:r>
            <a:br/>
            <a:r>
              <a:t>RETURN ID(prot), ID(pway) LIMIT 1000</a:t>
            </a:r>
            <a:br/>
            <a:r>
              <a:t>// Very compact forms available, depending on the data</a:t>
            </a:r>
            <a:br/>
            <a:r>
              <a:t>MATCH (prot:Protein) - (pway:Path) RETURN pway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ypher Query/DM Language"/>
          <p:cNvSpPr txBox="1"/>
          <p:nvPr>
            <p:ph type="body" idx="14"/>
          </p:nvPr>
        </p:nvSpPr>
        <p:spPr>
          <a:xfrm>
            <a:off x="763750" y="479425"/>
            <a:ext cx="15231052" cy="1222376"/>
          </a:xfrm>
          <a:prstGeom prst="rect">
            <a:avLst/>
          </a:prstGeom>
        </p:spPr>
        <p:txBody>
          <a:bodyPr/>
          <a:lstStyle>
            <a:lvl1pPr algn="l">
              <a:defRPr cap="all" spc="992" sz="6200"/>
            </a:lvl1pPr>
          </a:lstStyle>
          <a:p>
            <a:pPr/>
            <a:r>
              <a:t>Cypher Query/DM Language</a:t>
            </a:r>
          </a:p>
        </p:txBody>
      </p:sp>
      <p:sp>
        <p:nvSpPr>
          <p:cNvPr id="222" name="DML features: MATCH (prot:Protein{ name:’P53’ }), (pway:Path{ title:’apoptosis’}) CREATE (prot) - [:participates_in] -&gt; (pway)"/>
          <p:cNvSpPr txBox="1"/>
          <p:nvPr/>
        </p:nvSpPr>
        <p:spPr>
          <a:xfrm>
            <a:off x="776450" y="2492492"/>
            <a:ext cx="14531799" cy="2860676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spcBef>
                <a:spcPts val="4500"/>
              </a:spcBef>
              <a:defRPr sz="3900"/>
            </a:pPr>
            <a:r>
              <a:rPr>
                <a:latin typeface="Avenir Heavy"/>
                <a:ea typeface="Avenir Heavy"/>
                <a:cs typeface="Avenir Heavy"/>
                <a:sym typeface="Avenir Heavy"/>
              </a:rPr>
              <a:t>DML features:</a:t>
            </a:r>
            <a:br/>
            <a:r>
              <a:t>MATCH (prot:Protein{ name:’P53’ }), (pway:Path{ title:’apoptosis’})</a:t>
            </a:r>
            <a:br/>
            <a:r>
              <a:t>CREATE (prot) - [:participates_in] -&gt; (pway)</a:t>
            </a:r>
            <a:br/>
          </a:p>
        </p:txBody>
      </p:sp>
      <p:sp>
        <p:nvSpPr>
          <p:cNvPr id="223" name="DML features, embeddable in Java/Python/etc: UNWIND $rows AS row // $rows set by the invoker, programmatically MATCH (prot:Protein{ id: row.protId }), (pway:Path{ id:row.pathId }) CREATE (prot) - [relation:participates_in] -&gt; (pway) SET relation = row.relationAttributes"/>
          <p:cNvSpPr txBox="1"/>
          <p:nvPr/>
        </p:nvSpPr>
        <p:spPr>
          <a:xfrm>
            <a:off x="7717674" y="7642247"/>
            <a:ext cx="15261375" cy="3533776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spcBef>
                <a:spcPts val="4500"/>
              </a:spcBef>
              <a:defRPr sz="3900"/>
            </a:pPr>
            <a:r>
              <a:rPr>
                <a:latin typeface="Avenir Heavy"/>
                <a:ea typeface="Avenir Heavy"/>
                <a:cs typeface="Avenir Heavy"/>
                <a:sym typeface="Avenir Heavy"/>
              </a:rPr>
              <a:t>DML features, embeddable in Java/Python/etc:</a:t>
            </a:r>
            <a:br/>
            <a:r>
              <a:t>UNWIND $rows AS row // $rows set by the invoker, programmatically</a:t>
            </a:r>
            <a:br/>
            <a:r>
              <a:t>MATCH (prot:Protein{ id: row.protId }), (pway:Path{ id:row.pathId })</a:t>
            </a:r>
            <a:br/>
            <a:r>
              <a:t>CREATE (prot) - [relation:participates_in] -&gt; (pway)</a:t>
            </a:r>
            <a:br/>
            <a:r>
              <a:t>SET relation = row.relationAttributes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als"/>
          <p:cNvSpPr txBox="1"/>
          <p:nvPr>
            <p:ph type="title"/>
          </p:nvPr>
        </p:nvSpPr>
        <p:spPr>
          <a:xfrm>
            <a:off x="923494" y="320675"/>
            <a:ext cx="16430626" cy="2000250"/>
          </a:xfrm>
          <a:prstGeom prst="rect">
            <a:avLst/>
          </a:prstGeom>
        </p:spPr>
        <p:txBody>
          <a:bodyPr/>
          <a:lstStyle/>
          <a:p>
            <a:pPr/>
            <a:r>
              <a:t>Goals</a:t>
            </a:r>
          </a:p>
        </p:txBody>
      </p:sp>
      <p:sp>
        <p:nvSpPr>
          <p:cNvPr id="143" name="Evaluate graph databases (GDBs)/frameworkd/etc in relation to ONDEX needs…"/>
          <p:cNvSpPr txBox="1"/>
          <p:nvPr>
            <p:ph type="body" idx="1"/>
          </p:nvPr>
        </p:nvSpPr>
        <p:spPr>
          <a:xfrm>
            <a:off x="923494" y="2808808"/>
            <a:ext cx="22745598" cy="10625761"/>
          </a:xfrm>
          <a:prstGeom prst="rect">
            <a:avLst/>
          </a:prstGeom>
        </p:spPr>
        <p:txBody>
          <a:bodyPr/>
          <a:lstStyle/>
          <a:p>
            <a:pPr marL="639586" indent="-639586" defTabSz="805100">
              <a:spcBef>
                <a:spcPts val="5700"/>
              </a:spcBef>
              <a:defRPr sz="4900"/>
            </a:pPr>
            <a:r>
              <a:t>Evaluate </a:t>
            </a:r>
            <a:r>
              <a:rPr>
                <a:solidFill>
                  <a:srgbClr val="FFFB00"/>
                </a:solidFill>
              </a:rPr>
              <a:t>graph databases</a:t>
            </a:r>
            <a:r>
              <a:t> (GDBs)/frameworkd/etc in relation to ONDEX needs</a:t>
            </a:r>
          </a:p>
          <a:p>
            <a:pPr marL="639586" indent="-639586" defTabSz="805100">
              <a:spcBef>
                <a:spcPts val="5700"/>
              </a:spcBef>
              <a:defRPr sz="4900"/>
            </a:pPr>
            <a:r>
              <a:t>Assess GDBs as kNetMiner/ONDEX </a:t>
            </a:r>
            <a:r>
              <a:rPr>
                <a:solidFill>
                  <a:srgbClr val="FFFB00"/>
                </a:solidFill>
              </a:rPr>
              <a:t>backends</a:t>
            </a:r>
          </a:p>
          <a:p>
            <a:pPr marL="639586" indent="-639586" defTabSz="805100">
              <a:spcBef>
                <a:spcPts val="5700"/>
              </a:spcBef>
              <a:defRPr sz="4900"/>
            </a:pPr>
            <a:r>
              <a:t>Evaluate a </a:t>
            </a:r>
            <a:r>
              <a:rPr>
                <a:solidFill>
                  <a:srgbClr val="FFFB00"/>
                </a:solidFill>
              </a:rPr>
              <a:t>new architecture</a:t>
            </a:r>
            <a:r>
              <a:t> where raw data access is entirely based on a GDB</a:t>
            </a:r>
          </a:p>
          <a:p>
            <a:pPr marL="639586" indent="-639586" defTabSz="805100">
              <a:spcBef>
                <a:spcPts val="5700"/>
              </a:spcBef>
              <a:defRPr sz="4900"/>
            </a:pPr>
            <a:r>
              <a:t>Evaluate a new </a:t>
            </a:r>
            <a:r>
              <a:rPr>
                <a:solidFill>
                  <a:srgbClr val="FFFB00"/>
                </a:solidFill>
              </a:rPr>
              <a:t>data exchange format</a:t>
            </a:r>
            <a:r>
              <a:t>, possibly integrated with one GDBs</a:t>
            </a:r>
          </a:p>
          <a:p>
            <a:pPr lvl="1" marL="1100088" indent="-639586" defTabSz="805100">
              <a:spcBef>
                <a:spcPts val="5700"/>
              </a:spcBef>
              <a:defRPr sz="4900"/>
            </a:pPr>
            <a:r>
              <a:t>and hence, </a:t>
            </a:r>
            <a:r>
              <a:rPr>
                <a:solidFill>
                  <a:srgbClr val="FFFB00"/>
                </a:solidFill>
              </a:rPr>
              <a:t>evaluate the data models</a:t>
            </a:r>
            <a:r>
              <a:t> too</a:t>
            </a:r>
          </a:p>
          <a:p>
            <a:pPr marL="639586" indent="-639586" defTabSz="805100">
              <a:spcBef>
                <a:spcPts val="5700"/>
              </a:spcBef>
              <a:defRPr sz="4900"/>
            </a:pPr>
            <a:r>
              <a:t>Assess </a:t>
            </a:r>
            <a:r>
              <a:rPr>
                <a:solidFill>
                  <a:srgbClr val="FFFB00"/>
                </a:solidFill>
              </a:rPr>
              <a:t>data query/manipulation languages</a:t>
            </a:r>
            <a:r>
              <a:t> (expressivity, ease of use, speed)</a:t>
            </a:r>
          </a:p>
          <a:p>
            <a:pPr marL="639586" indent="-639586" defTabSz="805100">
              <a:spcBef>
                <a:spcPts val="5700"/>
              </a:spcBef>
              <a:defRPr sz="4900"/>
            </a:pPr>
            <a:r>
              <a:t>Assess that </a:t>
            </a:r>
            <a:r>
              <a:rPr>
                <a:solidFill>
                  <a:srgbClr val="FFFB00"/>
                </a:solidFill>
              </a:rPr>
              <a:t>performance</a:t>
            </a:r>
            <a:r>
              <a:t> fits to ONDEX needs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ypher/Neo4j Performance"/>
          <p:cNvSpPr txBox="1"/>
          <p:nvPr>
            <p:ph type="title"/>
          </p:nvPr>
        </p:nvSpPr>
        <p:spPr>
          <a:xfrm>
            <a:off x="2000167" y="857250"/>
            <a:ext cx="16430626" cy="2000250"/>
          </a:xfrm>
          <a:prstGeom prst="rect">
            <a:avLst/>
          </a:prstGeom>
        </p:spPr>
        <p:txBody>
          <a:bodyPr/>
          <a:lstStyle/>
          <a:p>
            <a:pPr/>
            <a:r>
              <a:t>Cypher/Neo4j Performance</a:t>
            </a:r>
          </a:p>
        </p:txBody>
      </p:sp>
      <p:sp>
        <p:nvSpPr>
          <p:cNvPr id="226" name="Simple, common queries"/>
          <p:cNvSpPr txBox="1"/>
          <p:nvPr/>
        </p:nvSpPr>
        <p:spPr>
          <a:xfrm>
            <a:off x="2000167" y="2857499"/>
            <a:ext cx="8008647" cy="1108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/>
            <a:r>
              <a:t>Simple, common queries</a:t>
            </a:r>
          </a:p>
        </p:txBody>
      </p:sp>
      <p:pic>
        <p:nvPicPr>
          <p:cNvPr id="22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00167" y="4019324"/>
            <a:ext cx="20383666" cy="92614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ypher/Neo4j Performan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Cypher/Neo4j Performance</a:t>
            </a:r>
          </a:p>
        </p:txBody>
      </p:sp>
      <p:sp>
        <p:nvSpPr>
          <p:cNvPr id="230" name="Path Queries"/>
          <p:cNvSpPr txBox="1"/>
          <p:nvPr/>
        </p:nvSpPr>
        <p:spPr>
          <a:xfrm>
            <a:off x="3976687" y="2548841"/>
            <a:ext cx="4240709" cy="1108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/>
            <a:r>
              <a:t>Path Queries</a:t>
            </a:r>
          </a:p>
        </p:txBody>
      </p:sp>
      <p:pic>
        <p:nvPicPr>
          <p:cNvPr id="23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76687" y="3656916"/>
            <a:ext cx="13844852" cy="96591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ounds Good, But…"/>
          <p:cNvSpPr txBox="1"/>
          <p:nvPr>
            <p:ph type="body" idx="14"/>
          </p:nvPr>
        </p:nvSpPr>
        <p:spPr>
          <a:xfrm>
            <a:off x="210100" y="283352"/>
            <a:ext cx="15231051" cy="1222376"/>
          </a:xfrm>
          <a:prstGeom prst="rect">
            <a:avLst/>
          </a:prstGeom>
        </p:spPr>
        <p:txBody>
          <a:bodyPr/>
          <a:lstStyle>
            <a:lvl1pPr algn="l">
              <a:defRPr cap="all" spc="992" sz="6200"/>
            </a:lvl1pPr>
          </a:lstStyle>
          <a:p>
            <a:pPr/>
            <a:r>
              <a:t>Sounds Good, But…</a:t>
            </a:r>
          </a:p>
        </p:txBody>
      </p:sp>
      <p:sp>
        <p:nvSpPr>
          <p:cNvPr id="234" name="select distinct ?prot ?pway { where {     # Branch 1     …   } union {      # Branch 2      …      {          # Branch 2.1      }       union {        # Branch 2.2     }      …  } }"/>
          <p:cNvSpPr txBox="1"/>
          <p:nvPr/>
        </p:nvSpPr>
        <p:spPr>
          <a:xfrm>
            <a:off x="210100" y="2024062"/>
            <a:ext cx="5164659" cy="9667876"/>
          </a:xfrm>
          <a:prstGeom prst="rect">
            <a:avLst/>
          </a:prstGeom>
          <a:ln w="254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spcBef>
                <a:spcPts val="4500"/>
              </a:spcBef>
              <a:defRPr sz="3200"/>
            </a:pPr>
            <a:r>
              <a:t>select distinct ?prot ?pway {</a:t>
            </a:r>
            <a:br/>
            <a:r>
              <a:t>where {</a:t>
            </a:r>
            <a:br/>
            <a:r>
              <a:t>    </a:t>
            </a:r>
            <a:r>
              <a:rPr>
                <a:solidFill>
                  <a:schemeClr val="accent5">
                    <a:hueOff val="-129837"/>
                    <a:lumOff val="6998"/>
                  </a:schemeClr>
                </a:solidFill>
                <a:latin typeface="Avenir Heavy"/>
                <a:ea typeface="Avenir Heavy"/>
                <a:cs typeface="Avenir Heavy"/>
                <a:sym typeface="Avenir Heavy"/>
              </a:rPr>
              <a:t># Branch 1</a:t>
            </a:r>
            <a:br/>
            <a:r>
              <a:t>    …</a:t>
            </a:r>
            <a:br/>
            <a:r>
              <a:t>  }</a:t>
            </a:r>
            <a:br/>
            <a:r>
              <a:t>union {</a:t>
            </a:r>
            <a:br/>
            <a:r>
              <a:t>     </a:t>
            </a:r>
            <a:r>
              <a:rPr>
                <a:solidFill>
                  <a:srgbClr val="0433FF"/>
                </a:solidFill>
                <a:latin typeface="Avenir Heavy"/>
                <a:ea typeface="Avenir Heavy"/>
                <a:cs typeface="Avenir Heavy"/>
                <a:sym typeface="Avenir Heavy"/>
              </a:rPr>
              <a:t># Branch 2</a:t>
            </a:r>
            <a:br>
              <a:rPr>
                <a:solidFill>
                  <a:srgbClr val="0433FF"/>
                </a:solidFill>
                <a:latin typeface="Avenir Heavy"/>
                <a:ea typeface="Avenir Heavy"/>
                <a:cs typeface="Avenir Heavy"/>
                <a:sym typeface="Avenir Heavy"/>
              </a:rPr>
            </a:br>
            <a:r>
              <a:rPr>
                <a:solidFill>
                  <a:srgbClr val="0433FF"/>
                </a:solidFill>
                <a:latin typeface="Avenir Heavy"/>
                <a:ea typeface="Avenir Heavy"/>
                <a:cs typeface="Avenir Heavy"/>
                <a:sym typeface="Avenir Heavy"/>
              </a:rPr>
              <a:t>     …</a:t>
            </a:r>
            <a:br/>
            <a:r>
              <a:t>     {  </a:t>
            </a:r>
            <a:br/>
            <a:r>
              <a:t>       </a:t>
            </a:r>
            <a:r>
              <a:rPr>
                <a:solidFill>
                  <a:srgbClr val="0433FF"/>
                </a:solidFill>
                <a:latin typeface="Avenir Heavy"/>
                <a:ea typeface="Avenir Heavy"/>
                <a:cs typeface="Avenir Heavy"/>
                <a:sym typeface="Avenir Heavy"/>
              </a:rPr>
              <a:t># Branch 2.1</a:t>
            </a:r>
            <a:br/>
            <a:r>
              <a:t>     } </a:t>
            </a:r>
            <a:br/>
            <a:r>
              <a:t>     union {</a:t>
            </a:r>
            <a:br/>
            <a:r>
              <a:t>       </a:t>
            </a:r>
            <a:r>
              <a:rPr>
                <a:solidFill>
                  <a:srgbClr val="00FCFF"/>
                </a:solidFill>
                <a:latin typeface="Avenir Heavy"/>
                <a:ea typeface="Avenir Heavy"/>
                <a:cs typeface="Avenir Heavy"/>
                <a:sym typeface="Avenir Heavy"/>
              </a:rPr>
              <a:t># Branch 2.2</a:t>
            </a:r>
            <a:br/>
            <a:r>
              <a:t>    }   </a:t>
            </a:r>
            <a:br/>
            <a:r>
              <a:t>  …</a:t>
            </a:r>
            <a:br/>
            <a:r>
              <a:t> }</a:t>
            </a:r>
            <a:br/>
            <a:r>
              <a:t>}</a:t>
            </a:r>
          </a:p>
        </p:txBody>
      </p:sp>
      <p:grpSp>
        <p:nvGrpSpPr>
          <p:cNvPr id="237" name="Group"/>
          <p:cNvGrpSpPr/>
          <p:nvPr/>
        </p:nvGrpSpPr>
        <p:grpSpPr>
          <a:xfrm>
            <a:off x="13320318" y="8581121"/>
            <a:ext cx="7953357" cy="5134879"/>
            <a:chOff x="0" y="0"/>
            <a:chExt cx="7953355" cy="5134878"/>
          </a:xfrm>
        </p:grpSpPr>
        <p:sp>
          <p:nvSpPr>
            <p:cNvPr id="235" name="Rounded Rectangle"/>
            <p:cNvSpPr/>
            <p:nvPr/>
          </p:nvSpPr>
          <p:spPr>
            <a:xfrm>
              <a:off x="95674" y="125832"/>
              <a:ext cx="7762008" cy="4930361"/>
            </a:xfrm>
            <a:prstGeom prst="roundRect">
              <a:avLst>
                <a:gd name="adj" fmla="val 2568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cap="all" spc="512" sz="3200">
                  <a:latin typeface="Avenir Medium"/>
                  <a:ea typeface="Avenir Medium"/>
                  <a:cs typeface="Avenir Medium"/>
                  <a:sym typeface="Avenir Medium"/>
                </a:defRPr>
              </a:pPr>
            </a:p>
          </p:txBody>
        </p:sp>
        <p:pic>
          <p:nvPicPr>
            <p:cNvPr id="236" name="ara_knet_pattern.png" descr="ara_knet_pattern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7953356" cy="513487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38" name="In Cypher?!…"/>
          <p:cNvSpPr txBox="1"/>
          <p:nvPr>
            <p:ph type="body" sz="half" idx="4294967295"/>
          </p:nvPr>
        </p:nvSpPr>
        <p:spPr>
          <a:xfrm>
            <a:off x="5710177" y="2036762"/>
            <a:ext cx="18375507" cy="3677983"/>
          </a:xfrm>
          <a:prstGeom prst="rect">
            <a:avLst/>
          </a:prstGeom>
        </p:spPr>
        <p:txBody>
          <a:bodyPr anchor="t"/>
          <a:lstStyle/>
          <a:p>
            <a:pPr marL="495483" indent="-495483" defTabSz="599717">
              <a:spcBef>
                <a:spcPts val="4300"/>
              </a:spcBef>
              <a:buClrTx/>
              <a:defRPr sz="3796"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In Cypher?!</a:t>
            </a:r>
          </a:p>
          <a:p>
            <a:pPr marL="495483" indent="-495483" defTabSz="599717">
              <a:spcBef>
                <a:spcPts val="4300"/>
              </a:spcBef>
              <a:buClrTx/>
              <a:defRPr sz="3796"/>
            </a:pPr>
            <a:r>
              <a:t>I couldn’t find a decent way, although it might be possible (</a:t>
            </a:r>
            <a:r>
              <a:rPr u="sng">
                <a:hlinkClick r:id="rId3" invalidUrl="" action="" tgtFrame="" tooltip="" history="1" highlightClick="0" endSnd="0"/>
              </a:rPr>
              <a:t>https://goo.gl/Rpa9SM</a:t>
            </a:r>
            <a:r>
              <a:t>)</a:t>
            </a:r>
          </a:p>
          <a:p>
            <a:pPr marL="495483" indent="-495483" defTabSz="599717">
              <a:spcBef>
                <a:spcPts val="4300"/>
              </a:spcBef>
              <a:buClrTx/>
              <a:defRPr sz="3796"/>
            </a:pPr>
            <a:r>
              <a:t>Partially possible in straightforward way, but redundantly, e.g., Branch 2.2:</a:t>
            </a:r>
          </a:p>
        </p:txBody>
      </p:sp>
      <p:sp>
        <p:nvSpPr>
          <p:cNvPr id="239" name="MATCH (prot:Protein) &lt;- [:ac_by] - (:Enzyme) &lt;- [:ca_by] - (:Transport) &lt;- [:part_of] - (pway:Path) RETURN prot, pway LIMIT 100 UNION MATCH (prot:Protein) - [:is_a] -&gt; (:Enzyme) &lt;- [:ca_by] - (:Transport) &lt;- [:part_of] - (pway:Path) RETURN prot, pway LIMIT 100"/>
          <p:cNvSpPr txBox="1"/>
          <p:nvPr/>
        </p:nvSpPr>
        <p:spPr>
          <a:xfrm>
            <a:off x="5710177" y="5517247"/>
            <a:ext cx="18208472" cy="3063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spcBef>
                <a:spcPts val="4500"/>
              </a:spcBef>
              <a:defRPr sz="3400"/>
            </a:pPr>
            <a:r>
              <a:t>MATCH (prot:Protein) &lt;- [:ac_by] - (:Enzyme) &lt;- [:ca_by] - (:Transport) &lt;- [:part_of] - (pway:Path)</a:t>
            </a:r>
            <a:br/>
            <a:r>
              <a:t>RETURN prot, pway LIMIT 100</a:t>
            </a:r>
            <a:br/>
            <a:r>
              <a:t>UNION</a:t>
            </a:r>
            <a:br/>
            <a:r>
              <a:t>MATCH (prot:Protein) - [:is_a] -&gt; (:Enzyme) &lt;- [:ca_by] - (:Transport) &lt;- [:part_of] - (pway:Path)</a:t>
            </a:r>
            <a:br/>
            <a:r>
              <a:t>RETURN prot, pway LIMIT 100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ADDENDUM"/>
          <p:cNvSpPr txBox="1"/>
          <p:nvPr>
            <p:ph type="body" idx="14"/>
          </p:nvPr>
        </p:nvSpPr>
        <p:spPr>
          <a:xfrm>
            <a:off x="210100" y="283352"/>
            <a:ext cx="15231051" cy="1222376"/>
          </a:xfrm>
          <a:prstGeom prst="rect">
            <a:avLst/>
          </a:prstGeom>
        </p:spPr>
        <p:txBody>
          <a:bodyPr/>
          <a:lstStyle>
            <a:lvl1pPr algn="l">
              <a:defRPr cap="all" spc="992" sz="6200"/>
            </a:lvl1pPr>
          </a:lstStyle>
          <a:p>
            <a:pPr/>
            <a:r>
              <a:t>ADDENDUM</a:t>
            </a:r>
          </a:p>
        </p:txBody>
      </p:sp>
      <p:sp>
        <p:nvSpPr>
          <p:cNvPr id="242" name="select distinct ?prot ?pway { where {     # Branch 1     …   } union {      # Branch 2      …      {          # Branch 2.1      }       union {        # Branch 2.2     }      …  } }"/>
          <p:cNvSpPr txBox="1"/>
          <p:nvPr/>
        </p:nvSpPr>
        <p:spPr>
          <a:xfrm>
            <a:off x="210100" y="2024062"/>
            <a:ext cx="5164659" cy="9667876"/>
          </a:xfrm>
          <a:prstGeom prst="rect">
            <a:avLst/>
          </a:prstGeom>
          <a:ln w="254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spcBef>
                <a:spcPts val="4500"/>
              </a:spcBef>
              <a:defRPr sz="3200"/>
            </a:pPr>
            <a:r>
              <a:t>select distinct ?prot ?pway {</a:t>
            </a:r>
            <a:br/>
            <a:r>
              <a:t>where {</a:t>
            </a:r>
            <a:br/>
            <a:r>
              <a:t>    </a:t>
            </a:r>
            <a:r>
              <a:rPr>
                <a:solidFill>
                  <a:schemeClr val="accent5">
                    <a:hueOff val="-129837"/>
                    <a:lumOff val="6998"/>
                  </a:schemeClr>
                </a:solidFill>
                <a:latin typeface="Avenir Heavy"/>
                <a:ea typeface="Avenir Heavy"/>
                <a:cs typeface="Avenir Heavy"/>
                <a:sym typeface="Avenir Heavy"/>
              </a:rPr>
              <a:t># Branch 1</a:t>
            </a:r>
            <a:br/>
            <a:r>
              <a:t>    …</a:t>
            </a:r>
            <a:br/>
            <a:r>
              <a:t>  }</a:t>
            </a:r>
            <a:br/>
            <a:r>
              <a:t>union {</a:t>
            </a:r>
            <a:br/>
            <a:r>
              <a:t>     </a:t>
            </a:r>
            <a:r>
              <a:rPr>
                <a:solidFill>
                  <a:srgbClr val="0433FF"/>
                </a:solidFill>
                <a:latin typeface="Avenir Heavy"/>
                <a:ea typeface="Avenir Heavy"/>
                <a:cs typeface="Avenir Heavy"/>
                <a:sym typeface="Avenir Heavy"/>
              </a:rPr>
              <a:t># Branch 2</a:t>
            </a:r>
            <a:br>
              <a:rPr>
                <a:solidFill>
                  <a:srgbClr val="0433FF"/>
                </a:solidFill>
                <a:latin typeface="Avenir Heavy"/>
                <a:ea typeface="Avenir Heavy"/>
                <a:cs typeface="Avenir Heavy"/>
                <a:sym typeface="Avenir Heavy"/>
              </a:rPr>
            </a:br>
            <a:r>
              <a:rPr>
                <a:solidFill>
                  <a:srgbClr val="0433FF"/>
                </a:solidFill>
                <a:latin typeface="Avenir Heavy"/>
                <a:ea typeface="Avenir Heavy"/>
                <a:cs typeface="Avenir Heavy"/>
                <a:sym typeface="Avenir Heavy"/>
              </a:rPr>
              <a:t>     …</a:t>
            </a:r>
            <a:br/>
            <a:r>
              <a:t>     {  </a:t>
            </a:r>
            <a:br/>
            <a:r>
              <a:t>       </a:t>
            </a:r>
            <a:r>
              <a:rPr>
                <a:solidFill>
                  <a:srgbClr val="0433FF"/>
                </a:solidFill>
                <a:latin typeface="Avenir Heavy"/>
                <a:ea typeface="Avenir Heavy"/>
                <a:cs typeface="Avenir Heavy"/>
                <a:sym typeface="Avenir Heavy"/>
              </a:rPr>
              <a:t># Branch 2.1</a:t>
            </a:r>
            <a:br/>
            <a:r>
              <a:t>     } </a:t>
            </a:r>
            <a:br/>
            <a:r>
              <a:t>     union {</a:t>
            </a:r>
            <a:br/>
            <a:r>
              <a:t>       </a:t>
            </a:r>
            <a:r>
              <a:rPr>
                <a:solidFill>
                  <a:srgbClr val="00FCFF"/>
                </a:solidFill>
                <a:latin typeface="Avenir Heavy"/>
                <a:ea typeface="Avenir Heavy"/>
                <a:cs typeface="Avenir Heavy"/>
                <a:sym typeface="Avenir Heavy"/>
              </a:rPr>
              <a:t># Branch 2.2</a:t>
            </a:r>
            <a:br/>
            <a:r>
              <a:t>    }   </a:t>
            </a:r>
            <a:br/>
            <a:r>
              <a:t>  …</a:t>
            </a:r>
            <a:br/>
            <a:r>
              <a:t> }</a:t>
            </a:r>
            <a:br/>
            <a:r>
              <a:t>}</a:t>
            </a:r>
          </a:p>
        </p:txBody>
      </p:sp>
      <p:grpSp>
        <p:nvGrpSpPr>
          <p:cNvPr id="245" name="Group"/>
          <p:cNvGrpSpPr/>
          <p:nvPr/>
        </p:nvGrpSpPr>
        <p:grpSpPr>
          <a:xfrm>
            <a:off x="16430645" y="8581121"/>
            <a:ext cx="7953356" cy="5134879"/>
            <a:chOff x="0" y="0"/>
            <a:chExt cx="7953355" cy="5134878"/>
          </a:xfrm>
        </p:grpSpPr>
        <p:sp>
          <p:nvSpPr>
            <p:cNvPr id="243" name="Rounded Rectangle"/>
            <p:cNvSpPr/>
            <p:nvPr/>
          </p:nvSpPr>
          <p:spPr>
            <a:xfrm>
              <a:off x="95674" y="125832"/>
              <a:ext cx="7762008" cy="4930361"/>
            </a:xfrm>
            <a:prstGeom prst="roundRect">
              <a:avLst>
                <a:gd name="adj" fmla="val 2568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cap="all" spc="512" sz="3200">
                  <a:latin typeface="Avenir Medium"/>
                  <a:ea typeface="Avenir Medium"/>
                  <a:cs typeface="Avenir Medium"/>
                  <a:sym typeface="Avenir Medium"/>
                </a:defRPr>
              </a:pPr>
            </a:p>
          </p:txBody>
        </p:sp>
        <p:pic>
          <p:nvPicPr>
            <p:cNvPr id="244" name="ara_knet_pattern.png" descr="ara_knet_pattern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7953356" cy="513487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46" name="In Cypher?! Unions+branches partially possible by means of paths in WHERE:"/>
          <p:cNvSpPr txBox="1"/>
          <p:nvPr>
            <p:ph type="body" sz="quarter" idx="4294967295"/>
          </p:nvPr>
        </p:nvSpPr>
        <p:spPr>
          <a:xfrm>
            <a:off x="6493693" y="960479"/>
            <a:ext cx="18375508" cy="2101767"/>
          </a:xfrm>
          <a:prstGeom prst="rect">
            <a:avLst/>
          </a:prstGeom>
        </p:spPr>
        <p:txBody>
          <a:bodyPr anchor="t"/>
          <a:lstStyle/>
          <a:p>
            <a:pPr marL="678744" indent="-678744">
              <a:buClrTx/>
              <a:defRPr sz="3900"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In Cypher?!</a:t>
            </a:r>
            <a:br/>
            <a:r>
              <a:rPr>
                <a:latin typeface="+mn-lt"/>
                <a:ea typeface="+mn-ea"/>
                <a:cs typeface="+mn-cs"/>
                <a:sym typeface="Avenir Light"/>
              </a:rPr>
              <a:t>Unions+branches partially possible by means of paths in WHERE:</a:t>
            </a:r>
          </a:p>
        </p:txBody>
      </p:sp>
      <p:sp>
        <p:nvSpPr>
          <p:cNvPr id="247" name="// Branch 2 MATCH (prot:Protein), (enz:Enzyme), (tns:Transport) - [:part_of] -&gt; (path:Path) WHERE (    (enz) - [:ac_by|:in_by] -&gt; (:Comp) - [:pd_by|:cs_by] -&gt; (tns) // Branch 2.1     OR (tns) - [:ca_by] -&gt; (enz) )                                                           //Branch 2.2 (pt1)            AND ( (prot) - [:is_a] -&gt; (enz) OR (prot) &lt;- [:ac_by] - (enz) ) // Branch 2.2 (pt2) RETURN prot, path LIMIT 30 UNION  // Branch1 MATCH (prot:Protein) - [:pd_by|:cs_by] -&gt; (:Reaction) - [:part_of] -&gt; (path:Path) RETURN prot, path LIMIT 30"/>
          <p:cNvSpPr txBox="1"/>
          <p:nvPr/>
        </p:nvSpPr>
        <p:spPr>
          <a:xfrm>
            <a:off x="5716527" y="2577197"/>
            <a:ext cx="18208472" cy="5997576"/>
          </a:xfrm>
          <a:prstGeom prst="rect">
            <a:avLst/>
          </a:prstGeom>
          <a:ln w="127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spcBef>
                <a:spcPts val="4500"/>
              </a:spcBef>
              <a:defRPr sz="3400"/>
            </a:pPr>
            <a:r>
              <a:rPr>
                <a:latin typeface="Avenir Heavy"/>
                <a:ea typeface="Avenir Heavy"/>
                <a:cs typeface="Avenir Heavy"/>
                <a:sym typeface="Avenir Heavy"/>
              </a:rPr>
              <a:t>// Branch 2</a:t>
            </a:r>
            <a:br>
              <a:rPr>
                <a:latin typeface="Avenir Heavy"/>
                <a:ea typeface="Avenir Heavy"/>
                <a:cs typeface="Avenir Heavy"/>
                <a:sym typeface="Avenir Heavy"/>
              </a:rPr>
            </a:br>
            <a:r>
              <a:t>MATCH (prot:Protein), (enz:Enzyme), (tns:Transport) - [:part_of] -&gt; (path:Path)</a:t>
            </a:r>
            <a:br/>
            <a:r>
              <a:t>WHERE (    (enz) - [:ac_by|:in_by] -&gt; (:Comp) - [:pd_by|:cs_by] -&gt; (tns) </a:t>
            </a:r>
            <a:r>
              <a:rPr>
                <a:latin typeface="Avenir Heavy"/>
                <a:ea typeface="Avenir Heavy"/>
                <a:cs typeface="Avenir Heavy"/>
                <a:sym typeface="Avenir Heavy"/>
              </a:rPr>
              <a:t>// Branch 2.1</a:t>
            </a:r>
            <a:br/>
            <a:r>
              <a:t>    OR (tns) - [:ca_by] -&gt; (enz) )                                                           </a:t>
            </a:r>
            <a:r>
              <a:rPr>
                <a:latin typeface="Avenir Heavy"/>
                <a:ea typeface="Avenir Heavy"/>
                <a:cs typeface="Avenir Heavy"/>
                <a:sym typeface="Avenir Heavy"/>
              </a:rPr>
              <a:t>//Branch 2.2 (pt1)</a:t>
            </a:r>
            <a:br/>
            <a:r>
              <a:t>           AND ( (prot) - [:is_a] -&gt; (enz) OR (prot) &lt;- [:ac_by] - (enz) ) </a:t>
            </a:r>
            <a:r>
              <a:rPr>
                <a:latin typeface="Avenir Heavy"/>
                <a:ea typeface="Avenir Heavy"/>
                <a:cs typeface="Avenir Heavy"/>
                <a:sym typeface="Avenir Heavy"/>
              </a:rPr>
              <a:t>// Branch 2.2 (pt2)</a:t>
            </a:r>
            <a:br/>
            <a:r>
              <a:t>RETURN prot, path LIMIT 30</a:t>
            </a:r>
            <a:br/>
            <a:r>
              <a:t>UNION </a:t>
            </a:r>
            <a:br/>
            <a:r>
              <a:rPr>
                <a:latin typeface="Avenir Heavy"/>
                <a:ea typeface="Avenir Heavy"/>
                <a:cs typeface="Avenir Heavy"/>
                <a:sym typeface="Avenir Heavy"/>
              </a:rPr>
              <a:t>// Branch1</a:t>
            </a:r>
            <a:br>
              <a:rPr>
                <a:latin typeface="Avenir Heavy"/>
                <a:ea typeface="Avenir Heavy"/>
                <a:cs typeface="Avenir Heavy"/>
                <a:sym typeface="Avenir Heavy"/>
              </a:rPr>
            </a:br>
            <a:r>
              <a:t>MATCH (prot:Protein) - [:pd_by|:cs_by] -&gt; (:Reaction) - [:part_of] -&gt; (path:Path)</a:t>
            </a:r>
            <a:br/>
            <a:r>
              <a:t>RETURN prot, path LIMIT 30</a:t>
            </a:r>
          </a:p>
        </p:txBody>
      </p:sp>
      <p:sp>
        <p:nvSpPr>
          <p:cNvPr id="248" name="However,…"/>
          <p:cNvSpPr txBox="1"/>
          <p:nvPr/>
        </p:nvSpPr>
        <p:spPr>
          <a:xfrm>
            <a:off x="5710177" y="8824833"/>
            <a:ext cx="10720468" cy="46474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normAutofit fontScale="100000" lnSpcReduction="0"/>
          </a:bodyPr>
          <a:lstStyle/>
          <a:p>
            <a:pPr marL="678744" indent="-678744" algn="l">
              <a:spcBef>
                <a:spcPts val="5900"/>
              </a:spcBef>
              <a:buSzPct val="90000"/>
              <a:buChar char="•"/>
              <a:defRPr sz="3900"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However, </a:t>
            </a:r>
          </a:p>
          <a:p>
            <a:pPr marL="678744" indent="-678744" algn="l">
              <a:spcBef>
                <a:spcPts val="5900"/>
              </a:spcBef>
              <a:buSzPct val="90000"/>
              <a:buChar char="•"/>
              <a:defRPr sz="3900"/>
            </a:pPr>
            <a:r>
              <a:t>41249ms  to execute against wheat net.</a:t>
            </a:r>
          </a:p>
          <a:p>
            <a:pPr marL="678744" indent="-678744" algn="l">
              <a:spcBef>
                <a:spcPts val="5900"/>
              </a:spcBef>
              <a:buSzPct val="90000"/>
              <a:buChar char="•"/>
              <a:defRPr sz="3900"/>
            </a:pPr>
            <a:r>
              <a:t>it generates cartesian products and can easily explode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ounds Good, But…"/>
          <p:cNvSpPr txBox="1"/>
          <p:nvPr>
            <p:ph type="body" idx="14"/>
          </p:nvPr>
        </p:nvSpPr>
        <p:spPr>
          <a:xfrm>
            <a:off x="462987" y="307095"/>
            <a:ext cx="15231051" cy="1222376"/>
          </a:xfrm>
          <a:prstGeom prst="rect">
            <a:avLst/>
          </a:prstGeom>
        </p:spPr>
        <p:txBody>
          <a:bodyPr/>
          <a:lstStyle>
            <a:lvl1pPr algn="l">
              <a:defRPr cap="all" spc="992" sz="6200"/>
            </a:lvl1pPr>
          </a:lstStyle>
          <a:p>
            <a:pPr/>
            <a:r>
              <a:t>Sounds Good, But…</a:t>
            </a:r>
          </a:p>
        </p:txBody>
      </p:sp>
      <p:sp>
        <p:nvSpPr>
          <p:cNvPr id="251" name="What about schemas/metadata/ontologies?…"/>
          <p:cNvSpPr txBox="1"/>
          <p:nvPr>
            <p:ph type="body" idx="4294967295"/>
          </p:nvPr>
        </p:nvSpPr>
        <p:spPr>
          <a:xfrm>
            <a:off x="462987" y="2060505"/>
            <a:ext cx="23219717" cy="10679275"/>
          </a:xfrm>
          <a:prstGeom prst="rect">
            <a:avLst/>
          </a:prstGeom>
        </p:spPr>
        <p:txBody>
          <a:bodyPr anchor="t"/>
          <a:lstStyle/>
          <a:p>
            <a:pPr marL="678744" indent="-678744">
              <a:buClrTx/>
              <a:defRPr sz="5200"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What about schemas/metadata/ontologies?</a:t>
            </a:r>
          </a:p>
          <a:p>
            <a:pPr marL="678744" indent="-678744">
              <a:buClrTx/>
              <a:defRPr sz="5200"/>
            </a:pPr>
            <a:r>
              <a:t>Node and relations can only have multiple labels attached, which are just strings. Rich schema-operations not so easy:</a:t>
            </a:r>
          </a:p>
          <a:p>
            <a:pPr lvl="1" marL="1148644" indent="-678744">
              <a:buClrTx/>
              <a:defRPr sz="5200"/>
            </a:pPr>
            <a:r>
              <a:t>Select any kind of protein, including enzymes, cytokines</a:t>
            </a:r>
          </a:p>
          <a:p>
            <a:pPr lvl="1" marL="1148644" indent="-678744">
              <a:buClrTx/>
              <a:defRPr sz="5200"/>
            </a:pPr>
            <a:r>
              <a:t>Select any type of ‘interacts with’, including ‘catalysed by’, ‘consumed by’, ‘produced by’ (might require ‘inverse of’)</a:t>
            </a:r>
          </a:p>
          <a:p>
            <a:pPr marL="678744" indent="-678744">
              <a:buClrTx/>
              <a:defRPr sz="5200"/>
            </a:pPr>
            <a:r>
              <a:t>Basically, has a relational-oriented view about the schemas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ounds Good, But…"/>
          <p:cNvSpPr txBox="1"/>
          <p:nvPr>
            <p:ph type="body" idx="14"/>
          </p:nvPr>
        </p:nvSpPr>
        <p:spPr>
          <a:xfrm>
            <a:off x="462987" y="212123"/>
            <a:ext cx="15231051" cy="1222376"/>
          </a:xfrm>
          <a:prstGeom prst="rect">
            <a:avLst/>
          </a:prstGeom>
        </p:spPr>
        <p:txBody>
          <a:bodyPr/>
          <a:lstStyle>
            <a:lvl1pPr algn="l">
              <a:defRPr cap="all" spc="992" sz="6200"/>
            </a:lvl1pPr>
          </a:lstStyle>
          <a:p>
            <a:pPr/>
            <a:r>
              <a:t>Sounds Good, But…</a:t>
            </a:r>
          </a:p>
        </p:txBody>
      </p:sp>
      <p:sp>
        <p:nvSpPr>
          <p:cNvPr id="254" name="Basically, it’s relational-oriented about schemas…"/>
          <p:cNvSpPr txBox="1"/>
          <p:nvPr>
            <p:ph type="body" idx="4294967295"/>
          </p:nvPr>
        </p:nvSpPr>
        <p:spPr>
          <a:xfrm>
            <a:off x="462987" y="1701800"/>
            <a:ext cx="23596821" cy="11723928"/>
          </a:xfrm>
          <a:prstGeom prst="rect">
            <a:avLst/>
          </a:prstGeom>
        </p:spPr>
        <p:txBody>
          <a:bodyPr anchor="t"/>
          <a:lstStyle/>
          <a:p>
            <a:pPr marL="461546" indent="-461546" defTabSz="558641">
              <a:spcBef>
                <a:spcPts val="4000"/>
              </a:spcBef>
              <a:buClrTx/>
              <a:defRPr sz="3536"/>
            </a:pPr>
            <a:r>
              <a:t>Basically, it’s relational-oriented about schemas</a:t>
            </a:r>
          </a:p>
          <a:p>
            <a:pPr marL="461546" indent="-461546" defTabSz="558641">
              <a:spcBef>
                <a:spcPts val="4000"/>
              </a:spcBef>
              <a:buClrTx/>
              <a:defRPr sz="3536"/>
            </a:pPr>
            <a:r>
              <a:t>we might still be OK with metadata modelled as graphs, however:</a:t>
            </a:r>
          </a:p>
          <a:p>
            <a:pPr marL="461546" indent="-461546" defTabSz="558641">
              <a:spcBef>
                <a:spcPts val="4000"/>
              </a:spcBef>
              <a:buClrTx/>
              <a:defRPr sz="3536"/>
            </a:pPr>
            <a:r>
              <a:t>MATCH (molecule:Molecule),</a:t>
            </a:r>
            <a:br/>
            <a:r>
              <a:t>    (molType:Class)-[:is_a*]-&gt;(:Class{ name:’Protein’ })</a:t>
            </a:r>
            <a:br/>
            <a:r>
              <a:t>WHERE LABELS molType IN LABELS (molecule)</a:t>
            </a:r>
          </a:p>
          <a:p>
            <a:pPr lvl="1" marL="781078" indent="-461546" defTabSz="558641">
              <a:spcBef>
                <a:spcPts val="4000"/>
              </a:spcBef>
              <a:buClrTx/>
              <a:defRPr sz="3536"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It’s expensive to compute (doesn’t exploit indexes)</a:t>
            </a:r>
          </a:p>
          <a:p>
            <a:pPr marL="461546" indent="-461546" defTabSz="558641">
              <a:spcBef>
                <a:spcPts val="4000"/>
              </a:spcBef>
              <a:buClrTx/>
              <a:defRPr sz="3536"/>
            </a:pPr>
            <a:r>
              <a:t>MATCH (molecule:Molecule:$additionalLabel) CREATE …</a:t>
            </a:r>
          </a:p>
          <a:p>
            <a:pPr lvl="1" marL="781078" indent="-461546" defTabSz="558641">
              <a:spcBef>
                <a:spcPts val="4000"/>
              </a:spcBef>
              <a:buClrTx/>
              <a:defRPr sz="3536"/>
            </a:pPr>
            <a:r>
              <a:t>Parameterising on labels not possible</a:t>
            </a:r>
          </a:p>
          <a:p>
            <a:pPr lvl="1" marL="781078" indent="-461546" defTabSz="558641">
              <a:spcBef>
                <a:spcPts val="4000"/>
              </a:spcBef>
              <a:buClrTx/>
              <a:defRPr sz="3536"/>
            </a:pPr>
            <a:r>
              <a:t>Requires non parametric Cypher string =&gt; UNWIND-based bulk loading impossible </a:t>
            </a:r>
          </a:p>
          <a:p>
            <a:pPr lvl="2" marL="1100610" indent="-461546" defTabSz="558641">
              <a:spcBef>
                <a:spcPts val="4000"/>
              </a:spcBef>
              <a:buClrTx/>
              <a:defRPr sz="3536"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=&gt; bad performance</a:t>
            </a:r>
          </a:p>
          <a:p>
            <a:pPr lvl="1" marL="781078" indent="-461546" defTabSz="558641">
              <a:spcBef>
                <a:spcPts val="4000"/>
              </a:spcBef>
              <a:buClrTx/>
              <a:defRPr sz="3536"/>
            </a:pPr>
            <a:r>
              <a:t>Programmatic approach possible, but a lot of problems with things like Lucene version mismatches (one reason being that ONDEX would require review and proper plug-in architecture)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Flat, RDF-Like Model"/>
          <p:cNvSpPr txBox="1"/>
          <p:nvPr>
            <p:ph type="body" idx="14"/>
          </p:nvPr>
        </p:nvSpPr>
        <p:spPr>
          <a:xfrm>
            <a:off x="571376" y="0"/>
            <a:ext cx="18116931" cy="1222376"/>
          </a:xfrm>
          <a:prstGeom prst="rect">
            <a:avLst/>
          </a:prstGeom>
        </p:spPr>
        <p:txBody>
          <a:bodyPr/>
          <a:lstStyle>
            <a:lvl1pPr algn="l">
              <a:defRPr cap="all" spc="992" sz="6200"/>
            </a:lvl1pPr>
          </a:lstStyle>
          <a:p>
            <a:pPr/>
            <a:r>
              <a:t>Flat, RDF-Like Model</a:t>
            </a:r>
          </a:p>
        </p:txBody>
      </p:sp>
      <p:pic>
        <p:nvPicPr>
          <p:cNvPr id="257" name="no4j_flat_model.png" descr="no4j_flat_model.png"/>
          <p:cNvPicPr>
            <a:picLocks noChangeAspect="1"/>
          </p:cNvPicPr>
          <p:nvPr/>
        </p:nvPicPr>
        <p:blipFill>
          <a:blip r:embed="rId2">
            <a:extLst/>
          </a:blip>
          <a:srcRect l="3804" t="8427" r="5586" b="15187"/>
          <a:stretch>
            <a:fillRect/>
          </a:stretch>
        </p:blipFill>
        <p:spPr>
          <a:xfrm>
            <a:off x="571376" y="1343953"/>
            <a:ext cx="23457475" cy="12093346"/>
          </a:xfrm>
          <a:prstGeom prst="rect">
            <a:avLst/>
          </a:prstGeom>
          <a:ln w="12700">
            <a:miter lim="400000"/>
          </a:ln>
        </p:spPr>
      </p:pic>
      <p:sp>
        <p:nvSpPr>
          <p:cNvPr id="258" name="Code for both converters: github:/marco-brandizi/odx_neo4j_converter_test"/>
          <p:cNvSpPr txBox="1"/>
          <p:nvPr/>
        </p:nvSpPr>
        <p:spPr>
          <a:xfrm>
            <a:off x="1159636" y="12266754"/>
            <a:ext cx="7154546" cy="1006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defRPr sz="2500">
                <a:solidFill>
                  <a:schemeClr val="accent5">
                    <a:hueOff val="-129837"/>
                    <a:lumOff val="6998"/>
                  </a:schemeClr>
                </a:solidFill>
                <a:latin typeface="Avenir Book Oblique"/>
                <a:ea typeface="Avenir Book Oblique"/>
                <a:cs typeface="Avenir Book Oblique"/>
                <a:sym typeface="Avenir Book Oblique"/>
              </a:defRPr>
            </a:pPr>
            <a:r>
              <a:t>Code for both converters:</a:t>
            </a:r>
            <a:br/>
            <a:r>
              <a:t>github:/marco-brandizi/odx_neo4j_converter_test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Flat Model Impact on Cypher"/>
          <p:cNvSpPr txBox="1"/>
          <p:nvPr>
            <p:ph type="body" idx="14"/>
          </p:nvPr>
        </p:nvSpPr>
        <p:spPr>
          <a:xfrm>
            <a:off x="502578" y="212123"/>
            <a:ext cx="16317106" cy="1222376"/>
          </a:xfrm>
          <a:prstGeom prst="rect">
            <a:avLst/>
          </a:prstGeom>
        </p:spPr>
        <p:txBody>
          <a:bodyPr/>
          <a:lstStyle>
            <a:lvl1pPr algn="l">
              <a:defRPr cap="all" spc="992" sz="6200"/>
            </a:lvl1pPr>
          </a:lstStyle>
          <a:p>
            <a:pPr/>
            <a:r>
              <a:t>Flat Model Impact on Cypher</a:t>
            </a:r>
          </a:p>
        </p:txBody>
      </p:sp>
      <p:sp>
        <p:nvSpPr>
          <p:cNvPr id="261" name="Structured model: MATCH (prot:Protein{ id: '250169' }) - [:cs_by] -&gt; (react:Reaction) - [:part_of] -&gt; (pway:Path) RETURN * LIMIT 100"/>
          <p:cNvSpPr txBox="1"/>
          <p:nvPr/>
        </p:nvSpPr>
        <p:spPr>
          <a:xfrm>
            <a:off x="515278" y="2175786"/>
            <a:ext cx="21331353" cy="2339976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spcBef>
                <a:spcPts val="4500"/>
              </a:spcBef>
              <a:defRPr sz="4200"/>
            </a:pPr>
            <a:r>
              <a:rPr>
                <a:latin typeface="Avenir Heavy"/>
                <a:ea typeface="Avenir Heavy"/>
                <a:cs typeface="Avenir Heavy"/>
                <a:sym typeface="Avenir Heavy"/>
              </a:rPr>
              <a:t>Structured model:</a:t>
            </a:r>
            <a:br/>
            <a:r>
              <a:t>MATCH (prot:Protein{ id: '250169' }) - [:cs_by] -&gt; (react:Reaction) - [:part_of] -&gt; (pway:Path)</a:t>
            </a:r>
            <a:br/>
            <a:r>
              <a:t>RETURN * LIMIT 100</a:t>
            </a:r>
          </a:p>
        </p:txBody>
      </p:sp>
      <p:sp>
        <p:nvSpPr>
          <p:cNvPr id="262" name="Flat model: MATCH (prot:Concept {id: '250169', ccName: 'Protein'})  &lt;- [:from] - (csby:Relation {name: 'cs_by' })  - [:to] -&gt; (react:Concept { ccName: 'Reaction'})  &lt;- [:from] - (partof:Relation {name:'part_of'}) - [:to]  -&gt; (pway:Concept {ccName:'Path'}) RETURN * LIMIT 100"/>
          <p:cNvSpPr txBox="1"/>
          <p:nvPr/>
        </p:nvSpPr>
        <p:spPr>
          <a:xfrm>
            <a:off x="3601860" y="5269748"/>
            <a:ext cx="13423165" cy="5235576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spcBef>
                <a:spcPts val="4500"/>
              </a:spcBef>
              <a:defRPr sz="4200"/>
            </a:pPr>
            <a:r>
              <a:rPr>
                <a:latin typeface="Avenir Heavy"/>
                <a:ea typeface="Avenir Heavy"/>
                <a:cs typeface="Avenir Heavy"/>
                <a:sym typeface="Avenir Heavy"/>
              </a:rPr>
              <a:t>Flat model:</a:t>
            </a:r>
            <a:br/>
            <a:r>
              <a:t>MATCH (prot:Concept {id: '250169', ccName: 'Protein'}) </a:t>
            </a:r>
            <a:br/>
            <a:r>
              <a:t>&lt;- [:from] - (csby:Relation {name: 'cs_by' }) </a:t>
            </a:r>
            <a:br/>
            <a:r>
              <a:t>- [:to] -&gt; (react:Concept { ccName: 'Reaction'}) </a:t>
            </a:r>
            <a:br/>
            <a:r>
              <a:t>&lt;- [:from] - (partof:Relation {name:'part_of'}) - [:to] </a:t>
            </a:r>
            <a:br/>
            <a:r>
              <a:t>-&gt; (pway:Concept {ccName:'Path'})</a:t>
            </a:r>
            <a:br/>
            <a:r>
              <a:t>RETURN * LIMIT 100</a:t>
            </a:r>
          </a:p>
        </p:txBody>
      </p:sp>
      <p:sp>
        <p:nvSpPr>
          <p:cNvPr id="263" name="Rich schema-based queries MATCH (mol:{Concept}) &lt;- [:conceptClass] - (cc:ConceptClass),   (cc) &lt;- [:specializationOf*] - (:ConceptClass{name:’Protein’}"/>
          <p:cNvSpPr txBox="1"/>
          <p:nvPr/>
        </p:nvSpPr>
        <p:spPr>
          <a:xfrm>
            <a:off x="8043754" y="11055794"/>
            <a:ext cx="15331448" cy="2339976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spcBef>
                <a:spcPts val="4500"/>
              </a:spcBef>
              <a:defRPr sz="4200"/>
            </a:pPr>
            <a:r>
              <a:rPr>
                <a:latin typeface="Avenir Heavy"/>
                <a:ea typeface="Avenir Heavy"/>
                <a:cs typeface="Avenir Heavy"/>
                <a:sym typeface="Avenir Heavy"/>
              </a:rPr>
              <a:t>Rich schema-based queries</a:t>
            </a:r>
            <a:br>
              <a:rPr>
                <a:latin typeface="Avenir Heavy"/>
                <a:ea typeface="Avenir Heavy"/>
                <a:cs typeface="Avenir Heavy"/>
                <a:sym typeface="Avenir Heavy"/>
              </a:rPr>
            </a:br>
            <a:r>
              <a:t>MATCH (mol:{Concept}) &lt;- [:conceptClass] - (cc:ConceptClass),</a:t>
            </a:r>
            <a:br/>
            <a:r>
              <a:t>  (cc) &lt;- [:specializationOf*] - (:ConceptClass{name:’Protein’}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Flat Model Performan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Flat Model Performance</a:t>
            </a:r>
          </a:p>
        </p:txBody>
      </p:sp>
      <p:sp>
        <p:nvSpPr>
          <p:cNvPr id="266" name="Simple, common queries"/>
          <p:cNvSpPr txBox="1"/>
          <p:nvPr/>
        </p:nvSpPr>
        <p:spPr>
          <a:xfrm>
            <a:off x="2000167" y="2303462"/>
            <a:ext cx="8008647" cy="1108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/>
            <a:r>
              <a:t>Simple, common queries</a:t>
            </a:r>
          </a:p>
        </p:txBody>
      </p:sp>
      <p:pic>
        <p:nvPicPr>
          <p:cNvPr id="26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00167" y="3601480"/>
            <a:ext cx="20103201" cy="98358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Flat Model Performance"/>
          <p:cNvSpPr txBox="1"/>
          <p:nvPr>
            <p:ph type="title"/>
          </p:nvPr>
        </p:nvSpPr>
        <p:spPr>
          <a:xfrm>
            <a:off x="3649733" y="857250"/>
            <a:ext cx="16430626" cy="2000250"/>
          </a:xfrm>
          <a:prstGeom prst="rect">
            <a:avLst/>
          </a:prstGeom>
        </p:spPr>
        <p:txBody>
          <a:bodyPr/>
          <a:lstStyle/>
          <a:p>
            <a:pPr/>
            <a:r>
              <a:t>Flat Model Performance</a:t>
            </a:r>
          </a:p>
        </p:txBody>
      </p:sp>
      <p:sp>
        <p:nvSpPr>
          <p:cNvPr id="270" name="Typical ONDEX Graph Queries"/>
          <p:cNvSpPr txBox="1"/>
          <p:nvPr/>
        </p:nvSpPr>
        <p:spPr>
          <a:xfrm>
            <a:off x="3649732" y="2303462"/>
            <a:ext cx="9864879" cy="1108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/>
            <a:r>
              <a:t>Typical ONDEX Graph Queries</a:t>
            </a:r>
          </a:p>
        </p:txBody>
      </p:sp>
      <p:pic>
        <p:nvPicPr>
          <p:cNvPr id="27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49733" y="3657334"/>
            <a:ext cx="16430626" cy="97592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st Data"/>
          <p:cNvSpPr txBox="1"/>
          <p:nvPr>
            <p:ph type="title"/>
          </p:nvPr>
        </p:nvSpPr>
        <p:spPr>
          <a:xfrm>
            <a:off x="2063444" y="952221"/>
            <a:ext cx="16430626" cy="2000251"/>
          </a:xfrm>
          <a:prstGeom prst="rect">
            <a:avLst/>
          </a:prstGeom>
        </p:spPr>
        <p:txBody>
          <a:bodyPr/>
          <a:lstStyle/>
          <a:p>
            <a:pPr/>
            <a:r>
              <a:t>Test Data</a:t>
            </a:r>
          </a:p>
        </p:txBody>
      </p:sp>
      <p:graphicFrame>
        <p:nvGraphicFramePr>
          <p:cNvPr id="146" name="Table"/>
          <p:cNvGraphicFramePr/>
          <p:nvPr/>
        </p:nvGraphicFramePr>
        <p:xfrm>
          <a:off x="2063444" y="4625025"/>
          <a:ext cx="20717827" cy="7264264"/>
        </p:xfrm>
        <a:graphic xmlns:a="http://schemas.openxmlformats.org/drawingml/2006/main">
          <a:graphicData uri="http://schemas.openxmlformats.org/drawingml/2006/table">
            <a:tbl>
              <a:tblPr firstCol="1" firstRow="0" lastCol="0" lastRow="0" bandCol="0" bandRow="0" rtl="0">
                <a:tableStyleId>{4C3C2611-4C71-4FC5-86AE-919BDF0F9419}</a:tableStyleId>
              </a:tblPr>
              <a:tblGrid>
                <a:gridCol w="4671434"/>
                <a:gridCol w="16043216"/>
              </a:tblGrid>
              <a:tr h="1815272">
                <a:tc>
                  <a:txBody>
                    <a:bodyPr/>
                    <a:lstStyle/>
                    <a:p>
                      <a:pPr>
                        <a:tabLst>
                          <a:tab pos="16510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D2D2D"/>
                          </a:solidFill>
                          <a:latin typeface="Helvetica Neue Bold Condensed"/>
                          <a:ea typeface="Helvetica Neue Bold Condensed"/>
                          <a:cs typeface="Helvetica Neue Bold Condensed"/>
                          <a:sym typeface="Helvetica Neue Bold Condensed"/>
                        </a:rPr>
                        <a:t>Trait Ontology (TO)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FFFFFF"/>
                      </a:solidFill>
                      <a:miter lim="400000"/>
                    </a:lnL>
                    <a:lnR w="3175">
                      <a:solidFill>
                        <a:srgbClr val="FFFFFF"/>
                      </a:solidFill>
                      <a:miter lim="400000"/>
                    </a:lnR>
                    <a:lnT w="3175">
                      <a:solidFill>
                        <a:srgbClr val="FFFFFF"/>
                      </a:solidFill>
                      <a:miter lim="400000"/>
                    </a:lnT>
                    <a:lnB w="3175">
                      <a:solidFill>
                        <a:srgbClr val="FFFFFF"/>
                      </a:solidFill>
                      <a:miter lim="400000"/>
                    </a:lnB>
                    <a:blipFill rotWithShape="1">
                      <a:blip r:embed="rId2"/>
                      <a:srcRect l="0" t="0" r="0" b="0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16510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127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Helvetica Neue Bold Condensed"/>
                          <a:ea typeface="Helvetica Neue Bold Condensed"/>
                          <a:cs typeface="Helvetica Neue Bold Condensed"/>
                          <a:sym typeface="Helvetica Neue Bold Condensed"/>
                        </a:rPr>
                        <a:t>1500 nodes, is-a and part-of relations (i.e., mostly tree)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FFFFFF"/>
                      </a:solidFill>
                      <a:miter lim="400000"/>
                    </a:lnL>
                    <a:lnR w="3175">
                      <a:solidFill>
                        <a:srgbClr val="FFFFFF"/>
                      </a:solidFill>
                      <a:miter lim="400000"/>
                    </a:lnR>
                    <a:lnT w="3175">
                      <a:solidFill>
                        <a:srgbClr val="FFFFFF"/>
                      </a:solidFill>
                      <a:miter lim="400000"/>
                    </a:lnT>
                    <a:lnB w="3175">
                      <a:solidFill>
                        <a:srgbClr val="FFFFFF"/>
                      </a:solidFill>
                      <a:miter lim="400000"/>
                    </a:lnB>
                    <a:noFill/>
                  </a:tcPr>
                </a:tc>
              </a:tr>
              <a:tr h="1815272">
                <a:tc>
                  <a:txBody>
                    <a:bodyPr/>
                    <a:lstStyle/>
                    <a:p>
                      <a:pPr>
                        <a:tabLst>
                          <a:tab pos="16510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D2D2D"/>
                          </a:solidFill>
                          <a:latin typeface="Helvetica Neue Bold Condensed"/>
                          <a:ea typeface="Helvetica Neue Bold Condensed"/>
                          <a:cs typeface="Helvetica Neue Bold Condensed"/>
                          <a:sym typeface="Helvetica Neue Bold Condensed"/>
                        </a:rPr>
                        <a:t>Gene Ontology (GO)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FFFFFF"/>
                      </a:solidFill>
                      <a:miter lim="400000"/>
                    </a:lnL>
                    <a:lnR w="3175">
                      <a:solidFill>
                        <a:srgbClr val="FFFFFF"/>
                      </a:solidFill>
                      <a:miter lim="400000"/>
                    </a:lnR>
                    <a:lnT w="3175">
                      <a:solidFill>
                        <a:srgbClr val="FFFFFF"/>
                      </a:solidFill>
                      <a:miter lim="400000"/>
                    </a:lnT>
                    <a:lnB w="3175">
                      <a:solidFill>
                        <a:srgbClr val="FFFFFF"/>
                      </a:solidFill>
                      <a:miter lim="400000"/>
                    </a:lnB>
                    <a:blipFill rotWithShape="1">
                      <a:blip r:embed="rId2"/>
                      <a:srcRect l="0" t="0" r="0" b="0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16510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127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Helvetica Neue Bold Condensed"/>
                          <a:ea typeface="Helvetica Neue Bold Condensed"/>
                          <a:cs typeface="Helvetica Neue Bold Condensed"/>
                          <a:sym typeface="Helvetica Neue Bold Condensed"/>
                        </a:rPr>
                        <a:t>Tree with 46k nodes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FFFFFF"/>
                      </a:solidFill>
                      <a:miter lim="400000"/>
                    </a:lnL>
                    <a:lnR w="3175">
                      <a:solidFill>
                        <a:srgbClr val="FFFFFF"/>
                      </a:solidFill>
                      <a:miter lim="400000"/>
                    </a:lnR>
                    <a:lnT w="3175">
                      <a:solidFill>
                        <a:srgbClr val="FFFFFF"/>
                      </a:solidFill>
                      <a:miter lim="400000"/>
                    </a:lnT>
                    <a:lnB w="3175">
                      <a:solidFill>
                        <a:srgbClr val="FFFFFF"/>
                      </a:solidFill>
                      <a:miter lim="400000"/>
                    </a:lnB>
                    <a:noFill/>
                  </a:tcPr>
                </a:tc>
              </a:tr>
              <a:tr h="1815272">
                <a:tc>
                  <a:txBody>
                    <a:bodyPr/>
                    <a:lstStyle/>
                    <a:p>
                      <a:pPr>
                        <a:tabLst>
                          <a:tab pos="16510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D2D2D"/>
                          </a:solidFill>
                          <a:latin typeface="Helvetica Neue Bold Condensed"/>
                          <a:ea typeface="Helvetica Neue Bold Condensed"/>
                          <a:cs typeface="Helvetica Neue Bold Condensed"/>
                          <a:sym typeface="Helvetica Neue Bold Condensed"/>
                        </a:rPr>
                        <a:t>AraCyc/BioPAX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FFFFFF"/>
                      </a:solidFill>
                      <a:miter lim="400000"/>
                    </a:lnL>
                    <a:lnR w="3175">
                      <a:solidFill>
                        <a:srgbClr val="FFFFFF"/>
                      </a:solidFill>
                      <a:miter lim="400000"/>
                    </a:lnR>
                    <a:lnT w="3175">
                      <a:solidFill>
                        <a:srgbClr val="FFFFFF"/>
                      </a:solidFill>
                      <a:miter lim="400000"/>
                    </a:lnT>
                    <a:lnB w="3175">
                      <a:solidFill>
                        <a:srgbClr val="FFFFFF"/>
                      </a:solidFill>
                      <a:miter lim="400000"/>
                    </a:lnB>
                    <a:blipFill rotWithShape="1">
                      <a:blip r:embed="rId2"/>
                      <a:srcRect l="0" t="0" r="0" b="0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16510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127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Helvetica Neue Bold Condensed"/>
                          <a:ea typeface="Helvetica Neue Bold Condensed"/>
                          <a:cs typeface="Helvetica Neue Bold Condensed"/>
                          <a:sym typeface="Helvetica Neue Bold Condensed"/>
                        </a:rPr>
                        <a:t>Heterogeneous net, 23k nodes, 40k relations 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FFFFFF"/>
                      </a:solidFill>
                      <a:miter lim="400000"/>
                    </a:lnL>
                    <a:lnR w="3175">
                      <a:solidFill>
                        <a:srgbClr val="FFFFFF"/>
                      </a:solidFill>
                      <a:miter lim="400000"/>
                    </a:lnR>
                    <a:lnT w="3175">
                      <a:solidFill>
                        <a:srgbClr val="FFFFFF"/>
                      </a:solidFill>
                      <a:miter lim="400000"/>
                    </a:lnT>
                    <a:lnB w="3175">
                      <a:solidFill>
                        <a:srgbClr val="FFFFFF"/>
                      </a:solidFill>
                      <a:miter lim="400000"/>
                    </a:lnB>
                    <a:noFill/>
                  </a:tcPr>
                </a:tc>
              </a:tr>
              <a:tr h="1815272">
                <a:tc>
                  <a:txBody>
                    <a:bodyPr/>
                    <a:lstStyle/>
                    <a:p>
                      <a:pPr>
                        <a:tabLst>
                          <a:tab pos="16510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D2D2D"/>
                          </a:solidFill>
                          <a:latin typeface="Helvetica Neue Bold Condensed"/>
                          <a:ea typeface="Helvetica Neue Bold Condensed"/>
                          <a:cs typeface="Helvetica Neue Bold Condensed"/>
                          <a:sym typeface="Helvetica Neue Bold Condensed"/>
                        </a:rPr>
                        <a:t>Ara-kNet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FFFFFF"/>
                      </a:solidFill>
                      <a:miter lim="400000"/>
                    </a:lnL>
                    <a:lnR w="3175">
                      <a:solidFill>
                        <a:srgbClr val="FFFFFF"/>
                      </a:solidFill>
                      <a:miter lim="400000"/>
                    </a:lnR>
                    <a:lnT w="3175">
                      <a:solidFill>
                        <a:srgbClr val="FFFFFF"/>
                      </a:solidFill>
                      <a:miter lim="400000"/>
                    </a:lnT>
                    <a:lnB w="3175">
                      <a:solidFill>
                        <a:srgbClr val="FFFFFF"/>
                      </a:solidFill>
                      <a:miter lim="400000"/>
                    </a:lnB>
                    <a:blipFill rotWithShape="1">
                      <a:blip r:embed="rId2"/>
                      <a:srcRect l="0" t="0" r="0" b="0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16510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127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Helvetica Neue Bold Condensed"/>
                          <a:ea typeface="Helvetica Neue Bold Condensed"/>
                          <a:cs typeface="Helvetica Neue Bold Condensed"/>
                          <a:sym typeface="Helvetica Neue Bold Condensed"/>
                        </a:rPr>
                        <a:t>Heterogeneous net, 350k nodes 1.150M relations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FFFFFF"/>
                      </a:solidFill>
                      <a:miter lim="400000"/>
                    </a:lnL>
                    <a:lnR w="3175">
                      <a:solidFill>
                        <a:srgbClr val="FFFFFF"/>
                      </a:solidFill>
                      <a:miter lim="400000"/>
                    </a:lnR>
                    <a:lnT w="3175">
                      <a:solidFill>
                        <a:srgbClr val="FFFFFF"/>
                      </a:solidFill>
                      <a:miter lim="400000"/>
                    </a:lnT>
                    <a:lnB w="3175">
                      <a:solidFill>
                        <a:srgbClr val="FFFFFF"/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Impact on Cypher"/>
          <p:cNvSpPr txBox="1"/>
          <p:nvPr>
            <p:ph type="body" idx="14"/>
          </p:nvPr>
        </p:nvSpPr>
        <p:spPr>
          <a:xfrm>
            <a:off x="737290" y="479425"/>
            <a:ext cx="15231051" cy="1222376"/>
          </a:xfrm>
          <a:prstGeom prst="rect">
            <a:avLst/>
          </a:prstGeom>
        </p:spPr>
        <p:txBody>
          <a:bodyPr/>
          <a:lstStyle>
            <a:lvl1pPr algn="l">
              <a:defRPr cap="all" spc="992" sz="6200"/>
            </a:lvl1pPr>
          </a:lstStyle>
          <a:p>
            <a:pPr/>
            <a:r>
              <a:t>Impact on Cypher</a:t>
            </a:r>
          </a:p>
        </p:txBody>
      </p:sp>
      <p:sp>
        <p:nvSpPr>
          <p:cNvPr id="274" name="Rich schema-based queries From: MATCH (molecule:Molecule), (molType:Class)-[:is_a*]-&gt;(:Class{ name:’Protein’ }) WHERE molType.label IN LABELS (molecule)  To: MATCH (mol:{Concept}) &lt;- [:conceptClass] - (cc:ConceptClass),   (cc) &lt;- [:specializationOf*] - (:ConceptClass{name:’Protein’}…"/>
          <p:cNvSpPr txBox="1"/>
          <p:nvPr/>
        </p:nvSpPr>
        <p:spPr>
          <a:xfrm>
            <a:off x="749990" y="3225799"/>
            <a:ext cx="22884021" cy="8550276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spcBef>
                <a:spcPts val="4500"/>
              </a:spcBef>
              <a:defRPr sz="4200"/>
            </a:pPr>
            <a:r>
              <a:rPr>
                <a:latin typeface="Avenir Heavy"/>
                <a:ea typeface="Avenir Heavy"/>
                <a:cs typeface="Avenir Heavy"/>
                <a:sym typeface="Avenir Heavy"/>
              </a:rPr>
              <a:t>Rich schema-based queries</a:t>
            </a:r>
            <a:br>
              <a:rPr>
                <a:latin typeface="Avenir Heavy"/>
                <a:ea typeface="Avenir Heavy"/>
                <a:cs typeface="Avenir Heavy"/>
                <a:sym typeface="Avenir Heavy"/>
              </a:rPr>
            </a:br>
            <a:r>
              <a:t>From:</a:t>
            </a:r>
            <a:br/>
            <a:r>
              <a:t>MATCH (molecule:Molecule), (molType:Class)-[:is_a*]-&gt;(:Class{ name:’Protein’ })</a:t>
            </a:r>
            <a:br/>
            <a:r>
              <a:t>WHERE molType.label IN LABELS (molecule)</a:t>
            </a:r>
            <a:br/>
            <a:br/>
            <a:r>
              <a:t>To:</a:t>
            </a:r>
            <a:br/>
            <a:r>
              <a:t>MATCH (mol:{Concept}) &lt;- [:conceptClass] - (cc:ConceptClass),</a:t>
            </a:r>
            <a:br/>
            <a:r>
              <a:t>  (cc) &lt;- [:specializationOf*] - (:ConceptClass{name:’Protein’} </a:t>
            </a:r>
          </a:p>
          <a:p>
            <a:pPr algn="l">
              <a:spcBef>
                <a:spcPts val="4500"/>
              </a:spcBef>
              <a:defRPr sz="4200"/>
            </a:pPr>
            <a:r>
              <a:t>now it’s efficient-enough (especially with length restrictions)</a:t>
            </a:r>
          </a:p>
          <a:p>
            <a:pPr algn="l">
              <a:spcBef>
                <a:spcPts val="4500"/>
              </a:spcBef>
              <a:defRPr i="1" sz="4200"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However…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Impact on Cypher"/>
          <p:cNvSpPr txBox="1"/>
          <p:nvPr>
            <p:ph type="body" idx="14"/>
          </p:nvPr>
        </p:nvSpPr>
        <p:spPr>
          <a:xfrm>
            <a:off x="499861" y="136525"/>
            <a:ext cx="15231051" cy="1222376"/>
          </a:xfrm>
          <a:prstGeom prst="rect">
            <a:avLst/>
          </a:prstGeom>
        </p:spPr>
        <p:txBody>
          <a:bodyPr/>
          <a:lstStyle>
            <a:lvl1pPr algn="l">
              <a:defRPr cap="all" spc="992" sz="6200"/>
            </a:lvl1pPr>
          </a:lstStyle>
          <a:p>
            <a:pPr/>
            <a:r>
              <a:t>Impact on Cypher</a:t>
            </a:r>
          </a:p>
        </p:txBody>
      </p:sp>
      <p:sp>
        <p:nvSpPr>
          <p:cNvPr id="277" name="Rich schema-based queries MATCH (mol:{Concept}) &lt;- [:conceptClass] - (cc:ConceptClass),   (cc) &lt;- [:specializationOf*] - (:ConceptClass{name:’Protein’}…"/>
          <p:cNvSpPr txBox="1"/>
          <p:nvPr/>
        </p:nvSpPr>
        <p:spPr>
          <a:xfrm>
            <a:off x="512561" y="1371600"/>
            <a:ext cx="23153726" cy="11979276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spcBef>
                <a:spcPts val="4500"/>
              </a:spcBef>
              <a:defRPr sz="4100"/>
            </a:pPr>
            <a:r>
              <a:rPr>
                <a:latin typeface="Avenir Heavy"/>
                <a:ea typeface="Avenir Heavy"/>
                <a:cs typeface="Avenir Heavy"/>
                <a:sym typeface="Avenir Heavy"/>
              </a:rPr>
              <a:t>Rich schema-based queries</a:t>
            </a:r>
            <a:br>
              <a:rPr>
                <a:latin typeface="Avenir Heavy"/>
                <a:ea typeface="Avenir Heavy"/>
                <a:cs typeface="Avenir Heavy"/>
                <a:sym typeface="Avenir Heavy"/>
              </a:rPr>
            </a:br>
            <a:r>
              <a:t>MATCH (mol:{Concept}) &lt;- [:conceptClass] - (cc:ConceptClass),</a:t>
            </a:r>
            <a:br/>
            <a:r>
              <a:t>  (cc) &lt;- [:specializationOf*] - (:ConceptClass{name:’Protein’} </a:t>
            </a:r>
          </a:p>
          <a:p>
            <a:pPr algn="l">
              <a:spcBef>
                <a:spcPts val="4500"/>
              </a:spcBef>
              <a:defRPr sz="4100"/>
            </a:pPr>
            <a:r>
              <a:t>now it’s efficient-enough (especially with length restrictions)</a:t>
            </a:r>
          </a:p>
          <a:p>
            <a:pPr algn="l">
              <a:spcBef>
                <a:spcPts val="4500"/>
              </a:spcBef>
              <a:defRPr i="1" sz="4100"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However…</a:t>
            </a:r>
            <a:br/>
            <a:r>
              <a:rPr i="0">
                <a:latin typeface="Avenir Book Oblique"/>
                <a:ea typeface="Avenir Book Oblique"/>
                <a:cs typeface="Avenir Book Oblique"/>
                <a:sym typeface="Avenir Book Oblique"/>
              </a:rPr>
              <a:t>from: MATCH (react:Reaction) - [:part_of] -&gt; (pway:Path)</a:t>
            </a:r>
            <a:br>
              <a:rPr i="0">
                <a:latin typeface="Avenir Book Oblique"/>
                <a:ea typeface="Avenir Book Oblique"/>
                <a:cs typeface="Avenir Book Oblique"/>
                <a:sym typeface="Avenir Book Oblique"/>
              </a:rPr>
            </a:br>
            <a:r>
              <a:rPr i="0">
                <a:latin typeface="Avenir Book Oblique"/>
                <a:ea typeface="Avenir Book Oblique"/>
                <a:cs typeface="Avenir Book Oblique"/>
                <a:sym typeface="Avenir Book Oblique"/>
              </a:rPr>
              <a:t>to: MATCH (react:Concept {ccName: ‘Reaction’}) </a:t>
            </a:r>
            <a:br>
              <a:rPr i="0">
                <a:latin typeface="Avenir Book Oblique"/>
                <a:ea typeface="Avenir Book Oblique"/>
                <a:cs typeface="Avenir Book Oblique"/>
                <a:sym typeface="Avenir Book Oblique"/>
              </a:rPr>
            </a:br>
            <a:r>
              <a:rPr i="0">
                <a:latin typeface="Avenir Book Oblique"/>
                <a:ea typeface="Avenir Book Oblique"/>
                <a:cs typeface="Avenir Book Oblique"/>
                <a:sym typeface="Avenir Book Oblique"/>
              </a:rPr>
              <a:t>  &lt;- [:from] - (partof:Relation {name:'part_of'}) </a:t>
            </a:r>
            <a:br>
              <a:rPr i="0">
                <a:latin typeface="Avenir Book Oblique"/>
                <a:ea typeface="Avenir Book Oblique"/>
                <a:cs typeface="Avenir Book Oblique"/>
                <a:sym typeface="Avenir Book Oblique"/>
              </a:rPr>
            </a:br>
            <a:r>
              <a:rPr i="0">
                <a:latin typeface="Avenir Book Oblique"/>
                <a:ea typeface="Avenir Book Oblique"/>
                <a:cs typeface="Avenir Book Oblique"/>
                <a:sym typeface="Avenir Book Oblique"/>
              </a:rPr>
              <a:t>  - [:to] -&gt; (pway:Concept {ccName:'Path'})</a:t>
            </a:r>
            <a:br>
              <a:rPr i="0">
                <a:latin typeface="Avenir Book Oblique"/>
                <a:ea typeface="Avenir Book Oblique"/>
                <a:cs typeface="Avenir Book Oblique"/>
                <a:sym typeface="Avenir Book Oblique"/>
              </a:rPr>
            </a:br>
            <a:br>
              <a:rPr i="0">
                <a:latin typeface="Avenir Book Oblique"/>
                <a:ea typeface="Avenir Book Oblique"/>
                <a:cs typeface="Avenir Book Oblique"/>
                <a:sym typeface="Avenir Book Oblique"/>
              </a:rPr>
            </a:br>
            <a:r>
              <a:rPr i="0">
                <a:latin typeface="Avenir Book Oblique"/>
                <a:ea typeface="Avenir Book Oblique"/>
                <a:cs typeface="Avenir Book Oblique"/>
                <a:sym typeface="Avenir Book Oblique"/>
              </a:rPr>
              <a:t>What if we want variable-length part_of?</a:t>
            </a:r>
            <a:br>
              <a:rPr i="0">
                <a:latin typeface="Avenir Book Oblique"/>
                <a:ea typeface="Avenir Book Oblique"/>
                <a:cs typeface="Avenir Book Oblique"/>
                <a:sym typeface="Avenir Book Oblique"/>
              </a:rPr>
            </a:br>
            <a:r>
              <a:t>    Not currently possible in Cypher (nor in SPARQL), </a:t>
            </a:r>
            <a:br/>
            <a:r>
              <a:rPr i="0">
                <a:latin typeface="Avenir Book Oblique"/>
                <a:ea typeface="Avenir Book Oblique"/>
                <a:cs typeface="Avenir Book Oblique"/>
                <a:sym typeface="Avenir Book Oblique"/>
              </a:rPr>
              <a:t>    maybe in future (</a:t>
            </a:r>
            <a:r>
              <a:rPr i="0" u="sng">
                <a:latin typeface="Avenir Book Oblique"/>
                <a:ea typeface="Avenir Book Oblique"/>
                <a:cs typeface="Avenir Book Oblique"/>
                <a:sym typeface="Avenir Book Oblique"/>
                <a:hlinkClick r:id="rId2" invalidUrl="" action="" tgtFrame="" tooltip="" history="1" highlightClick="0" endSnd="0"/>
              </a:rPr>
              <a:t>https://github.com/neo4j/neo4j/issues/88</a:t>
            </a:r>
            <a:r>
              <a:rPr i="0">
                <a:latin typeface="Avenir Book Oblique"/>
                <a:ea typeface="Avenir Book Oblique"/>
                <a:cs typeface="Avenir Book Oblique"/>
                <a:sym typeface="Avenir Book Oblique"/>
              </a:rPr>
              <a:t>)</a:t>
            </a:r>
            <a:br>
              <a:rPr i="0">
                <a:latin typeface="Avenir Book Oblique"/>
                <a:ea typeface="Avenir Book Oblique"/>
                <a:cs typeface="Avenir Book Oblique"/>
                <a:sym typeface="Avenir Book Oblique"/>
              </a:rPr>
            </a:br>
            <a:r>
              <a:t>=&gt; Having both model, redundantly, would probably be worth</a:t>
            </a:r>
            <a:br>
              <a:rPr i="0">
                <a:latin typeface="Avenir Book Oblique"/>
                <a:ea typeface="Avenir Book Oblique"/>
                <a:cs typeface="Avenir Book Oblique"/>
                <a:sym typeface="Avenir Book Oblique"/>
              </a:rPr>
            </a:br>
            <a:r>
              <a:rPr i="0">
                <a:latin typeface="Avenir Book Oblique"/>
                <a:ea typeface="Avenir Book Oblique"/>
                <a:cs typeface="Avenir Book Oblique"/>
                <a:sym typeface="Avenir Book Oblique"/>
              </a:rPr>
              <a:t>     =&gt; makes it </a:t>
            </a:r>
            <a:r>
              <a:t>not so different than RDF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Other Issues"/>
          <p:cNvSpPr txBox="1"/>
          <p:nvPr>
            <p:ph type="title"/>
          </p:nvPr>
        </p:nvSpPr>
        <p:spPr>
          <a:xfrm>
            <a:off x="391503" y="232965"/>
            <a:ext cx="9952003" cy="2607470"/>
          </a:xfrm>
          <a:prstGeom prst="rect">
            <a:avLst/>
          </a:prstGeom>
        </p:spPr>
        <p:txBody>
          <a:bodyPr/>
          <a:lstStyle/>
          <a:p>
            <a:pPr/>
            <a:r>
              <a:t>Other Issues</a:t>
            </a:r>
          </a:p>
        </p:txBody>
      </p:sp>
      <p:sp>
        <p:nvSpPr>
          <p:cNvPr id="280" name="Data Exchange format?…"/>
          <p:cNvSpPr txBox="1"/>
          <p:nvPr>
            <p:ph type="body" idx="1"/>
          </p:nvPr>
        </p:nvSpPr>
        <p:spPr>
          <a:xfrm>
            <a:off x="391503" y="1834637"/>
            <a:ext cx="13563990" cy="11637265"/>
          </a:xfrm>
          <a:prstGeom prst="rect">
            <a:avLst/>
          </a:prstGeom>
        </p:spPr>
        <p:txBody>
          <a:bodyPr/>
          <a:lstStyle/>
          <a:p>
            <a:pPr marL="336219" indent="-336219" defTabSz="501134">
              <a:spcBef>
                <a:spcPts val="2700"/>
              </a:spcBef>
              <a:defRPr sz="3233"/>
            </a:pPr>
            <a:r>
              <a:t>Data Exchange format?</a:t>
            </a:r>
          </a:p>
          <a:p>
            <a:pPr lvl="1" marL="576376" indent="-336219" defTabSz="501134">
              <a:spcBef>
                <a:spcPts val="2700"/>
              </a:spcBef>
              <a:defRPr sz="3233"/>
            </a:pPr>
            <a:r>
              <a:t>None, except Cypher</a:t>
            </a:r>
          </a:p>
          <a:p>
            <a:pPr lvl="2" marL="816533" indent="-336219" defTabSz="501134">
              <a:spcBef>
                <a:spcPts val="2700"/>
              </a:spcBef>
              <a:defRPr sz="3233"/>
            </a:pPr>
            <a:r>
              <a:t>DML not so performant</a:t>
            </a:r>
          </a:p>
          <a:p>
            <a:pPr lvl="1" marL="576376" indent="-336219" defTabSz="501134">
              <a:spcBef>
                <a:spcPts val="2700"/>
              </a:spcBef>
              <a:defRPr sz="3233"/>
            </a:pPr>
            <a:r>
              <a:t>In particular, no </a:t>
            </a:r>
            <a:r>
              <a:rPr>
                <a:latin typeface="Avenir Heavy"/>
                <a:ea typeface="Avenir Heavy"/>
                <a:cs typeface="Avenir Heavy"/>
                <a:sym typeface="Avenir Heavy"/>
              </a:rPr>
              <a:t>standard</a:t>
            </a:r>
            <a:r>
              <a:t> data exchange format</a:t>
            </a:r>
          </a:p>
          <a:p>
            <a:pPr lvl="1" marL="576376" indent="-336219" defTabSz="501134">
              <a:spcBef>
                <a:spcPts val="2700"/>
              </a:spcBef>
              <a:defRPr sz="3233"/>
            </a:pPr>
            <a:r>
              <a:t>Could be combined with RDF</a:t>
            </a:r>
          </a:p>
          <a:p>
            <a:pPr marL="336219" indent="-336219" defTabSz="501134">
              <a:spcBef>
                <a:spcPts val="2700"/>
              </a:spcBef>
              <a:defRPr sz="3233"/>
            </a:pPr>
            <a:r>
              <a:t>Is Neo4j Open Source?</a:t>
            </a:r>
          </a:p>
          <a:p>
            <a:pPr lvl="1" marL="576376" indent="-336219" defTabSz="501134">
              <a:spcBef>
                <a:spcPts val="2700"/>
              </a:spcBef>
              <a:defRPr sz="3233"/>
            </a:pPr>
            <a:r>
              <a:t>Produced by a company, only the Community Edition is OSS</a:t>
            </a:r>
          </a:p>
          <a:p>
            <a:pPr marL="336219" indent="-336219" defTabSz="501134">
              <a:spcBef>
                <a:spcPts val="2700"/>
              </a:spcBef>
              <a:defRPr sz="3233"/>
            </a:pPr>
            <a:r>
              <a:t>OpenCypher is available</a:t>
            </a:r>
          </a:p>
          <a:p>
            <a:pPr marL="336219" indent="-336219" defTabSz="501134">
              <a:spcBef>
                <a:spcPts val="2700"/>
              </a:spcBef>
              <a:defRPr sz="3233"/>
            </a:pPr>
            <a:r>
              <a:t>Cypher backed by Gremlin/TinkerPop</a:t>
            </a:r>
          </a:p>
          <a:p>
            <a:pPr lvl="1" marL="576376" indent="-336219" defTabSz="501134">
              <a:spcBef>
                <a:spcPts val="2700"/>
              </a:spcBef>
              <a:defRPr sz="3233"/>
            </a:pPr>
            <a:r>
              <a:t>Apache project, more reliable OSS-wide</a:t>
            </a:r>
          </a:p>
          <a:p>
            <a:pPr lvl="1" marL="576376" indent="-336219" defTabSz="501134">
              <a:spcBef>
                <a:spcPts val="2700"/>
              </a:spcBef>
              <a:defRPr sz="3233"/>
            </a:pPr>
            <a:r>
              <a:t>Performance comparable with Neo4j (</a:t>
            </a:r>
            <a:r>
              <a:rPr u="sng">
                <a:hlinkClick r:id="rId2" invalidUrl="" action="" tgtFrame="" tooltip="" history="1" highlightClick="0" endSnd="0"/>
              </a:rPr>
              <a:t>https://goo.gl/NK1tn2</a:t>
            </a:r>
            <a:r>
              <a:t>)</a:t>
            </a:r>
          </a:p>
          <a:p>
            <a:pPr lvl="1" marL="576376" indent="-336219" defTabSz="501134">
              <a:spcBef>
                <a:spcPts val="2700"/>
              </a:spcBef>
              <a:defRPr sz="3233"/>
            </a:pPr>
            <a:r>
              <a:t>More choice of implementations</a:t>
            </a:r>
          </a:p>
          <a:p>
            <a:pPr lvl="1" marL="576376" indent="-336219" defTabSz="501134">
              <a:spcBef>
                <a:spcPts val="2700"/>
              </a:spcBef>
              <a:defRPr sz="3233"/>
            </a:pPr>
            <a:r>
              <a:t>Alternative QL, but more complicated IMHO (Cypher supported)</a:t>
            </a:r>
          </a:p>
        </p:txBody>
      </p:sp>
      <p:sp>
        <p:nvSpPr>
          <p:cNvPr id="281" name="Image credits: https://goo.gl/ysBFF2"/>
          <p:cNvSpPr txBox="1"/>
          <p:nvPr/>
        </p:nvSpPr>
        <p:spPr>
          <a:xfrm>
            <a:off x="16992729" y="11296507"/>
            <a:ext cx="7164554" cy="727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r">
              <a:defRPr sz="3400">
                <a:latin typeface="Avenir Book Oblique"/>
                <a:ea typeface="Avenir Book Oblique"/>
                <a:cs typeface="Avenir Book Oblique"/>
                <a:sym typeface="Avenir Book Oblique"/>
              </a:defRPr>
            </a:pPr>
            <a:r>
              <a:t>Image credits: </a:t>
            </a:r>
            <a:r>
              <a:rPr u="sng">
                <a:hlinkClick r:id="rId3" invalidUrl="" action="" tgtFrame="" tooltip="" history="1" highlightClick="0" endSnd="0"/>
              </a:rPr>
              <a:t>https://goo.gl/ysBFF2</a:t>
            </a:r>
          </a:p>
        </p:txBody>
      </p:sp>
      <p:pic>
        <p:nvPicPr>
          <p:cNvPr id="282" name="tinkerpop.jpg" descr="tinkerpop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105094" y="2840434"/>
            <a:ext cx="11052189" cy="82978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Conclusions"/>
          <p:cNvSpPr txBox="1"/>
          <p:nvPr>
            <p:ph type="title"/>
          </p:nvPr>
        </p:nvSpPr>
        <p:spPr>
          <a:xfrm>
            <a:off x="740276" y="501105"/>
            <a:ext cx="16430626" cy="2000251"/>
          </a:xfrm>
          <a:prstGeom prst="rect">
            <a:avLst/>
          </a:prstGeom>
        </p:spPr>
        <p:txBody>
          <a:bodyPr/>
          <a:lstStyle/>
          <a:p>
            <a:pPr/>
            <a:r>
              <a:t>Conclusions</a:t>
            </a:r>
          </a:p>
        </p:txBody>
      </p:sp>
      <p:graphicFrame>
        <p:nvGraphicFramePr>
          <p:cNvPr id="285" name="Table"/>
          <p:cNvGraphicFramePr/>
          <p:nvPr/>
        </p:nvGraphicFramePr>
        <p:xfrm>
          <a:off x="740276" y="2952471"/>
          <a:ext cx="22906623" cy="9803435"/>
        </p:xfrm>
        <a:graphic xmlns:a="http://schemas.openxmlformats.org/drawingml/2006/main">
          <a:graphicData uri="http://schemas.openxmlformats.org/drawingml/2006/table">
            <a:tbl>
              <a:tblPr firstCol="1" firstRow="0" lastCol="0" lastRow="0" bandCol="0" bandRow="0" rtl="0">
                <a:tableStyleId>{4C3C2611-4C71-4FC5-86AE-919BDF0F9419}</a:tableStyleId>
              </a:tblPr>
              <a:tblGrid>
                <a:gridCol w="3764211"/>
                <a:gridCol w="9142874"/>
                <a:gridCol w="9996362"/>
              </a:tblGrid>
              <a:tr h="1400037">
                <a:tc>
                  <a:txBody>
                    <a:bodyPr/>
                    <a:lstStyle/>
                    <a:p>
                      <a:pPr>
                        <a:tabLst>
                          <a:tab pos="1651000" algn="l"/>
                        </a:tabLst>
                        <a:defRPr sz="3200">
                          <a:solidFill>
                            <a:srgbClr val="2D2D2D"/>
                          </a:solidFill>
                          <a:latin typeface="Helvetica Neue Bold Condensed"/>
                          <a:ea typeface="Helvetica Neue Bold Condensed"/>
                          <a:cs typeface="Helvetica Neue Bold Condensed"/>
                          <a:sym typeface="Helvetica Neue Bold Condense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F2F2F2"/>
                      </a:solidFill>
                      <a:miter lim="400000"/>
                    </a:lnL>
                    <a:lnR w="3175">
                      <a:miter lim="400000"/>
                    </a:lnR>
                    <a:lnT w="3175">
                      <a:solidFill>
                        <a:srgbClr val="F2F2F2"/>
                      </a:solidFill>
                      <a:miter lim="400000"/>
                    </a:lnT>
                    <a:lnB w="3175">
                      <a:solidFill>
                        <a:srgbClr val="86B5C3">
                          <a:alpha val="7500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16510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D2D2D"/>
                          </a:solidFill>
                          <a:latin typeface="Helvetica Neue Bold Condensed"/>
                          <a:ea typeface="Helvetica Neue Bold Condensed"/>
                          <a:cs typeface="Helvetica Neue Bold Condensed"/>
                          <a:sym typeface="Helvetica Neue Bold Condensed"/>
                        </a:rPr>
                        <a:t>Neo4J/GraphDBs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miter lim="400000"/>
                    </a:lnL>
                    <a:lnR w="12700">
                      <a:miter lim="400000"/>
                    </a:lnR>
                    <a:lnT w="3175">
                      <a:solidFill>
                        <a:srgbClr val="F2F2F2"/>
                      </a:solidFill>
                      <a:miter lim="400000"/>
                    </a:lnT>
                    <a:lnB w="3175">
                      <a:solidFill>
                        <a:srgbClr val="797979">
                          <a:alpha val="38000"/>
                        </a:srgbClr>
                      </a:solidFill>
                      <a:miter lim="400000"/>
                    </a:lnB>
                    <a:solidFill>
                      <a:srgbClr val="FFFDB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16510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D2D2D"/>
                          </a:solidFill>
                          <a:latin typeface="Helvetica Neue Bold Condensed"/>
                          <a:ea typeface="Helvetica Neue Bold Condensed"/>
                          <a:cs typeface="Helvetica Neue Bold Condensed"/>
                          <a:sym typeface="Helvetica Neue Bold Condensed"/>
                        </a:rPr>
                        <a:t>Virtuoso/Triple Stores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3175">
                      <a:solidFill>
                        <a:srgbClr val="F2F2F2"/>
                      </a:solidFill>
                      <a:miter lim="400000"/>
                    </a:lnR>
                    <a:lnT w="3175">
                      <a:solidFill>
                        <a:srgbClr val="F2F2F2"/>
                      </a:solidFill>
                      <a:miter lim="400000"/>
                    </a:lnT>
                    <a:lnB w="3175">
                      <a:solidFill>
                        <a:srgbClr val="797979">
                          <a:alpha val="38000"/>
                        </a:srgbClr>
                      </a:solidFill>
                      <a:miter lim="400000"/>
                    </a:lnB>
                    <a:solidFill>
                      <a:srgbClr val="FFFDBE"/>
                    </a:solidFill>
                  </a:tcPr>
                </a:tc>
              </a:tr>
              <a:tr h="1400037">
                <a:tc>
                  <a:txBody>
                    <a:bodyPr/>
                    <a:lstStyle/>
                    <a:p>
                      <a:pPr>
                        <a:tabLst>
                          <a:tab pos="16510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D2D2D"/>
                          </a:solidFill>
                          <a:latin typeface="Helvetica Neue Bold Condensed"/>
                          <a:ea typeface="Helvetica Neue Bold Condensed"/>
                          <a:cs typeface="Helvetica Neue Bold Condensed"/>
                          <a:sym typeface="Helvetica Neue Bold Condensed"/>
                        </a:rPr>
                        <a:t>Data X format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F2F2F2"/>
                      </a:solidFill>
                      <a:miter lim="400000"/>
                    </a:lnL>
                    <a:lnR w="3175">
                      <a:miter lim="400000"/>
                    </a:lnR>
                    <a:lnT w="3175">
                      <a:solidFill>
                        <a:srgbClr val="86B5C3">
                          <a:alpha val="75000"/>
                        </a:srgbClr>
                      </a:solidFill>
                      <a:miter lim="400000"/>
                    </a:lnT>
                    <a:lnB w="3175">
                      <a:solidFill>
                        <a:srgbClr val="86B5C3">
                          <a:alpha val="75000"/>
                        </a:srgbClr>
                      </a:solidFill>
                      <a:miter lim="400000"/>
                    </a:lnB>
                    <a:blipFill rotWithShape="1">
                      <a:blip r:embed="rId2"/>
                      <a:srcRect l="0" t="0" r="0" b="0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16510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127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Helvetica Neue Bold Condensed"/>
                          <a:ea typeface="Helvetica Neue Bold Condensed"/>
                          <a:cs typeface="Helvetica Neue Bold Condensed"/>
                          <a:sym typeface="Helvetica Neue Bold Condensed"/>
                        </a:rPr>
                        <a:t>-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miter lim="400000"/>
                    </a:lnL>
                    <a:lnR w="12700">
                      <a:miter lim="400000"/>
                    </a:lnR>
                    <a:lnT w="3175">
                      <a:solidFill>
                        <a:srgbClr val="797979">
                          <a:alpha val="38000"/>
                        </a:srgbClr>
                      </a:solidFill>
                      <a:miter lim="400000"/>
                    </a:lnT>
                    <a:lnB w="3175">
                      <a:solidFill>
                        <a:srgbClr val="797979">
                          <a:alpha val="3800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16510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127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Helvetica Neue Bold Condensed"/>
                          <a:ea typeface="Helvetica Neue Bold Condensed"/>
                          <a:cs typeface="Helvetica Neue Bold Condensed"/>
                          <a:sym typeface="Helvetica Neue Bold Condensed"/>
                        </a:rPr>
                        <a:t>+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3175">
                      <a:solidFill>
                        <a:srgbClr val="F2F2F2"/>
                      </a:solidFill>
                      <a:miter lim="400000"/>
                    </a:lnR>
                    <a:lnT w="3175">
                      <a:solidFill>
                        <a:srgbClr val="797979">
                          <a:alpha val="38000"/>
                        </a:srgbClr>
                      </a:solidFill>
                      <a:miter lim="400000"/>
                    </a:lnT>
                    <a:lnB w="3175">
                      <a:solidFill>
                        <a:srgbClr val="797979">
                          <a:alpha val="38000"/>
                        </a:srgbClr>
                      </a:solidFill>
                      <a:miter lim="400000"/>
                    </a:lnB>
                    <a:noFill/>
                  </a:tcPr>
                </a:tc>
              </a:tr>
              <a:tr h="1400037">
                <a:tc>
                  <a:txBody>
                    <a:bodyPr/>
                    <a:lstStyle/>
                    <a:p>
                      <a:pPr>
                        <a:tabLst>
                          <a:tab pos="16510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D2D2D"/>
                          </a:solidFill>
                          <a:latin typeface="Helvetica Neue Bold Condensed"/>
                          <a:ea typeface="Helvetica Neue Bold Condensed"/>
                          <a:cs typeface="Helvetica Neue Bold Condensed"/>
                          <a:sym typeface="Helvetica Neue Bold Condensed"/>
                        </a:rPr>
                        <a:t>Data model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F2F2F2"/>
                      </a:solidFill>
                      <a:miter lim="400000"/>
                    </a:lnL>
                    <a:lnR w="3175">
                      <a:miter lim="400000"/>
                    </a:lnR>
                    <a:lnT w="3175">
                      <a:solidFill>
                        <a:srgbClr val="86B5C3">
                          <a:alpha val="75000"/>
                        </a:srgbClr>
                      </a:solidFill>
                      <a:miter lim="400000"/>
                    </a:lnT>
                    <a:lnB w="3175">
                      <a:solidFill>
                        <a:srgbClr val="86B5C3">
                          <a:alpha val="75000"/>
                        </a:srgbClr>
                      </a:solidFill>
                      <a:miter lim="400000"/>
                    </a:lnB>
                    <a:blipFill rotWithShape="1">
                      <a:blip r:embed="rId2"/>
                      <a:srcRect l="0" t="0" r="0" b="0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16510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127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Helvetica Neue Bold Condensed"/>
                          <a:ea typeface="Helvetica Neue Bold Condensed"/>
                          <a:cs typeface="Helvetica Neue Bold Condensed"/>
                          <a:sym typeface="Helvetica Neue Bold Condensed"/>
                        </a:rPr>
                        <a:t>+ Relations with properties
- Metadata management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miter lim="400000"/>
                    </a:lnL>
                    <a:lnR w="12700">
                      <a:miter lim="400000"/>
                    </a:lnR>
                    <a:lnT w="3175">
                      <a:solidFill>
                        <a:srgbClr val="797979">
                          <a:alpha val="38000"/>
                        </a:srgbClr>
                      </a:solidFill>
                      <a:miter lim="400000"/>
                    </a:lnT>
                    <a:lnB w="3175">
                      <a:solidFill>
                        <a:srgbClr val="797979">
                          <a:alpha val="3800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16510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127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Helvetica Neue Bold Condensed"/>
                          <a:ea typeface="Helvetica Neue Bold Condensed"/>
                          <a:cs typeface="Helvetica Neue Bold Condensed"/>
                          <a:sym typeface="Helvetica Neue Bold Condensed"/>
                        </a:rPr>
                        <a:t>- Relations cannot have properties (req. reification)
+ Metadata as first citizen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3175">
                      <a:solidFill>
                        <a:srgbClr val="F2F2F2"/>
                      </a:solidFill>
                      <a:miter lim="400000"/>
                    </a:lnR>
                    <a:lnT w="3175">
                      <a:solidFill>
                        <a:srgbClr val="797979">
                          <a:alpha val="38000"/>
                        </a:srgbClr>
                      </a:solidFill>
                      <a:miter lim="400000"/>
                    </a:lnT>
                    <a:lnB w="3175">
                      <a:solidFill>
                        <a:srgbClr val="797979">
                          <a:alpha val="38000"/>
                        </a:srgbClr>
                      </a:solidFill>
                      <a:miter lim="400000"/>
                    </a:lnB>
                    <a:noFill/>
                  </a:tcPr>
                </a:tc>
              </a:tr>
              <a:tr h="1400037">
                <a:tc>
                  <a:txBody>
                    <a:bodyPr/>
                    <a:lstStyle/>
                    <a:p>
                      <a:pPr>
                        <a:tabLst>
                          <a:tab pos="16510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D2D2D"/>
                          </a:solidFill>
                          <a:latin typeface="Helvetica Neue Bold Condensed"/>
                          <a:ea typeface="Helvetica Neue Bold Condensed"/>
                          <a:cs typeface="Helvetica Neue Bold Condensed"/>
                          <a:sym typeface="Helvetica Neue Bold Condensed"/>
                        </a:rPr>
                        <a:t>Performance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F2F2F2"/>
                      </a:solidFill>
                      <a:miter lim="400000"/>
                    </a:lnL>
                    <a:lnR w="3175">
                      <a:miter lim="400000"/>
                    </a:lnR>
                    <a:lnT w="3175">
                      <a:solidFill>
                        <a:srgbClr val="86B5C3">
                          <a:alpha val="75000"/>
                        </a:srgbClr>
                      </a:solidFill>
                      <a:miter lim="400000"/>
                    </a:lnT>
                    <a:lnB w="3175">
                      <a:solidFill>
                        <a:srgbClr val="86B5C3">
                          <a:alpha val="75000"/>
                        </a:srgbClr>
                      </a:solidFill>
                      <a:miter lim="400000"/>
                    </a:lnB>
                    <a:blipFill rotWithShape="1">
                      <a:blip r:embed="rId2"/>
                      <a:srcRect l="0" t="0" r="0" b="0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16510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127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Helvetica Neue Bold Condensed"/>
                          <a:ea typeface="Helvetica Neue Bold Condensed"/>
                          <a:cs typeface="Helvetica Neue Bold Condensed"/>
                          <a:sym typeface="Helvetica Neue Bold Condensed"/>
                        </a:rPr>
                        <a:t>+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miter lim="400000"/>
                    </a:lnL>
                    <a:lnR w="12700">
                      <a:miter lim="400000"/>
                    </a:lnR>
                    <a:lnT w="3175">
                      <a:solidFill>
                        <a:srgbClr val="797979">
                          <a:alpha val="38000"/>
                        </a:srgbClr>
                      </a:solidFill>
                      <a:miter lim="400000"/>
                    </a:lnT>
                    <a:lnB w="3175">
                      <a:solidFill>
                        <a:srgbClr val="797979">
                          <a:alpha val="3800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16510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127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Helvetica Neue Bold Condensed"/>
                          <a:ea typeface="Helvetica Neue Bold Condensed"/>
                          <a:cs typeface="Helvetica Neue Bold Condensed"/>
                          <a:sym typeface="Helvetica Neue Bold Condensed"/>
                        </a:rPr>
                        <a:t>- (comparable)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3175">
                      <a:solidFill>
                        <a:srgbClr val="F2F2F2"/>
                      </a:solidFill>
                      <a:miter lim="400000"/>
                    </a:lnR>
                    <a:lnT w="3175">
                      <a:solidFill>
                        <a:srgbClr val="797979">
                          <a:alpha val="38000"/>
                        </a:srgbClr>
                      </a:solidFill>
                      <a:miter lim="400000"/>
                    </a:lnT>
                    <a:lnB w="3175">
                      <a:solidFill>
                        <a:srgbClr val="797979">
                          <a:alpha val="38000"/>
                        </a:srgbClr>
                      </a:solidFill>
                      <a:miter lim="400000"/>
                    </a:lnB>
                    <a:noFill/>
                  </a:tcPr>
                </a:tc>
              </a:tr>
              <a:tr h="1400037">
                <a:tc>
                  <a:txBody>
                    <a:bodyPr/>
                    <a:lstStyle/>
                    <a:p>
                      <a:pPr>
                        <a:tabLst>
                          <a:tab pos="16510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D2D2D"/>
                          </a:solidFill>
                          <a:latin typeface="Helvetica Neue Bold Condensed"/>
                          <a:ea typeface="Helvetica Neue Bold Condensed"/>
                          <a:cs typeface="Helvetica Neue Bold Condensed"/>
                          <a:sym typeface="Helvetica Neue Bold Condensed"/>
                        </a:rPr>
                        <a:t>QL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F2F2F2"/>
                      </a:solidFill>
                      <a:miter lim="400000"/>
                    </a:lnL>
                    <a:lnR w="3175">
                      <a:miter lim="400000"/>
                    </a:lnR>
                    <a:lnT w="3175">
                      <a:solidFill>
                        <a:srgbClr val="86B5C3">
                          <a:alpha val="75000"/>
                        </a:srgbClr>
                      </a:solidFill>
                      <a:miter lim="400000"/>
                    </a:lnT>
                    <a:lnB w="3175">
                      <a:solidFill>
                        <a:srgbClr val="86B5C3">
                          <a:alpha val="75000"/>
                        </a:srgbClr>
                      </a:solidFill>
                      <a:miter lim="400000"/>
                    </a:lnB>
                    <a:blipFill rotWithShape="1">
                      <a:blip r:embed="rId2"/>
                      <a:srcRect l="0" t="0" r="0" b="0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16510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127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Helvetica Neue Bold Condensed"/>
                          <a:ea typeface="Helvetica Neue Bold Condensed"/>
                          <a:cs typeface="Helvetica Neue Bold Condensed"/>
                          <a:sym typeface="Helvetica Neue Bold Condensed"/>
                        </a:rPr>
                        <a:t>+ Easier (eg, compact, omissions)? - Expressivity for some patterns (unions, DML)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miter lim="400000"/>
                    </a:lnL>
                    <a:lnR w="12700">
                      <a:miter lim="400000"/>
                    </a:lnR>
                    <a:lnT w="3175">
                      <a:solidFill>
                        <a:srgbClr val="797979">
                          <a:alpha val="38000"/>
                        </a:srgbClr>
                      </a:solidFill>
                      <a:miter lim="400000"/>
                    </a:lnT>
                    <a:lnB w="3175">
                      <a:solidFill>
                        <a:srgbClr val="797979">
                          <a:alpha val="3800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16510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127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Helvetica Neue Bold Condensed"/>
                          <a:ea typeface="Helvetica Neue Bold Condensed"/>
                          <a:cs typeface="Helvetica Neue Bold Condensed"/>
                          <a:sym typeface="Helvetica Neue Bold Condensed"/>
                        </a:rPr>
                        <a:t>- Harder? (URIs, namespaces, verbosity) + More expressive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3175">
                      <a:solidFill>
                        <a:srgbClr val="F2F2F2"/>
                      </a:solidFill>
                      <a:miter lim="400000"/>
                    </a:lnR>
                    <a:lnT w="3175">
                      <a:solidFill>
                        <a:srgbClr val="797979">
                          <a:alpha val="38000"/>
                        </a:srgbClr>
                      </a:solidFill>
                      <a:miter lim="400000"/>
                    </a:lnT>
                    <a:lnB w="3175">
                      <a:solidFill>
                        <a:srgbClr val="797979">
                          <a:alpha val="38000"/>
                        </a:srgbClr>
                      </a:solidFill>
                      <a:miter lim="400000"/>
                    </a:lnB>
                    <a:noFill/>
                  </a:tcPr>
                </a:tc>
              </a:tr>
              <a:tr h="1400037">
                <a:tc>
                  <a:txBody>
                    <a:bodyPr/>
                    <a:lstStyle/>
                    <a:p>
                      <a:pPr>
                        <a:tabLst>
                          <a:tab pos="16510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D2D2D"/>
                          </a:solidFill>
                          <a:latin typeface="Helvetica Neue Bold Condensed"/>
                          <a:ea typeface="Helvetica Neue Bold Condensed"/>
                          <a:cs typeface="Helvetica Neue Bold Condensed"/>
                          <a:sym typeface="Helvetica Neue Bold Condensed"/>
                        </a:rPr>
                        <a:t>Standardisation,
openness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F2F2F2"/>
                      </a:solidFill>
                      <a:miter lim="400000"/>
                    </a:lnL>
                    <a:lnR w="3175">
                      <a:miter lim="400000"/>
                    </a:lnR>
                    <a:lnT w="3175">
                      <a:solidFill>
                        <a:srgbClr val="86B5C3">
                          <a:alpha val="75000"/>
                        </a:srgbClr>
                      </a:solidFill>
                      <a:miter lim="400000"/>
                    </a:lnT>
                    <a:lnB w="3175">
                      <a:solidFill>
                        <a:srgbClr val="86B5C3">
                          <a:alpha val="75000"/>
                        </a:srgbClr>
                      </a:solidFill>
                      <a:miter lim="400000"/>
                    </a:lnB>
                    <a:blipFill rotWithShape="1">
                      <a:blip r:embed="rId2"/>
                      <a:srcRect l="0" t="0" r="0" b="0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16510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127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Helvetica Neue Bold Condensed"/>
                          <a:ea typeface="Helvetica Neue Bold Condensed"/>
                          <a:cs typeface="Helvetica Neue Bold Condensed"/>
                          <a:sym typeface="Helvetica Neue Bold Condensed"/>
                        </a:rPr>
                        <a:t>-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miter lim="400000"/>
                    </a:lnL>
                    <a:lnR w="12700">
                      <a:miter lim="400000"/>
                    </a:lnR>
                    <a:lnT w="3175">
                      <a:solidFill>
                        <a:srgbClr val="797979">
                          <a:alpha val="38000"/>
                        </a:srgbClr>
                      </a:solidFill>
                      <a:miter lim="400000"/>
                    </a:lnT>
                    <a:lnB w="3175">
                      <a:solidFill>
                        <a:srgbClr val="797979">
                          <a:alpha val="3800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16510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127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Helvetica Neue Bold Condensed"/>
                          <a:ea typeface="Helvetica Neue Bold Condensed"/>
                          <a:cs typeface="Helvetica Neue Bold Condensed"/>
                          <a:sym typeface="Helvetica Neue Bold Condensed"/>
                        </a:rPr>
                        <a:t>+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3175">
                      <a:solidFill>
                        <a:srgbClr val="F2F2F2"/>
                      </a:solidFill>
                      <a:miter lim="400000"/>
                    </a:lnR>
                    <a:lnT w="3175">
                      <a:solidFill>
                        <a:srgbClr val="797979">
                          <a:alpha val="38000"/>
                        </a:srgbClr>
                      </a:solidFill>
                      <a:miter lim="400000"/>
                    </a:lnT>
                    <a:lnB w="3175">
                      <a:solidFill>
                        <a:srgbClr val="797979">
                          <a:alpha val="38000"/>
                        </a:srgbClr>
                      </a:solidFill>
                      <a:miter lim="400000"/>
                    </a:lnB>
                    <a:noFill/>
                  </a:tcPr>
                </a:tc>
              </a:tr>
              <a:tr h="1400037">
                <a:tc>
                  <a:txBody>
                    <a:bodyPr/>
                    <a:lstStyle/>
                    <a:p>
                      <a:pPr>
                        <a:tabLst>
                          <a:tab pos="16510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D2D2D"/>
                          </a:solidFill>
                          <a:latin typeface="Helvetica Neue Bold Condensed"/>
                          <a:ea typeface="Helvetica Neue Bold Condensed"/>
                          <a:cs typeface="Helvetica Neue Bold Condensed"/>
                          <a:sym typeface="Helvetica Neue Bold Condensed"/>
                        </a:rPr>
                        <a:t>Scalability, big data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F2F2F2"/>
                      </a:solidFill>
                      <a:miter lim="400000"/>
                    </a:lnL>
                    <a:lnR w="3175">
                      <a:miter lim="400000"/>
                    </a:lnR>
                    <a:lnT w="3175">
                      <a:solidFill>
                        <a:srgbClr val="86B5C3">
                          <a:alpha val="75000"/>
                        </a:srgbClr>
                      </a:solidFill>
                      <a:miter lim="400000"/>
                    </a:lnT>
                    <a:lnB w="3175">
                      <a:solidFill>
                        <a:srgbClr val="F2F2F2"/>
                      </a:solidFill>
                      <a:miter lim="400000"/>
                    </a:lnB>
                    <a:blipFill rotWithShape="1">
                      <a:blip r:embed="rId2"/>
                      <a:srcRect l="0" t="0" r="0" b="0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16510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127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Helvetica Neue Bold Condensed"/>
                          <a:ea typeface="Helvetica Neue Bold Condensed"/>
                          <a:cs typeface="Helvetica Neue Bold Condensed"/>
                          <a:sym typeface="Helvetica Neue Bold Condensed"/>
                        </a:rPr>
                        <a:t>- TinkerPop probably better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miter lim="400000"/>
                    </a:lnL>
                    <a:lnR w="12700">
                      <a:miter lim="400000"/>
                    </a:lnR>
                    <a:lnT w="3175">
                      <a:solidFill>
                        <a:srgbClr val="797979">
                          <a:alpha val="38000"/>
                        </a:srgbClr>
                      </a:solidFill>
                      <a:miter lim="400000"/>
                    </a:lnT>
                    <a:lnB w="3175">
                      <a:solidFill>
                        <a:srgbClr val="F2F2F2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16510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127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Helvetica Neue Bold Condensed"/>
                          <a:ea typeface="Helvetica Neue Bold Condensed"/>
                          <a:cs typeface="Helvetica Neue Bold Condensed"/>
                          <a:sym typeface="Helvetica Neue Bold Condensed"/>
                        </a:rPr>
                        <a:t>LB/Cluster solutions Over TinkerPop (via SAIL implementation)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3175">
                      <a:solidFill>
                        <a:srgbClr val="F2F2F2"/>
                      </a:solidFill>
                      <a:miter lim="400000"/>
                    </a:lnR>
                    <a:lnT w="3175">
                      <a:solidFill>
                        <a:srgbClr val="797979">
                          <a:alpha val="38000"/>
                        </a:srgbClr>
                      </a:solidFill>
                      <a:miter lim="400000"/>
                    </a:lnT>
                    <a:lnB w="3175">
                      <a:solidFill>
                        <a:srgbClr val="F2F2F2"/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Conclusions"/>
          <p:cNvSpPr txBox="1"/>
          <p:nvPr>
            <p:ph type="title"/>
          </p:nvPr>
        </p:nvSpPr>
        <p:spPr>
          <a:xfrm>
            <a:off x="211495" y="320675"/>
            <a:ext cx="16430626" cy="2000250"/>
          </a:xfrm>
          <a:prstGeom prst="rect">
            <a:avLst/>
          </a:prstGeom>
        </p:spPr>
        <p:txBody>
          <a:bodyPr/>
          <a:lstStyle/>
          <a:p>
            <a:pPr/>
            <a:r>
              <a:t>Conclusions</a:t>
            </a:r>
          </a:p>
        </p:txBody>
      </p:sp>
      <p:pic>
        <p:nvPicPr>
          <p:cNvPr id="288" name="conclusions_backend.png" descr="conclusions_backen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3177491"/>
            <a:ext cx="24384001" cy="8991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Conclusions"/>
          <p:cNvSpPr txBox="1"/>
          <p:nvPr>
            <p:ph type="title"/>
          </p:nvPr>
        </p:nvSpPr>
        <p:spPr>
          <a:xfrm>
            <a:off x="957676" y="320675"/>
            <a:ext cx="16430626" cy="2000250"/>
          </a:xfrm>
          <a:prstGeom prst="rect">
            <a:avLst/>
          </a:prstGeom>
        </p:spPr>
        <p:txBody>
          <a:bodyPr/>
          <a:lstStyle/>
          <a:p>
            <a:pPr/>
            <a:r>
              <a:t>Conclusions</a:t>
            </a:r>
          </a:p>
        </p:txBody>
      </p:sp>
      <p:pic>
        <p:nvPicPr>
          <p:cNvPr id="291" name="conclusions_format.png" descr="conclusions_forma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7676" y="5384800"/>
            <a:ext cx="22468648" cy="6097848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355600" dist="177800" dir="540000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Conclusions"/>
          <p:cNvSpPr txBox="1"/>
          <p:nvPr>
            <p:ph type="title"/>
          </p:nvPr>
        </p:nvSpPr>
        <p:spPr>
          <a:xfrm>
            <a:off x="2817526" y="0"/>
            <a:ext cx="16430626" cy="2000251"/>
          </a:xfrm>
          <a:prstGeom prst="rect">
            <a:avLst/>
          </a:prstGeom>
        </p:spPr>
        <p:txBody>
          <a:bodyPr/>
          <a:lstStyle/>
          <a:p>
            <a:pPr/>
            <a:r>
              <a:t>Conclusions</a:t>
            </a:r>
          </a:p>
        </p:txBody>
      </p:sp>
      <p:pic>
        <p:nvPicPr>
          <p:cNvPr id="294" name="conclusions_store.png" descr="conclusions_stor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17526" y="4330712"/>
            <a:ext cx="18748948" cy="6747026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355600" dist="177800" dir="540000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Why?"/>
          <p:cNvSpPr txBox="1"/>
          <p:nvPr>
            <p:ph type="title"/>
          </p:nvPr>
        </p:nvSpPr>
        <p:spPr>
          <a:xfrm>
            <a:off x="391503" y="232965"/>
            <a:ext cx="9952003" cy="2607470"/>
          </a:xfrm>
          <a:prstGeom prst="rect">
            <a:avLst/>
          </a:prstGeom>
        </p:spPr>
        <p:txBody>
          <a:bodyPr/>
          <a:lstStyle/>
          <a:p>
            <a:pPr/>
            <a:r>
              <a:t>Why?</a:t>
            </a:r>
          </a:p>
        </p:txBody>
      </p:sp>
      <p:sp>
        <p:nvSpPr>
          <p:cNvPr id="297" name="Graph + APIs…"/>
          <p:cNvSpPr txBox="1"/>
          <p:nvPr>
            <p:ph type="body" idx="1"/>
          </p:nvPr>
        </p:nvSpPr>
        <p:spPr>
          <a:xfrm>
            <a:off x="391503" y="1834637"/>
            <a:ext cx="13563990" cy="11637265"/>
          </a:xfrm>
          <a:prstGeom prst="rect">
            <a:avLst/>
          </a:prstGeom>
        </p:spPr>
        <p:txBody>
          <a:bodyPr/>
          <a:lstStyle/>
          <a:p>
            <a:pPr marL="540156" indent="-540156" defTabSz="805100">
              <a:spcBef>
                <a:spcPts val="4400"/>
              </a:spcBef>
              <a:defRPr sz="5194"/>
            </a:pPr>
            <a:r>
              <a:t>Graph + APIs</a:t>
            </a:r>
          </a:p>
          <a:p>
            <a:pPr lvl="1" marL="925982" indent="-540156" defTabSz="805100">
              <a:spcBef>
                <a:spcPts val="4400"/>
              </a:spcBef>
              <a:defRPr sz="5194"/>
            </a:pPr>
            <a:r>
              <a:t>Clearer architecture, open to more applications, not only kNetMiner</a:t>
            </a:r>
          </a:p>
          <a:p>
            <a:pPr lvl="1" marL="925982" indent="-540156" defTabSz="805100">
              <a:spcBef>
                <a:spcPts val="4400"/>
              </a:spcBef>
              <a:defRPr sz="5194"/>
            </a:pPr>
            <a:r>
              <a:t>QL makes it easier to develop further components/analyses/applications</a:t>
            </a:r>
          </a:p>
          <a:p>
            <a:pPr marL="540156" indent="-540156" defTabSz="805100">
              <a:spcBef>
                <a:spcPts val="4400"/>
              </a:spcBef>
              <a:defRPr sz="5194"/>
            </a:pPr>
            <a:r>
              <a:t>Standard Data model and format</a:t>
            </a:r>
          </a:p>
          <a:p>
            <a:pPr lvl="1" marL="925982" indent="-540156" defTabSz="805100">
              <a:spcBef>
                <a:spcPts val="4400"/>
              </a:spcBef>
              <a:defRPr sz="5194"/>
            </a:pPr>
            <a:r>
              <a:t>Don’t reinvent the wheel</a:t>
            </a:r>
          </a:p>
          <a:p>
            <a:pPr lvl="1" marL="925982" indent="-540156" defTabSz="805100">
              <a:spcBef>
                <a:spcPts val="4400"/>
              </a:spcBef>
              <a:defRPr sz="5194"/>
            </a:pPr>
            <a:r>
              <a:t>Data sharing</a:t>
            </a:r>
          </a:p>
          <a:p>
            <a:pPr lvl="1" marL="925982" indent="-540156" defTabSz="805100">
              <a:spcBef>
                <a:spcPts val="4400"/>
              </a:spcBef>
              <a:defRPr sz="5194"/>
            </a:pPr>
            <a:r>
              <a:t>Data and app integration</a:t>
            </a:r>
          </a:p>
        </p:txBody>
      </p:sp>
      <p:grpSp>
        <p:nvGrpSpPr>
          <p:cNvPr id="301" name="Group"/>
          <p:cNvGrpSpPr/>
          <p:nvPr/>
        </p:nvGrpSpPr>
        <p:grpSpPr>
          <a:xfrm>
            <a:off x="12629568" y="677572"/>
            <a:ext cx="11754432" cy="12794331"/>
            <a:chOff x="0" y="0"/>
            <a:chExt cx="11754431" cy="12794329"/>
          </a:xfrm>
        </p:grpSpPr>
        <p:pic>
          <p:nvPicPr>
            <p:cNvPr id="298" name="conclusions_format.png" descr="conclusions_format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5061747"/>
              <a:ext cx="11754432" cy="3190079"/>
            </a:xfrm>
            <a:prstGeom prst="rect">
              <a:avLst/>
            </a:prstGeom>
            <a:ln w="25400" cap="flat">
              <a:noFill/>
              <a:miter lim="400000"/>
            </a:ln>
            <a:effectLst>
              <a:outerShdw sx="100000" sy="100000" kx="0" ky="0" algn="b" rotWithShape="0" blurRad="355600" dist="177800" dir="5400000">
                <a:srgbClr val="000000">
                  <a:alpha val="70000"/>
                </a:srgbClr>
              </a:outerShdw>
            </a:effectLst>
          </p:spPr>
        </p:pic>
        <p:pic>
          <p:nvPicPr>
            <p:cNvPr id="299" name="conclusions_store.png" descr="conclusions_stor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9604250"/>
              <a:ext cx="8864736" cy="3190080"/>
            </a:xfrm>
            <a:prstGeom prst="rect">
              <a:avLst/>
            </a:prstGeom>
            <a:ln w="25400" cap="flat">
              <a:noFill/>
              <a:miter lim="400000"/>
            </a:ln>
            <a:effectLst>
              <a:outerShdw sx="100000" sy="100000" kx="0" ky="0" algn="b" rotWithShape="0" blurRad="355600" dist="177800" dir="5400000">
                <a:srgbClr val="000000">
                  <a:alpha val="70000"/>
                </a:srgbClr>
              </a:outerShdw>
            </a:effectLst>
          </p:spPr>
        </p:pic>
        <p:pic>
          <p:nvPicPr>
            <p:cNvPr id="300" name="conclusions_backend.png" descr="conclusions_backend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11754432" cy="433444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Conclusions"/>
          <p:cNvSpPr txBox="1"/>
          <p:nvPr>
            <p:ph type="title"/>
          </p:nvPr>
        </p:nvSpPr>
        <p:spPr>
          <a:xfrm>
            <a:off x="8620797" y="0"/>
            <a:ext cx="7142406" cy="1320801"/>
          </a:xfrm>
          <a:prstGeom prst="rect">
            <a:avLst/>
          </a:prstGeom>
        </p:spPr>
        <p:txBody>
          <a:bodyPr/>
          <a:lstStyle/>
          <a:p>
            <a:pPr/>
            <a:r>
              <a:t>Conclusions</a:t>
            </a:r>
          </a:p>
        </p:txBody>
      </p:sp>
      <p:pic>
        <p:nvPicPr>
          <p:cNvPr id="304" name="conclusions_format.png" descr="conclusions_forma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70345" y="7347284"/>
            <a:ext cx="13813655" cy="3748939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355600" dist="177800" dir="5400000">
              <a:srgbClr val="000000">
                <a:alpha val="70000"/>
              </a:srgbClr>
            </a:outerShdw>
          </a:effectLst>
        </p:spPr>
      </p:pic>
      <p:pic>
        <p:nvPicPr>
          <p:cNvPr id="305" name="conclusions_store.png" descr="conclusions_stor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9795070"/>
            <a:ext cx="10895660" cy="3920931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355600" dist="177800" dir="5400000">
              <a:srgbClr val="000000">
                <a:alpha val="70000"/>
              </a:srgbClr>
            </a:outerShdw>
          </a:effectLst>
        </p:spPr>
      </p:pic>
      <p:pic>
        <p:nvPicPr>
          <p:cNvPr id="306" name="conclusions_backend.png" descr="conclusions_backend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181554" y="1320800"/>
            <a:ext cx="16343011" cy="60264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st Settings (RDF)"/>
          <p:cNvSpPr txBox="1"/>
          <p:nvPr>
            <p:ph type="title"/>
          </p:nvPr>
        </p:nvSpPr>
        <p:spPr>
          <a:xfrm>
            <a:off x="434108" y="320675"/>
            <a:ext cx="16430626" cy="2000250"/>
          </a:xfrm>
          <a:prstGeom prst="rect">
            <a:avLst/>
          </a:prstGeom>
        </p:spPr>
        <p:txBody>
          <a:bodyPr/>
          <a:lstStyle/>
          <a:p>
            <a:pPr/>
            <a:r>
              <a:t>Test Settings (RDF)</a:t>
            </a:r>
          </a:p>
        </p:txBody>
      </p:sp>
      <p:grpSp>
        <p:nvGrpSpPr>
          <p:cNvPr id="151" name="Group"/>
          <p:cNvGrpSpPr/>
          <p:nvPr/>
        </p:nvGrpSpPr>
        <p:grpSpPr>
          <a:xfrm>
            <a:off x="434108" y="4664273"/>
            <a:ext cx="23515785" cy="7346170"/>
            <a:chOff x="0" y="0"/>
            <a:chExt cx="23515783" cy="7346168"/>
          </a:xfrm>
        </p:grpSpPr>
        <p:sp>
          <p:nvSpPr>
            <p:cNvPr id="149" name="Rounded Rectangle"/>
            <p:cNvSpPr/>
            <p:nvPr/>
          </p:nvSpPr>
          <p:spPr>
            <a:xfrm>
              <a:off x="136800" y="0"/>
              <a:ext cx="23378984" cy="7161311"/>
            </a:xfrm>
            <a:prstGeom prst="roundRect">
              <a:avLst>
                <a:gd name="adj" fmla="val 5135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0137" tIns="30137" rIns="30137" bIns="30137" numCol="1" anchor="ctr">
              <a:noAutofit/>
            </a:bodyPr>
            <a:lstStyle/>
            <a:p>
              <a:pPr>
                <a:defRPr cap="all" spc="512" sz="3200">
                  <a:latin typeface="Avenir Medium"/>
                  <a:ea typeface="Avenir Medium"/>
                  <a:cs typeface="Avenir Medium"/>
                  <a:sym typeface="Avenir Medium"/>
                </a:defRPr>
              </a:pPr>
            </a:p>
          </p:txBody>
        </p:sp>
        <p:pic>
          <p:nvPicPr>
            <p:cNvPr id="150" name="rdf_pipeline.png" descr="rdf_pipelin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184858"/>
              <a:ext cx="23378984" cy="7161311"/>
            </a:xfrm>
            <a:prstGeom prst="rect">
              <a:avLst/>
            </a:prstGeom>
            <a:ln w="25400" cap="flat">
              <a:noFill/>
              <a:miter lim="400000"/>
            </a:ln>
            <a:effectLst>
              <a:outerShdw sx="100000" sy="100000" kx="0" ky="0" algn="b" rotWithShape="0" blurRad="355600" dist="177800" dir="5400000">
                <a:srgbClr val="000000">
                  <a:alpha val="70000"/>
                </a:srgbClr>
              </a:outerShdw>
            </a:effectLst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st Settings (Neo4J)"/>
          <p:cNvSpPr txBox="1"/>
          <p:nvPr>
            <p:ph type="title"/>
          </p:nvPr>
        </p:nvSpPr>
        <p:spPr>
          <a:xfrm>
            <a:off x="544066" y="320675"/>
            <a:ext cx="16430626" cy="2000250"/>
          </a:xfrm>
          <a:prstGeom prst="rect">
            <a:avLst/>
          </a:prstGeom>
        </p:spPr>
        <p:txBody>
          <a:bodyPr/>
          <a:lstStyle/>
          <a:p>
            <a:pPr/>
            <a:r>
              <a:t>Test Settings (Neo4J)</a:t>
            </a:r>
          </a:p>
        </p:txBody>
      </p:sp>
      <p:grpSp>
        <p:nvGrpSpPr>
          <p:cNvPr id="156" name="Group"/>
          <p:cNvGrpSpPr/>
          <p:nvPr/>
        </p:nvGrpSpPr>
        <p:grpSpPr>
          <a:xfrm>
            <a:off x="544066" y="3891656"/>
            <a:ext cx="23295868" cy="8088844"/>
            <a:chOff x="0" y="0"/>
            <a:chExt cx="23295867" cy="8088842"/>
          </a:xfrm>
        </p:grpSpPr>
        <p:sp>
          <p:nvSpPr>
            <p:cNvPr id="154" name="Rounded Rectangle"/>
            <p:cNvSpPr/>
            <p:nvPr/>
          </p:nvSpPr>
          <p:spPr>
            <a:xfrm>
              <a:off x="0" y="0"/>
              <a:ext cx="23295868" cy="8088843"/>
            </a:xfrm>
            <a:prstGeom prst="roundRect">
              <a:avLst>
                <a:gd name="adj" fmla="val 4597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0137" tIns="30137" rIns="30137" bIns="30137" numCol="1" anchor="ctr">
              <a:noAutofit/>
            </a:bodyPr>
            <a:lstStyle/>
            <a:p>
              <a:pPr>
                <a:defRPr cap="all" spc="512" sz="3200">
                  <a:latin typeface="Avenir Medium"/>
                  <a:ea typeface="Avenir Medium"/>
                  <a:cs typeface="Avenir Medium"/>
                  <a:sym typeface="Avenir Medium"/>
                </a:defRPr>
              </a:pPr>
            </a:p>
          </p:txBody>
        </p:sp>
        <p:pic>
          <p:nvPicPr>
            <p:cNvPr id="155" name="neo4j_pipeline.png" descr="neo4j_pipelin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23295867" cy="8088843"/>
            </a:xfrm>
            <a:prstGeom prst="rect">
              <a:avLst/>
            </a:prstGeom>
            <a:ln w="25400" cap="flat">
              <a:noFill/>
              <a:miter lim="400000"/>
            </a:ln>
            <a:effectLst>
              <a:outerShdw sx="100000" sy="100000" kx="0" ky="0" algn="b" rotWithShape="0" blurRad="355600" dist="177800" dir="5400000">
                <a:srgbClr val="000000">
                  <a:alpha val="70000"/>
                </a:srgbClr>
              </a:outerShdw>
            </a:effectLst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DF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RDF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RDF/Linked Data Essentials"/>
          <p:cNvSpPr txBox="1"/>
          <p:nvPr>
            <p:ph type="title"/>
          </p:nvPr>
        </p:nvSpPr>
        <p:spPr>
          <a:xfrm>
            <a:off x="296531" y="232965"/>
            <a:ext cx="9952003" cy="2607470"/>
          </a:xfrm>
          <a:prstGeom prst="rect">
            <a:avLst/>
          </a:prstGeom>
        </p:spPr>
        <p:txBody>
          <a:bodyPr/>
          <a:lstStyle/>
          <a:p>
            <a:pPr/>
            <a:r>
              <a:t>RDF/Linked Data Essentials</a:t>
            </a:r>
          </a:p>
        </p:txBody>
      </p:sp>
      <p:sp>
        <p:nvSpPr>
          <p:cNvPr id="161" name="Simple, Fine-Grained Data Model: Property/Value Pairs &amp; Typed Links…"/>
          <p:cNvSpPr txBox="1"/>
          <p:nvPr>
            <p:ph type="body" sz="half" idx="1"/>
          </p:nvPr>
        </p:nvSpPr>
        <p:spPr>
          <a:xfrm>
            <a:off x="296531" y="2840434"/>
            <a:ext cx="7496834" cy="10139451"/>
          </a:xfrm>
          <a:prstGeom prst="rect">
            <a:avLst/>
          </a:prstGeom>
        </p:spPr>
        <p:txBody>
          <a:bodyPr/>
          <a:lstStyle/>
          <a:p>
            <a:pPr marL="496061" indent="-496061" defTabSz="739378">
              <a:spcBef>
                <a:spcPts val="4000"/>
              </a:spcBef>
              <a:defRPr sz="3780"/>
            </a:pPr>
            <a:r>
              <a:t>Simple, Fine-Grained Data Model: Property/Value Pairs &amp; Typed Links</a:t>
            </a:r>
          </a:p>
          <a:p>
            <a:pPr marL="496061" indent="-496061" defTabSz="739378">
              <a:spcBef>
                <a:spcPts val="4000"/>
              </a:spcBef>
              <a:defRPr sz="3780"/>
            </a:pPr>
            <a:r>
              <a:t>Designed for Data Integration: </a:t>
            </a:r>
          </a:p>
          <a:p>
            <a:pPr lvl="1" marL="850391" indent="-496061" defTabSz="739378">
              <a:spcBef>
                <a:spcPts val="4000"/>
              </a:spcBef>
              <a:defRPr sz="3780"/>
            </a:pPr>
            <a:r>
              <a:t>Universal Identifiers, W3C Standards</a:t>
            </a:r>
          </a:p>
          <a:p>
            <a:pPr lvl="1" marL="850391" indent="-496061" defTabSz="739378">
              <a:spcBef>
                <a:spcPts val="4000"/>
              </a:spcBef>
              <a:defRPr sz="3780"/>
            </a:pPr>
            <a:r>
              <a:t>Strong (even too much) emphasis on knowledge modelling via schemas/ontologies</a:t>
            </a:r>
          </a:p>
          <a:p>
            <a:pPr marL="496061" indent="-496061" defTabSz="739378">
              <a:spcBef>
                <a:spcPts val="4000"/>
              </a:spcBef>
              <a:defRPr sz="3780"/>
            </a:pPr>
            <a:r>
              <a:t>Designed for the Web: Resolvable URIs,  Web APIs</a:t>
            </a:r>
          </a:p>
        </p:txBody>
      </p:sp>
      <p:grpSp>
        <p:nvGrpSpPr>
          <p:cNvPr id="164" name="Group"/>
          <p:cNvGrpSpPr/>
          <p:nvPr/>
        </p:nvGrpSpPr>
        <p:grpSpPr>
          <a:xfrm>
            <a:off x="7793364" y="3860449"/>
            <a:ext cx="16330857" cy="8099421"/>
            <a:chOff x="0" y="0"/>
            <a:chExt cx="16330855" cy="8099420"/>
          </a:xfrm>
        </p:grpSpPr>
        <p:sp>
          <p:nvSpPr>
            <p:cNvPr id="162" name="Rounded Rectangle"/>
            <p:cNvSpPr/>
            <p:nvPr/>
          </p:nvSpPr>
          <p:spPr>
            <a:xfrm>
              <a:off x="0" y="0"/>
              <a:ext cx="16330856" cy="8099421"/>
            </a:xfrm>
            <a:prstGeom prst="roundRect">
              <a:avLst>
                <a:gd name="adj" fmla="val 5272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0137" tIns="30137" rIns="30137" bIns="30137" numCol="1" anchor="ctr">
              <a:noAutofit/>
            </a:bodyPr>
            <a:lstStyle/>
            <a:p>
              <a:pPr>
                <a:defRPr cap="all" spc="512" sz="3200">
                  <a:latin typeface="Avenir Medium"/>
                  <a:ea typeface="Avenir Medium"/>
                  <a:cs typeface="Avenir Medium"/>
                  <a:sym typeface="Avenir Medium"/>
                </a:defRPr>
              </a:pPr>
            </a:p>
          </p:txBody>
        </p:sp>
        <p:pic>
          <p:nvPicPr>
            <p:cNvPr id="163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48456" y="227455"/>
              <a:ext cx="15833944" cy="764451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RDF/Linked Data Essentials"/>
          <p:cNvSpPr txBox="1"/>
          <p:nvPr>
            <p:ph type="title"/>
          </p:nvPr>
        </p:nvSpPr>
        <p:spPr>
          <a:xfrm>
            <a:off x="71228" y="-3466"/>
            <a:ext cx="18964938" cy="1303735"/>
          </a:xfrm>
          <a:prstGeom prst="rect">
            <a:avLst/>
          </a:prstGeom>
        </p:spPr>
        <p:txBody>
          <a:bodyPr/>
          <a:lstStyle/>
          <a:p>
            <a:pPr/>
            <a:r>
              <a:t>RDF/Linked Data Essentials</a:t>
            </a:r>
          </a:p>
        </p:txBody>
      </p:sp>
      <p:sp>
        <p:nvSpPr>
          <p:cNvPr id="167" name="Integration as native citizen, strong emphasis on knowledge modelling, schemas, ontologies"/>
          <p:cNvSpPr txBox="1"/>
          <p:nvPr>
            <p:ph type="body" sz="quarter" idx="1"/>
          </p:nvPr>
        </p:nvSpPr>
        <p:spPr>
          <a:xfrm>
            <a:off x="972092" y="12713707"/>
            <a:ext cx="23245708" cy="1002293"/>
          </a:xfrm>
          <a:prstGeom prst="rect">
            <a:avLst/>
          </a:prstGeom>
        </p:spPr>
        <p:txBody>
          <a:bodyPr/>
          <a:lstStyle>
            <a:lvl1pPr marL="0" indent="0" algn="r">
              <a:buSzTx/>
              <a:buNone/>
            </a:lvl1pPr>
          </a:lstStyle>
          <a:p>
            <a:pPr/>
            <a:r>
              <a:t>Integration as native citizen, strong emphasis on knowledge modelling, schemas, ontologies</a:t>
            </a:r>
          </a:p>
        </p:txBody>
      </p:sp>
      <p:grpSp>
        <p:nvGrpSpPr>
          <p:cNvPr id="170" name="Group"/>
          <p:cNvGrpSpPr/>
          <p:nvPr/>
        </p:nvGrpSpPr>
        <p:grpSpPr>
          <a:xfrm>
            <a:off x="4300647" y="1347754"/>
            <a:ext cx="15782706" cy="11365954"/>
            <a:chOff x="0" y="0"/>
            <a:chExt cx="15782704" cy="11365953"/>
          </a:xfrm>
        </p:grpSpPr>
        <p:sp>
          <p:nvSpPr>
            <p:cNvPr id="168" name="Rounded Rectangle"/>
            <p:cNvSpPr/>
            <p:nvPr/>
          </p:nvSpPr>
          <p:spPr>
            <a:xfrm>
              <a:off x="941408" y="0"/>
              <a:ext cx="14841297" cy="11365954"/>
            </a:xfrm>
            <a:prstGeom prst="roundRect">
              <a:avLst>
                <a:gd name="adj" fmla="val 3666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0137" tIns="30137" rIns="30137" bIns="30137" numCol="1" anchor="ctr">
              <a:noAutofit/>
            </a:bodyPr>
            <a:lstStyle/>
            <a:p>
              <a:pPr>
                <a:defRPr cap="all" spc="512" sz="3200">
                  <a:latin typeface="Avenir Medium"/>
                  <a:ea typeface="Avenir Medium"/>
                  <a:cs typeface="Avenir Medium"/>
                  <a:sym typeface="Avenir Medium"/>
                </a:defRPr>
              </a:pPr>
            </a:p>
          </p:txBody>
        </p:sp>
        <p:pic>
          <p:nvPicPr>
            <p:cNvPr id="169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138832"/>
              <a:ext cx="15519900" cy="1108829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Rounded Rectangle"/>
          <p:cNvSpPr/>
          <p:nvPr/>
        </p:nvSpPr>
        <p:spPr>
          <a:xfrm>
            <a:off x="231617" y="2537441"/>
            <a:ext cx="24026223" cy="10965491"/>
          </a:xfrm>
          <a:prstGeom prst="roundRect">
            <a:avLst>
              <a:gd name="adj" fmla="val 1931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cap="all" spc="512" sz="3200">
                <a:latin typeface="Avenir Medium"/>
                <a:ea typeface="Avenir Medium"/>
                <a:cs typeface="Avenir Medium"/>
                <a:sym typeface="Avenir Medium"/>
              </a:defRPr>
            </a:pPr>
          </a:p>
        </p:txBody>
      </p:sp>
      <p:sp>
        <p:nvSpPr>
          <p:cNvPr id="173" name="Data MODEL: ONDEX in RDF"/>
          <p:cNvSpPr txBox="1"/>
          <p:nvPr>
            <p:ph type="body" idx="14"/>
          </p:nvPr>
        </p:nvSpPr>
        <p:spPr>
          <a:xfrm>
            <a:off x="4833937" y="758211"/>
            <a:ext cx="14716126" cy="1222376"/>
          </a:xfrm>
          <a:prstGeom prst="rect">
            <a:avLst/>
          </a:prstGeom>
        </p:spPr>
        <p:txBody>
          <a:bodyPr/>
          <a:lstStyle>
            <a:lvl1pPr algn="l">
              <a:defRPr cap="all" spc="992" sz="6200"/>
            </a:lvl1pPr>
          </a:lstStyle>
          <a:p>
            <a:pPr/>
            <a:r>
              <a:t>Data MODEL: ONDEX in RDF</a:t>
            </a:r>
          </a:p>
        </p:txBody>
      </p:sp>
      <p:pic>
        <p:nvPicPr>
          <p:cNvPr id="174" name="rdf_data_model.png" descr="rdf_data_model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745" y="2698750"/>
            <a:ext cx="24210510" cy="10642874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355600" dist="177800" dir="540000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1">
  <a:themeElements>
    <a:clrScheme name="New_Template1">
      <a:dk1>
        <a:srgbClr val="000000"/>
      </a:dk1>
      <a:lt1>
        <a:srgbClr val="FFFFFF"/>
      </a:lt1>
      <a:dk2>
        <a:srgbClr val="4F4F4F"/>
      </a:dk2>
      <a:lt2>
        <a:srgbClr val="BFBFBF"/>
      </a:lt2>
      <a:accent1>
        <a:srgbClr val="1B6BBC"/>
      </a:accent1>
      <a:accent2>
        <a:srgbClr val="42AAC9"/>
      </a:accent2>
      <a:accent3>
        <a:srgbClr val="518C15"/>
      </a:accent3>
      <a:accent4>
        <a:srgbClr val="DE9000"/>
      </a:accent4>
      <a:accent5>
        <a:srgbClr val="DB2800"/>
      </a:accent5>
      <a:accent6>
        <a:srgbClr val="B130C2"/>
      </a:accent6>
      <a:hlink>
        <a:srgbClr val="0000FF"/>
      </a:hlink>
      <a:folHlink>
        <a:srgbClr val="FF00FF"/>
      </a:folHlink>
    </a:clrScheme>
    <a:fontScheme name="New_Template1">
      <a:majorFont>
        <a:latin typeface="Avenir Light"/>
        <a:ea typeface="Avenir Light"/>
        <a:cs typeface="Avenir Light"/>
      </a:majorFont>
      <a:minorFont>
        <a:latin typeface="Avenir Light"/>
        <a:ea typeface="Avenir Light"/>
        <a:cs typeface="Avenir Light"/>
      </a:minorFont>
    </a:fontScheme>
    <a:fmtScheme name="New_Template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450000"/>
            <a:satOff val="-18071"/>
            <a:lumOff val="-1460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512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Avenir Medium"/>
            <a:ea typeface="Avenir Medium"/>
            <a:cs typeface="Avenir Medium"/>
            <a:sym typeface="Avenir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venir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1">
  <a:themeElements>
    <a:clrScheme name="New_Template1">
      <a:dk1>
        <a:srgbClr val="000000"/>
      </a:dk1>
      <a:lt1>
        <a:srgbClr val="FFFFFF"/>
      </a:lt1>
      <a:dk2>
        <a:srgbClr val="4F4F4F"/>
      </a:dk2>
      <a:lt2>
        <a:srgbClr val="BFBFBF"/>
      </a:lt2>
      <a:accent1>
        <a:srgbClr val="1B6BBC"/>
      </a:accent1>
      <a:accent2>
        <a:srgbClr val="42AAC9"/>
      </a:accent2>
      <a:accent3>
        <a:srgbClr val="518C15"/>
      </a:accent3>
      <a:accent4>
        <a:srgbClr val="DE9000"/>
      </a:accent4>
      <a:accent5>
        <a:srgbClr val="DB2800"/>
      </a:accent5>
      <a:accent6>
        <a:srgbClr val="B130C2"/>
      </a:accent6>
      <a:hlink>
        <a:srgbClr val="0000FF"/>
      </a:hlink>
      <a:folHlink>
        <a:srgbClr val="FF00FF"/>
      </a:folHlink>
    </a:clrScheme>
    <a:fontScheme name="New_Template1">
      <a:majorFont>
        <a:latin typeface="Avenir Light"/>
        <a:ea typeface="Avenir Light"/>
        <a:cs typeface="Avenir Light"/>
      </a:majorFont>
      <a:minorFont>
        <a:latin typeface="Avenir Light"/>
        <a:ea typeface="Avenir Light"/>
        <a:cs typeface="Avenir Light"/>
      </a:minorFont>
    </a:fontScheme>
    <a:fmtScheme name="New_Template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450000"/>
            <a:satOff val="-18071"/>
            <a:lumOff val="-1460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512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Avenir Medium"/>
            <a:ea typeface="Avenir Medium"/>
            <a:cs typeface="Avenir Medium"/>
            <a:sym typeface="Avenir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venir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