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2DC79C-50C9-404C-9DC6-1C44FFC4429C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4B3CA8-83D0-47B4-A5E9-F5D85A6EBB3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69DFDB-6D23-40DF-9718-983AD5D0E5C7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93F1FFC-13CE-4435-91A7-BE9BC7EFBEAB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CO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23CA3B7-D02B-4E07-910A-C467D62D40F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29502E-0850-4732-9825-D8BF34FC0C9F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733333D-7575-420E-85AD-D2185805204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6F0A9A7-2B1B-4107-91F1-426A09C76EF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E069980-877F-4C95-8F56-9937CF4F24A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E61B9A-99C5-4AE8-84B0-C065817032C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CA55D5-A79B-4076-A13C-AE59AE7DCF5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E4C5925-968A-467F-9AFA-961513F234E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FFC820E-D59A-4594-8FBF-1CF7D6AF24FC}" type="slidenum">
              <a:rPr lang="es-CO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rmas-apa.org/wp-content/uploads/Guia-Normas-APA-7ma-edicion.pdf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58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87E7E-E6A6-9BAA-4F03-C9D09A94CD83}"/>
              </a:ext>
            </a:extLst>
          </p:cNvPr>
          <p:cNvSpPr txBox="1"/>
          <p:nvPr/>
        </p:nvSpPr>
        <p:spPr>
          <a:xfrm>
            <a:off x="589560" y="856180"/>
            <a:ext cx="5279408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strike="noStrike" spc="-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Obtención</a:t>
            </a:r>
            <a:r>
              <a:rPr lang="en-US" sz="2800" b="1" strike="noStrike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2800" b="1" strike="noStrike" spc="-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visualización</a:t>
            </a:r>
            <a:r>
              <a:rPr lang="en-US" sz="2800" b="1" strike="noStrike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y </a:t>
            </a:r>
            <a:r>
              <a:rPr lang="en-US" sz="2800" b="1" strike="noStrike" spc="-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modelación</a:t>
            </a:r>
            <a:r>
              <a:rPr lang="en-US" sz="2800" b="1" strike="noStrike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2800" b="1" strike="noStrike" spc="-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datos</a:t>
            </a:r>
            <a:r>
              <a:rPr lang="en-US" sz="2800" b="1" strike="noStrike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del </a:t>
            </a:r>
            <a:r>
              <a:rPr lang="en-US" sz="2800" b="1" strike="noStrike" spc="-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</a:t>
            </a:r>
            <a:r>
              <a:rPr lang="en-US" sz="2800" b="1" strike="noStrike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800" b="1" strike="noStrike" spc="-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investigativo</a:t>
            </a:r>
            <a:r>
              <a:rPr lang="en-US" sz="2800" b="1" strike="noStrike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AMSC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74" name="Group 6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5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6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Google Shape;93;p1"/>
          <p:cNvSpPr/>
          <p:nvPr/>
        </p:nvSpPr>
        <p:spPr>
          <a:xfrm>
            <a:off x="590718" y="2330505"/>
            <a:ext cx="6044649" cy="39795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en-US" sz="1600" b="1" spc="-1" dirty="0" err="1"/>
              <a:t>Autores</a:t>
            </a:r>
            <a:r>
              <a:rPr lang="en-US" sz="1600" b="1" spc="-1" dirty="0"/>
              <a:t>: Marco Julio </a:t>
            </a:r>
            <a:r>
              <a:rPr lang="en-US" sz="1600" b="1" spc="-1" dirty="0" err="1"/>
              <a:t>Cañas</a:t>
            </a:r>
            <a:r>
              <a:rPr lang="en-US" sz="1600" b="1" spc="-1" dirty="0"/>
              <a:t> [1], Yeiner David Pájaro Otero[2]</a:t>
            </a:r>
            <a:endParaRPr lang="en-US" sz="1600" b="1" strike="noStrike" spc="-1" dirty="0"/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en-US" sz="1600" b="1" strike="noStrike" spc="-1" dirty="0"/>
              <a:t>[1] </a:t>
            </a:r>
            <a:r>
              <a:rPr lang="en-US" sz="1600" b="1" strike="noStrike" spc="-1" dirty="0" err="1"/>
              <a:t>Docente</a:t>
            </a:r>
            <a:r>
              <a:rPr lang="en-US" sz="1600" b="1" strike="noStrike" spc="-1" dirty="0"/>
              <a:t> de </a:t>
            </a:r>
            <a:r>
              <a:rPr lang="en-US" sz="1600" b="1" strike="noStrike" spc="-1" dirty="0" err="1"/>
              <a:t>matemática</a:t>
            </a:r>
            <a:r>
              <a:rPr lang="en-US" sz="1600" b="1" spc="-1" dirty="0" err="1"/>
              <a:t>s</a:t>
            </a:r>
            <a:r>
              <a:rPr lang="en-US" sz="1600" b="1" strike="noStrike" spc="-1" dirty="0"/>
              <a:t>	</a:t>
            </a:r>
            <a:endParaRPr lang="en-US" sz="1600" b="1" spc="-1" dirty="0"/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en-US" sz="1600" b="1" spc="-1" dirty="0"/>
              <a:t>[2] </a:t>
            </a:r>
            <a:r>
              <a:rPr lang="en-US" sz="1600" b="1" spc="-1" dirty="0" err="1"/>
              <a:t>Estudiante</a:t>
            </a:r>
            <a:r>
              <a:rPr lang="en-US" sz="1600" b="1" spc="-1" dirty="0"/>
              <a:t> de </a:t>
            </a:r>
            <a:r>
              <a:rPr lang="en-US" sz="1600" b="1" spc="-1" dirty="0" err="1"/>
              <a:t>ingeniería</a:t>
            </a:r>
            <a:r>
              <a:rPr lang="en-US" sz="1600" b="1" spc="-1" dirty="0"/>
              <a:t> de </a:t>
            </a:r>
            <a:r>
              <a:rPr lang="en-US" sz="1600" b="1" spc="-1" dirty="0" err="1"/>
              <a:t>Telecomunicaciones</a:t>
            </a:r>
            <a:endParaRPr lang="en-US" sz="1600" b="1" spc="-1" dirty="0"/>
          </a:p>
        </p:txBody>
      </p:sp>
      <p:sp>
        <p:nvSpPr>
          <p:cNvPr id="78" name="Rectangle 6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6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objeto, reloj, firmar&#10;&#10;Descripción generada automáticamente">
            <a:extLst>
              <a:ext uri="{FF2B5EF4-FFF2-40B4-BE49-F238E27FC236}">
                <a16:creationId xmlns:a16="http://schemas.microsoft.com/office/drawing/2014/main" id="{9762A65F-EE3C-22EB-9C9A-CA30025D8D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23" y="1286093"/>
            <a:ext cx="4397433" cy="1110354"/>
          </a:xfrm>
          <a:prstGeom prst="rect">
            <a:avLst/>
          </a:prstGeom>
        </p:spPr>
      </p:pic>
      <p:sp>
        <p:nvSpPr>
          <p:cNvPr id="80" name="Rectangle 7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magen que contiene equipo&#10;&#10;Descripción generada automáticamente">
            <a:extLst>
              <a:ext uri="{FF2B5EF4-FFF2-40B4-BE49-F238E27FC236}">
                <a16:creationId xmlns:a16="http://schemas.microsoft.com/office/drawing/2014/main" id="{4A6B8502-65DF-619C-7479-B419C27B6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29" y="3707894"/>
            <a:ext cx="2518756" cy="25187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98;p2"/>
          <p:cNvSpPr/>
          <p:nvPr/>
        </p:nvSpPr>
        <p:spPr>
          <a:xfrm>
            <a:off x="995400" y="2551680"/>
            <a:ext cx="6453360" cy="173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CO" sz="5400" b="1" strike="noStrike" spc="-1">
                <a:solidFill>
                  <a:srgbClr val="3F3F3F"/>
                </a:solidFill>
                <a:latin typeface="Work Sans"/>
                <a:ea typeface="Work Sans"/>
              </a:rPr>
              <a:t>Título</a:t>
            </a:r>
            <a:endParaRPr lang="es-CO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CO" sz="5400" b="1" strike="noStrike" spc="-1">
                <a:solidFill>
                  <a:srgbClr val="3F3F3F"/>
                </a:solidFill>
                <a:latin typeface="Work Sans"/>
                <a:ea typeface="Work Sans"/>
              </a:rPr>
              <a:t>presentación</a:t>
            </a:r>
            <a:endParaRPr lang="es-CO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Google Shape;99;p2" descr="Imagen que contiene Diagrama&#10;&#10;Descripción generada automáticamente"/>
          <p:cNvPicPr/>
          <p:nvPr/>
        </p:nvPicPr>
        <p:blipFill>
          <a:blip r:embed="rId3"/>
          <a:srcRect t="16091" b="26995"/>
          <a:stretch/>
        </p:blipFill>
        <p:spPr>
          <a:xfrm>
            <a:off x="9329040" y="4559040"/>
            <a:ext cx="2145240" cy="1220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04;p3"/>
          <p:cNvSpPr/>
          <p:nvPr/>
        </p:nvSpPr>
        <p:spPr>
          <a:xfrm>
            <a:off x="3913920" y="463320"/>
            <a:ext cx="4050720" cy="191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CO" sz="6000" b="1" strike="noStrike" spc="-1">
                <a:solidFill>
                  <a:srgbClr val="4D4D4C"/>
                </a:solidFill>
                <a:latin typeface="Work Sans"/>
                <a:ea typeface="Work Sans"/>
              </a:rPr>
              <a:t>Resumen</a:t>
            </a:r>
            <a:endParaRPr lang="es-CO" sz="60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5" name="Google Shape;105;p3"/>
          <p:cNvCxnSpPr/>
          <p:nvPr/>
        </p:nvCxnSpPr>
        <p:spPr>
          <a:xfrm>
            <a:off x="4914000" y="1479240"/>
            <a:ext cx="2247840" cy="360"/>
          </a:xfrm>
          <a:prstGeom prst="straightConnector1">
            <a:avLst/>
          </a:prstGeom>
          <a:ln w="12700">
            <a:solidFill>
              <a:srgbClr val="38AA00"/>
            </a:solidFill>
            <a:miter/>
          </a:ln>
        </p:spPr>
      </p:cxnSp>
      <p:sp>
        <p:nvSpPr>
          <p:cNvPr id="46" name="Google Shape;106;p3"/>
          <p:cNvSpPr/>
          <p:nvPr/>
        </p:nvSpPr>
        <p:spPr>
          <a:xfrm>
            <a:off x="4110840" y="1618560"/>
            <a:ext cx="3854160" cy="57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CO" sz="1600" b="0" strike="noStrike" spc="-1" dirty="0">
                <a:solidFill>
                  <a:srgbClr val="000000"/>
                </a:solidFill>
                <a:latin typeface="Work Sans Light"/>
                <a:ea typeface="Work Sans Light"/>
              </a:rPr>
              <a:t>texto corto descriptivo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CO" sz="1600" b="0" strike="noStrike" spc="-1" dirty="0">
                <a:solidFill>
                  <a:srgbClr val="000000"/>
                </a:solidFill>
                <a:latin typeface="Work Sans Light"/>
                <a:ea typeface="Work Sans Light"/>
              </a:rPr>
              <a:t>a 2 o 3 líneas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3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Google Shape;111;p5"/>
          <p:cNvSpPr/>
          <p:nvPr/>
        </p:nvSpPr>
        <p:spPr>
          <a:xfrm>
            <a:off x="589560" y="856180"/>
            <a:ext cx="5279408" cy="11280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>
                <a:tab pos="0" algn="l"/>
              </a:tabLst>
            </a:pPr>
            <a:r>
              <a:rPr lang="en-US" sz="40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Introducción</a:t>
            </a:r>
            <a:endParaRPr lang="en-US" sz="40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3" name="Group 5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5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Google Shape;112;p5"/>
          <p:cNvSpPr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199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strike="noStrike" spc="-1" dirty="0"/>
              <a:t>En </a:t>
            </a:r>
            <a:r>
              <a:rPr lang="en-US" sz="2000" b="0" strike="noStrike" spc="-1" dirty="0" err="1"/>
              <a:t>este</a:t>
            </a:r>
            <a:r>
              <a:rPr lang="en-US" sz="2000" b="0" strike="noStrike" spc="-1" dirty="0"/>
              <a:t> </a:t>
            </a:r>
            <a:r>
              <a:rPr lang="en-US" sz="2000" b="0" strike="noStrike" spc="-1" dirty="0" err="1"/>
              <a:t>apartado</a:t>
            </a:r>
            <a:r>
              <a:rPr lang="en-US" sz="2000" b="0" strike="noStrike" spc="-1" dirty="0"/>
              <a:t> se </a:t>
            </a:r>
            <a:r>
              <a:rPr lang="en-US" sz="2000" b="0" strike="noStrike" spc="-1" dirty="0" err="1"/>
              <a:t>debe</a:t>
            </a:r>
            <a:r>
              <a:rPr lang="en-US" sz="2000" b="0" strike="noStrike" spc="-1" dirty="0"/>
              <a:t> </a:t>
            </a:r>
            <a:r>
              <a:rPr lang="en-US" sz="2000" b="0" strike="noStrike" spc="-1" dirty="0" err="1"/>
              <a:t>desarrollar</a:t>
            </a:r>
            <a:r>
              <a:rPr lang="en-US" sz="2000" b="0" strike="noStrike" spc="-1" dirty="0"/>
              <a:t> </a:t>
            </a:r>
            <a:r>
              <a:rPr lang="en-US" sz="2000" b="0" strike="noStrike" spc="-1" dirty="0" err="1"/>
              <a:t>el</a:t>
            </a:r>
            <a:r>
              <a:rPr lang="en-US" sz="2000" b="0" strike="noStrike" spc="-1" dirty="0"/>
              <a:t> </a:t>
            </a:r>
            <a:r>
              <a:rPr lang="en-US" sz="2000" b="0" strike="noStrike" spc="-1" dirty="0" err="1"/>
              <a:t>acercamiento</a:t>
            </a:r>
            <a:r>
              <a:rPr lang="en-US" sz="2000" b="0" strike="noStrike" spc="-1" dirty="0"/>
              <a:t> a la </a:t>
            </a:r>
            <a:r>
              <a:rPr lang="en-US" sz="2000" b="0" strike="noStrike" spc="-1" dirty="0" err="1"/>
              <a:t>problemática</a:t>
            </a:r>
            <a:r>
              <a:rPr lang="en-US" sz="2000" b="0" strike="noStrike" spc="-1" dirty="0"/>
              <a:t>, </a:t>
            </a:r>
            <a:r>
              <a:rPr lang="en-US" sz="2000" b="0" strike="noStrike" spc="-1" dirty="0" err="1"/>
              <a:t>objeto</a:t>
            </a:r>
            <a:r>
              <a:rPr lang="en-US" sz="2000" b="0" strike="noStrike" spc="-1" dirty="0"/>
              <a:t> de </a:t>
            </a:r>
            <a:r>
              <a:rPr lang="en-US" sz="2000" b="0" strike="noStrike" spc="-1" dirty="0" err="1"/>
              <a:t>estudio</a:t>
            </a:r>
            <a:r>
              <a:rPr lang="en-US" sz="2000" b="0" strike="noStrike" spc="-1" dirty="0"/>
              <a:t> </a:t>
            </a:r>
            <a:r>
              <a:rPr lang="en-US" sz="2000" b="0" strike="noStrike" spc="-1" dirty="0" err="1"/>
              <a:t>desde</a:t>
            </a:r>
            <a:r>
              <a:rPr lang="en-US" sz="2000" b="0" strike="noStrike" spc="-1" dirty="0"/>
              <a:t> </a:t>
            </a:r>
            <a:r>
              <a:rPr lang="en-US" sz="2000" b="0" strike="noStrike" spc="-1" dirty="0" err="1"/>
              <a:t>su</a:t>
            </a:r>
            <a:r>
              <a:rPr lang="en-US" sz="2000" b="0" strike="noStrike" spc="-1" dirty="0"/>
              <a:t> </a:t>
            </a:r>
            <a:r>
              <a:rPr lang="en-US" sz="2000" b="0" strike="noStrike" spc="-1" dirty="0" err="1"/>
              <a:t>importancia</a:t>
            </a:r>
            <a:r>
              <a:rPr lang="en-US" sz="2000" b="0" strike="noStrike" spc="-1" dirty="0"/>
              <a:t> y </a:t>
            </a:r>
            <a:r>
              <a:rPr lang="en-US" sz="2000" b="0" strike="noStrike" spc="-1" dirty="0" err="1"/>
              <a:t>relevancia</a:t>
            </a:r>
            <a:r>
              <a:rPr lang="en-US" sz="2000" b="0" strike="noStrike" spc="-1" dirty="0"/>
              <a:t>, de forma que se </a:t>
            </a:r>
            <a:r>
              <a:rPr lang="en-US" sz="2000" b="0" strike="noStrike" spc="-1" dirty="0" err="1"/>
              <a:t>plantee</a:t>
            </a:r>
            <a:r>
              <a:rPr lang="en-US" sz="2000" b="0" strike="noStrike" spc="-1" dirty="0"/>
              <a:t> la </a:t>
            </a:r>
            <a:r>
              <a:rPr lang="en-US" sz="2000" b="0" strike="noStrike" spc="-1" dirty="0" err="1"/>
              <a:t>pregunta</a:t>
            </a:r>
            <a:r>
              <a:rPr lang="en-US" sz="2000" b="0" strike="noStrike" spc="-1" dirty="0"/>
              <a:t> y </a:t>
            </a:r>
            <a:r>
              <a:rPr lang="en-US" sz="2000" b="0" strike="noStrike" spc="-1" dirty="0" err="1"/>
              <a:t>objeto</a:t>
            </a:r>
            <a:r>
              <a:rPr lang="en-US" sz="2000" b="0" strike="noStrike" spc="-1" dirty="0"/>
              <a:t> de </a:t>
            </a:r>
            <a:r>
              <a:rPr lang="en-US" sz="2000" b="0" strike="noStrike" spc="-1" dirty="0" err="1"/>
              <a:t>investigación</a:t>
            </a:r>
            <a:r>
              <a:rPr lang="en-US" sz="2000" b="0" strike="noStrike" spc="-1" dirty="0"/>
              <a:t> (</a:t>
            </a:r>
            <a:r>
              <a:rPr lang="en-US" sz="2000" b="0" strike="noStrike" spc="-1" dirty="0" err="1"/>
              <a:t>debe</a:t>
            </a:r>
            <a:r>
              <a:rPr lang="en-US" sz="2000" b="0" strike="noStrike" spc="-1" dirty="0"/>
              <a:t> </a:t>
            </a:r>
            <a:r>
              <a:rPr lang="en-US" sz="2000" b="0" strike="noStrike" spc="-1" dirty="0" err="1"/>
              <a:t>estar</a:t>
            </a:r>
            <a:r>
              <a:rPr lang="en-US" sz="2000" b="0" strike="noStrike" spc="-1" dirty="0"/>
              <a:t> </a:t>
            </a:r>
            <a:r>
              <a:rPr lang="en-US" sz="2000" b="0" strike="noStrike" spc="-1" dirty="0" err="1"/>
              <a:t>soportado</a:t>
            </a:r>
            <a:r>
              <a:rPr lang="en-US" sz="2000" b="0" strike="noStrike" spc="-1" dirty="0"/>
              <a:t> </a:t>
            </a:r>
            <a:r>
              <a:rPr lang="en-US" sz="2000" b="0" strike="noStrike" spc="-1" dirty="0" err="1"/>
              <a:t>en</a:t>
            </a:r>
            <a:r>
              <a:rPr lang="en-US" sz="2000" b="0" strike="noStrike" spc="-1" dirty="0"/>
              <a:t> </a:t>
            </a:r>
            <a:r>
              <a:rPr lang="en-US" sz="2000" b="0" strike="noStrike" spc="-1" dirty="0" err="1"/>
              <a:t>referentes</a:t>
            </a:r>
            <a:r>
              <a:rPr lang="en-US" sz="2000" b="0" strike="noStrike" spc="-1" dirty="0"/>
              <a:t>).</a:t>
            </a:r>
          </a:p>
          <a:p>
            <a:pPr marL="457200" indent="-228600">
              <a:lnSpc>
                <a:spcPct val="90000"/>
              </a:lnSpc>
              <a:spcBef>
                <a:spcPts val="1199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b="0" strike="noStrike" spc="-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 grupo de personas de pie&#10;&#10;Descripción generada automáticamente con confianza media">
            <a:extLst>
              <a:ext uri="{FF2B5EF4-FFF2-40B4-BE49-F238E27FC236}">
                <a16:creationId xmlns:a16="http://schemas.microsoft.com/office/drawing/2014/main" id="{2E68B861-D042-6E4C-BD71-BB9EC85BC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8" t="45580" r="1557" b="22201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Un par de personas en una oficina&#10;&#10;Descripción generada automáticamente con confianza media">
            <a:extLst>
              <a:ext uri="{FF2B5EF4-FFF2-40B4-BE49-F238E27FC236}">
                <a16:creationId xmlns:a16="http://schemas.microsoft.com/office/drawing/2014/main" id="{4BBDE497-6972-D1AB-E8A9-5CC1D93ADB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" t="23775" r="40" b="33248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  <p:cxnSp>
        <p:nvCxnSpPr>
          <p:cNvPr id="49" name="Google Shape;113;p5"/>
          <p:cNvCxnSpPr/>
          <p:nvPr/>
        </p:nvCxnSpPr>
        <p:spPr>
          <a:xfrm>
            <a:off x="1074600" y="1056240"/>
            <a:ext cx="1426320" cy="360"/>
          </a:xfrm>
          <a:prstGeom prst="straightConnector1">
            <a:avLst/>
          </a:prstGeom>
          <a:ln w="12700">
            <a:solidFill>
              <a:srgbClr val="4D4D4C"/>
            </a:solidFill>
            <a:miter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119;p6"/>
          <p:cNvSpPr/>
          <p:nvPr/>
        </p:nvSpPr>
        <p:spPr>
          <a:xfrm>
            <a:off x="456120" y="416520"/>
            <a:ext cx="9815400" cy="74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-CO" sz="3600" b="1" strike="noStrike" spc="-1">
                <a:solidFill>
                  <a:srgbClr val="4D4D4C"/>
                </a:solidFill>
                <a:latin typeface="Work Sans"/>
                <a:ea typeface="Work Sans"/>
              </a:rPr>
              <a:t>Metodología</a:t>
            </a:r>
            <a:endParaRPr lang="es-CO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120;p6"/>
          <p:cNvSpPr/>
          <p:nvPr/>
        </p:nvSpPr>
        <p:spPr>
          <a:xfrm>
            <a:off x="456120" y="1297080"/>
            <a:ext cx="10835280" cy="158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5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Work Sans Light"/>
                <a:ea typeface="Work Sans Light"/>
              </a:rPr>
              <a:t>En este apartado definir la naturaleza de la investigación, al igual que los participantes, materiales, instrumentos y procedimientos llevados a cabo para el correcto desarrollo del acercamiento investigativo. 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125;p7"/>
          <p:cNvPicPr/>
          <p:nvPr/>
        </p:nvPicPr>
        <p:blipFill>
          <a:blip r:embed="rId3"/>
          <a:stretch/>
        </p:blipFill>
        <p:spPr>
          <a:xfrm>
            <a:off x="376200" y="2505600"/>
            <a:ext cx="7772040" cy="3490920"/>
          </a:xfrm>
          <a:prstGeom prst="rect">
            <a:avLst/>
          </a:prstGeom>
          <a:ln w="0">
            <a:noFill/>
          </a:ln>
        </p:spPr>
      </p:pic>
      <p:sp>
        <p:nvSpPr>
          <p:cNvPr id="54" name="Google Shape;126;p7"/>
          <p:cNvSpPr/>
          <p:nvPr/>
        </p:nvSpPr>
        <p:spPr>
          <a:xfrm>
            <a:off x="317160" y="416520"/>
            <a:ext cx="9815400" cy="52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-CO" sz="3600" b="1" strike="noStrike" spc="-1">
                <a:solidFill>
                  <a:srgbClr val="FFFFFF"/>
                </a:solidFill>
                <a:latin typeface="Work Sans"/>
                <a:ea typeface="Work Sans"/>
              </a:rPr>
              <a:t>Resultados</a:t>
            </a:r>
            <a:endParaRPr lang="es-CO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Google Shape;127;p7"/>
          <p:cNvSpPr/>
          <p:nvPr/>
        </p:nvSpPr>
        <p:spPr>
          <a:xfrm>
            <a:off x="376200" y="1544400"/>
            <a:ext cx="10835280" cy="8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50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Work Sans Light"/>
                <a:ea typeface="Work Sans Light"/>
              </a:rPr>
              <a:t>En este apartado evidenciar y analizar los hallazgos obtenidos en el proceso de investigación mencionados en la metodología, respondiendo a la pregunta y objeto de estudio.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32;g2808396b2cb_0_11"/>
          <p:cNvSpPr/>
          <p:nvPr/>
        </p:nvSpPr>
        <p:spPr>
          <a:xfrm>
            <a:off x="317160" y="416520"/>
            <a:ext cx="9815400" cy="52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-CO" sz="3600" b="1" strike="noStrike" spc="-1">
                <a:solidFill>
                  <a:srgbClr val="FFFFFF"/>
                </a:solidFill>
                <a:latin typeface="Work Sans"/>
                <a:ea typeface="Work Sans"/>
              </a:rPr>
              <a:t>Conclusiones</a:t>
            </a:r>
            <a:endParaRPr lang="es-CO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133;g2808396b2cb_0_11"/>
          <p:cNvSpPr/>
          <p:nvPr/>
        </p:nvSpPr>
        <p:spPr>
          <a:xfrm>
            <a:off x="376200" y="1544400"/>
            <a:ext cx="10835280" cy="73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50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s-CO" sz="1400" b="0" strike="noStrike" spc="-1">
                <a:solidFill>
                  <a:schemeClr val="dk1"/>
                </a:solidFill>
                <a:latin typeface="Arial"/>
                <a:ea typeface="Arial"/>
              </a:rPr>
              <a:t>En este apartado, desarrollar un análisis conclusivo del proceso de investigación desde sus logros, alcances y limitaciones, frente al cumplimiento del objetivo de estudio. A su vez mencionar las recomendaciones para futuros planes investigativos. </a:t>
            </a: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138;g2808396b2cb_0_26"/>
          <p:cNvSpPr/>
          <p:nvPr/>
        </p:nvSpPr>
        <p:spPr>
          <a:xfrm>
            <a:off x="444240" y="416880"/>
            <a:ext cx="2886840" cy="118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CO" sz="3600" b="1" strike="noStrike" spc="-1">
                <a:solidFill>
                  <a:srgbClr val="4D4D4C"/>
                </a:solidFill>
                <a:latin typeface="Work Sans"/>
                <a:ea typeface="Work Sans"/>
              </a:rPr>
              <a:t>Referencias</a:t>
            </a:r>
            <a:endParaRPr lang="es-CO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Google Shape;139;g2808396b2cb_0_26"/>
          <p:cNvSpPr/>
          <p:nvPr/>
        </p:nvSpPr>
        <p:spPr>
          <a:xfrm>
            <a:off x="444240" y="1254600"/>
            <a:ext cx="10835280" cy="88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5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s-CO" sz="1400" b="0" strike="noStrike" spc="-1">
                <a:solidFill>
                  <a:schemeClr val="dk1"/>
                </a:solidFill>
                <a:latin typeface="Arial"/>
                <a:ea typeface="Arial"/>
              </a:rPr>
              <a:t>Usar norma APA última edición:</a:t>
            </a:r>
            <a:r>
              <a:rPr lang="es-CO" sz="1400" b="0" u="sng" strike="noStrike" spc="-1">
                <a:solidFill>
                  <a:schemeClr val="dk1"/>
                </a:solidFill>
                <a:uFillTx/>
                <a:latin typeface="Arial"/>
                <a:ea typeface="Arial"/>
                <a:hlinkClick r:id="rId3"/>
              </a:rPr>
              <a:t> </a:t>
            </a:r>
            <a:r>
              <a:rPr lang="es-CO" sz="14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3"/>
              </a:rPr>
              <a:t>https://normas-apa.org/wp-content/uploads/Guia-Normas-APA-7ma-edicion.pdf</a:t>
            </a: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214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Wingdings</vt:lpstr>
      <vt:lpstr>Work Sans</vt:lpstr>
      <vt:lpstr>Work Sans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Jorge Enrique Pedraza Sanchez</dc:creator>
  <dc:description/>
  <cp:lastModifiedBy>yeiner david pajaro otero</cp:lastModifiedBy>
  <cp:revision>3</cp:revision>
  <dcterms:created xsi:type="dcterms:W3CDTF">2020-10-01T23:51:28Z</dcterms:created>
  <dcterms:modified xsi:type="dcterms:W3CDTF">2023-11-01T20:32:01Z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ActionId">
    <vt:lpwstr>8c6bc714-34a9-4b82-914e-50b1377a2da4</vt:lpwstr>
  </property>
  <property fmtid="{D5CDD505-2E9C-101B-9397-08002B2CF9AE}" pid="3" name="MSIP_Label_1299739c-ad3d-4908-806e-4d91151a6e13_ContentBits">
    <vt:lpwstr>0</vt:lpwstr>
  </property>
  <property fmtid="{D5CDD505-2E9C-101B-9397-08002B2CF9AE}" pid="4" name="MSIP_Label_1299739c-ad3d-4908-806e-4d91151a6e13_Enabled">
    <vt:lpwstr>true</vt:lpwstr>
  </property>
  <property fmtid="{D5CDD505-2E9C-101B-9397-08002B2CF9AE}" pid="5" name="MSIP_Label_1299739c-ad3d-4908-806e-4d91151a6e13_Method">
    <vt:lpwstr>Standard</vt:lpwstr>
  </property>
  <property fmtid="{D5CDD505-2E9C-101B-9397-08002B2CF9AE}" pid="6" name="MSIP_Label_1299739c-ad3d-4908-806e-4d91151a6e13_Name">
    <vt:lpwstr>All Employees (Unrestricted)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SiteId">
    <vt:lpwstr>cbc2c381-2f2e-4d93-91d1-506c9316ace7</vt:lpwstr>
  </property>
</Properties>
</file>