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Work Sans"/>
      <p:bold r:id="rId15"/>
      <p:boldItalic r:id="rId16"/>
    </p:embeddedFont>
    <p:embeddedFont>
      <p:font typeface="Work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K9xOG0/29cRVrHzzoxKM+9Wc6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-bold.fntdata"/><Relationship Id="rId14" Type="http://schemas.openxmlformats.org/officeDocument/2006/relationships/slide" Target="slides/slide9.xml"/><Relationship Id="rId17" Type="http://schemas.openxmlformats.org/officeDocument/2006/relationships/font" Target="fonts/WorkSansLight-regular.fntdata"/><Relationship Id="rId16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Light-italic.fntdata"/><Relationship Id="rId6" Type="http://schemas.openxmlformats.org/officeDocument/2006/relationships/slide" Target="slides/slide1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08396b2c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08396b2c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08396b2c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08396b2c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normas-apa.org/wp-content/uploads/Guia-Normas-APA-7ma-edicion.pdf" TargetMode="External"/><Relationship Id="rId5" Type="http://schemas.openxmlformats.org/officeDocument/2006/relationships/hyperlink" Target="https://normas-apa.org/wp-content/uploads/Guia-Normas-APA-7ma-edicion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presentación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presentación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n que contiene Diagrama&#10;&#10;Descripción generada automáticamente" id="99" name="Google Shape;99;p2"/>
          <p:cNvPicPr preferRelativeResize="0"/>
          <p:nvPr/>
        </p:nvPicPr>
        <p:blipFill rotWithShape="1">
          <a:blip r:embed="rId4">
            <a:alphaModFix/>
          </a:blip>
          <a:srcRect b="27000" l="0" r="0" t="16092"/>
          <a:stretch/>
        </p:blipFill>
        <p:spPr>
          <a:xfrm>
            <a:off x="9329004" y="4559049"/>
            <a:ext cx="2145550" cy="122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913950" y="463475"/>
            <a:ext cx="4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6000"/>
              <a:buFont typeface="Work Sans"/>
              <a:buNone/>
            </a:pPr>
            <a:r>
              <a:rPr b="1" lang="es-CO" sz="60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Resumen</a:t>
            </a:r>
            <a:endParaRPr b="1" i="0" sz="7200" u="none" cap="none" strike="noStrike">
              <a:solidFill>
                <a:srgbClr val="4D4D4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4914203" y="1479264"/>
            <a:ext cx="2247600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 txBox="1"/>
          <p:nvPr/>
        </p:nvSpPr>
        <p:spPr>
          <a:xfrm>
            <a:off x="4110791" y="1618674"/>
            <a:ext cx="385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ork Sans Light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texto corto descriptivo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ork Sans Light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 2 o 3 líneas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970450" y="449350"/>
            <a:ext cx="3579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Introducción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970450" y="1279250"/>
            <a:ext cx="3765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este apartado se debe desarrollar el acercamiento a la problemática, objeto de estudio desde su importancia y relevancia, de forma que se plantee la pregunta y objeto de investigación (debe estar soportado en referentes).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>
            <a:off x="1074868" y="1056320"/>
            <a:ext cx="1425900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13165" r="239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Metodología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456215" y="1296900"/>
            <a:ext cx="1083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este apartado definir la naturaleza de la investigación, al igual que los participantes, materiales, instrumentos y procedimientos llevados a cabo para el correcto desarrollo del acercamiento investigativo. 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5" y="2505733"/>
            <a:ext cx="7772399" cy="349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31698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Resultados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376365" y="1544538"/>
            <a:ext cx="1083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este apartado evidenciar y analizar los hallazgos obtenidos en el proceso de investigación mencionados en la metodología, respondiendo a la pregunta y objeto de estudio.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08396b2cb_0_11"/>
          <p:cNvSpPr txBox="1"/>
          <p:nvPr/>
        </p:nvSpPr>
        <p:spPr>
          <a:xfrm>
            <a:off x="31698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Conclusiones</a:t>
            </a:r>
            <a:endParaRPr/>
          </a:p>
        </p:txBody>
      </p:sp>
      <p:sp>
        <p:nvSpPr>
          <p:cNvPr id="133" name="Google Shape;133;g2808396b2cb_0_11"/>
          <p:cNvSpPr txBox="1"/>
          <p:nvPr/>
        </p:nvSpPr>
        <p:spPr>
          <a:xfrm>
            <a:off x="376365" y="1544538"/>
            <a:ext cx="10835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>
                <a:solidFill>
                  <a:schemeClr val="dk1"/>
                </a:solidFill>
              </a:rPr>
              <a:t>En este apartado, desarrollar un análisis conclusivo del proceso de investigación desde sus logros, alcances y limitaciones, frente al cumplimiento del objetivo de estudio. A su vez mencionar las recomendaciones para futuros planes investigativos. 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08396b2cb_0_26"/>
          <p:cNvSpPr txBox="1"/>
          <p:nvPr/>
        </p:nvSpPr>
        <p:spPr>
          <a:xfrm>
            <a:off x="444350" y="417050"/>
            <a:ext cx="28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6000"/>
              <a:buFont typeface="Work Sans"/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Referencias</a:t>
            </a:r>
            <a:endParaRPr b="1" i="0" sz="4800" u="none" cap="none" strike="noStrike">
              <a:solidFill>
                <a:srgbClr val="4D4D4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" name="Google Shape;139;g2808396b2cb_0_26"/>
          <p:cNvSpPr txBox="1"/>
          <p:nvPr/>
        </p:nvSpPr>
        <p:spPr>
          <a:xfrm>
            <a:off x="444340" y="1254438"/>
            <a:ext cx="1083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Usar norma APA última edición:</a:t>
            </a:r>
            <a:r>
              <a:rPr lang="es-CO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CO" u="sng">
                <a:solidFill>
                  <a:schemeClr val="hlink"/>
                </a:solidFill>
                <a:hlinkClick r:id="rId5"/>
              </a:rPr>
              <a:t>https://normas-apa.org/wp-content/uploads/Guia-Normas-APA-7ma-edicion.pdf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