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AFF2D0"/>
    <a:srgbClr val="F14C60"/>
    <a:srgbClr val="BB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1C5-450D-0569-BBF8-8A0FA0C0D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9C43E-FCE4-781E-E676-6114FD1C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5C20-5248-C746-1239-C0794793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726D-AB14-1E86-EF9F-8B8DC62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94FB-D87A-C007-B34A-F42F00A2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74E-7160-C086-C99F-115B2158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8E373-DE2D-1708-9AD3-CC62E7B3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E4C2-3449-98A6-017E-DEE24FD5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776FD-09AB-8CA6-B83A-E038A283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64C2-80AF-51B5-AE43-75178BBB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1E4B9-7C7C-AF99-9D4B-533896B52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9F9C0-C17A-D43D-BB18-E7DC62C6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512E-175C-3449-2465-80266EF8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4E80-EAAF-A8E8-25EC-1E63692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761-E0A6-0E85-3B96-D7BFE21C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3F7C-4B7A-92BE-CC31-48FD58DF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4C42-C47A-8E90-9DA6-49CD3F2E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850F-7ABF-B2EB-5BA1-1FA8EDE9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F4F1-4F98-8626-BEF8-23F7A734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E388-2A71-B6EB-69D8-4251C7B3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6A0C-8B03-CCCD-1BE9-BA6A4921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FAC3-2756-7A7F-1A02-F557BD27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B17F-CFEF-6D19-F89D-2A3F07B8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4C85-253C-67F6-5A77-111AD186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8689-8F75-90A7-BF8C-BC8F9AC4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A52A-1167-EBAB-AB3F-8EEDA401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20E3-490E-3B58-6455-F456A12F9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7536E-3EEB-6563-AD09-4D346AF4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6B965-B3E7-A631-A286-D3F1EFDD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AFD73-1C2B-CFBC-CBFC-58226DF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25FB7-1F94-18D5-2401-736F8F02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84DB-6C48-7A98-A04F-392CF09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6C66-EA19-5512-20AB-B4BB3879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9F72B-BF64-E723-724A-F962ACD41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88320-664E-BDFC-8FDC-5B38101F7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51965-FD5B-219E-9F0D-B9A7F52CE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FB158-9786-5040-AF88-FEE7F9E3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B7437-B793-30E3-3563-66C77C1B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BD666-F286-E878-8F52-E55132AF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5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FB72-512B-D01A-9D9B-9D8250D1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F3A6-23CF-C4CB-5118-C553D6E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1F648-9DFE-052D-54B1-4421C78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5EDA2-A7B1-EE32-D69D-89930EA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8680C-DC20-198A-4384-5762BD0E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15E55-26D0-C402-9A03-0CE04543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05291-23F1-37D6-5EBC-120A607C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5E8A-6174-B7DB-C647-94B3387F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A692-F9A2-D5AB-7987-E7F39EC9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56469-0FA0-4E80-D6D1-02F040BD1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9AD0-D7E5-63BE-998B-36C2B68D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4594-8821-0603-121B-869E4315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62E9-C7DB-F8F5-911E-62A59ADD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E7F4-9FA3-0DD1-F3CA-63692149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6079A-609B-7020-C18B-164C51CDE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E7586-A55A-BE63-6CF7-0E0B34BBE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E671-5C93-C48F-36B8-CF557738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5AB17-25D9-DEE5-B4FD-01E0ACEE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99B7-3124-429E-E13F-59E1F586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425B4-4E65-FCF7-B3D1-C112F855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6C04-B58B-28BB-00A3-31201CDE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0770-4535-3850-E339-CF88641C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78028-44F6-416E-B0AB-FAA3EA9168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A96A-5E0A-9B41-9BFB-8C72CA8A1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1EA0-6A79-0210-7438-D474748F0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EEB30-6363-497E-821C-4234D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1BBBF683-D236-7643-16BD-DB1C9AB35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25755DA-455C-7703-DEFD-262835968764}"/>
              </a:ext>
            </a:extLst>
          </p:cNvPr>
          <p:cNvSpPr txBox="1"/>
          <p:nvPr/>
        </p:nvSpPr>
        <p:spPr>
          <a:xfrm>
            <a:off x="1424181" y="6100614"/>
            <a:ext cx="370329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Long press</a:t>
            </a:r>
            <a:r>
              <a:rPr lang="en-US" noProof="0" dirty="0"/>
              <a:t>: switch between the main control modes in a circular list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9DE4EC-E5B7-6EE7-0B2F-1383A18D9F4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3275829" y="3367043"/>
            <a:ext cx="1556586" cy="27335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F551A6E-319F-D583-28CD-B0EC2B969D03}"/>
              </a:ext>
            </a:extLst>
          </p:cNvPr>
          <p:cNvSpPr txBox="1"/>
          <p:nvPr/>
        </p:nvSpPr>
        <p:spPr>
          <a:xfrm>
            <a:off x="4166077" y="691820"/>
            <a:ext cx="2986754" cy="646331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L2/R2</a:t>
            </a:r>
            <a:r>
              <a:rPr lang="en-US" noProof="0" dirty="0"/>
              <a:t>: decrease or increase the robot's maximum speed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8A4F943-9F81-A449-1799-84ACBAC20E0E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4033614" y="1338151"/>
            <a:ext cx="1625840" cy="39597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F88D5E9C-B022-2C26-659A-BA170492703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659454" y="1338151"/>
            <a:ext cx="1544081" cy="410194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ABD6A5-813D-0DAE-65D0-3683E796DB15}"/>
              </a:ext>
            </a:extLst>
          </p:cNvPr>
          <p:cNvSpPr txBox="1"/>
          <p:nvPr/>
        </p:nvSpPr>
        <p:spPr>
          <a:xfrm>
            <a:off x="5611310" y="6100614"/>
            <a:ext cx="306267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Short press</a:t>
            </a:r>
            <a:r>
              <a:rPr lang="en-US" noProof="0" dirty="0"/>
              <a:t>: switch between sub-modes where applicable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C5BDA-A56F-73A9-74F0-6697C43A83F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480" y="3367043"/>
            <a:ext cx="1921166" cy="2733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EF911D-5C0A-D711-702C-D92EE72B029F}"/>
              </a:ext>
            </a:extLst>
          </p:cNvPr>
          <p:cNvSpPr txBox="1"/>
          <p:nvPr/>
        </p:nvSpPr>
        <p:spPr>
          <a:xfrm>
            <a:off x="8040569" y="1087799"/>
            <a:ext cx="2631670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Reactivates the joystick if it enters standby mode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9821D5-41AC-9E60-6DCC-88CAE44BAA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272613" y="1734130"/>
            <a:ext cx="3083791" cy="152181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D43E1-D8E0-F7B4-2207-8B0CB72E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1028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FA9857A2-3ADB-DCBB-DDB8-25DF03C82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C50DB-DBCF-3867-2420-EB9224008D8A}"/>
              </a:ext>
            </a:extLst>
          </p:cNvPr>
          <p:cNvSpPr txBox="1"/>
          <p:nvPr/>
        </p:nvSpPr>
        <p:spPr>
          <a:xfrm>
            <a:off x="157874" y="1804099"/>
            <a:ext cx="206293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noProof="0" dirty="0"/>
              <a:t>Strafe left and right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3C15C0-5180-EBF9-93E3-EC1A12E94CF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89343" y="2173431"/>
            <a:ext cx="2049513" cy="9970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6D2EB8-CAA9-5013-B32D-11184C23DF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89343" y="2173431"/>
            <a:ext cx="3066463" cy="20338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40A715-588E-6D2F-8A4A-4F08D132DE3A}"/>
              </a:ext>
            </a:extLst>
          </p:cNvPr>
          <p:cNvSpPr txBox="1"/>
          <p:nvPr/>
        </p:nvSpPr>
        <p:spPr>
          <a:xfrm>
            <a:off x="605327" y="6272465"/>
            <a:ext cx="29810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noProof="0" dirty="0"/>
              <a:t>Move forward and backward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C6A73-7AFA-D856-F122-7E4986DCBDB2}"/>
              </a:ext>
            </a:extLst>
          </p:cNvPr>
          <p:cNvCxnSpPr>
            <a:cxnSpLocks/>
          </p:cNvCxnSpPr>
          <p:nvPr/>
        </p:nvCxnSpPr>
        <p:spPr>
          <a:xfrm>
            <a:off x="3170489" y="3290136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AF4B9B-E12D-E843-5C2F-D02AB2C8F3AD}"/>
              </a:ext>
            </a:extLst>
          </p:cNvPr>
          <p:cNvCxnSpPr>
            <a:cxnSpLocks/>
          </p:cNvCxnSpPr>
          <p:nvPr/>
        </p:nvCxnSpPr>
        <p:spPr>
          <a:xfrm>
            <a:off x="4166075" y="4309309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B0BA9-9FE2-BC7E-64D6-2B33F00C7C2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95832" y="3615221"/>
            <a:ext cx="1422716" cy="26572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535C98-305A-6676-45E4-DDD82CD5072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095832" y="4622530"/>
            <a:ext cx="2448444" cy="164993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6F1337-8E10-BB31-8ED3-7057A93CC270}"/>
              </a:ext>
            </a:extLst>
          </p:cNvPr>
          <p:cNvCxnSpPr>
            <a:cxnSpLocks/>
          </p:cNvCxnSpPr>
          <p:nvPr/>
        </p:nvCxnSpPr>
        <p:spPr>
          <a:xfrm rot="5400000">
            <a:off x="4166074" y="4309309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3C40B4-3F1B-8210-A57D-890B231B46EA}"/>
              </a:ext>
            </a:extLst>
          </p:cNvPr>
          <p:cNvCxnSpPr>
            <a:cxnSpLocks/>
          </p:cNvCxnSpPr>
          <p:nvPr/>
        </p:nvCxnSpPr>
        <p:spPr>
          <a:xfrm rot="5400000">
            <a:off x="3160518" y="3289417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FBEDBA-617A-8382-F364-913EF93A11B1}"/>
              </a:ext>
            </a:extLst>
          </p:cNvPr>
          <p:cNvSpPr txBox="1"/>
          <p:nvPr/>
        </p:nvSpPr>
        <p:spPr>
          <a:xfrm>
            <a:off x="8743666" y="5995466"/>
            <a:ext cx="151804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Sound the buzzer (beep)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04347B-C6BF-5A25-702B-92393084095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729684" y="3945075"/>
            <a:ext cx="1773005" cy="205039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E8509B-60AF-4CE6-2415-F6CB386CB5C4}"/>
              </a:ext>
            </a:extLst>
          </p:cNvPr>
          <p:cNvSpPr txBox="1"/>
          <p:nvPr/>
        </p:nvSpPr>
        <p:spPr>
          <a:xfrm>
            <a:off x="10028489" y="2975577"/>
            <a:ext cx="182452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GPIO LED colors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A52B0D-4072-36C6-7577-7E56EBFA4FF1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8405813" y="3298743"/>
            <a:ext cx="162267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75FBCC-15D3-E7A6-6E51-533E20640B29}"/>
              </a:ext>
            </a:extLst>
          </p:cNvPr>
          <p:cNvSpPr txBox="1"/>
          <p:nvPr/>
        </p:nvSpPr>
        <p:spPr>
          <a:xfrm>
            <a:off x="8979995" y="1789587"/>
            <a:ext cx="2326214" cy="646331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internal light patterns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FC0D0D-1C54-EC62-F7C6-0CA44AD6EAB2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827948" y="2112753"/>
            <a:ext cx="1152047" cy="56717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21EFBF-D7FE-B6F5-02C0-46F2DD674267}"/>
              </a:ext>
            </a:extLst>
          </p:cNvPr>
          <p:cNvSpPr txBox="1"/>
          <p:nvPr/>
        </p:nvSpPr>
        <p:spPr>
          <a:xfrm>
            <a:off x="5193566" y="6272465"/>
            <a:ext cx="213436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noProof="0" dirty="0"/>
              <a:t>Rotate left and right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C10D9-6962-AC5C-9734-10785D6B34D6}"/>
              </a:ext>
            </a:extLst>
          </p:cNvPr>
          <p:cNvCxnSpPr>
            <a:cxnSpLocks/>
          </p:cNvCxnSpPr>
          <p:nvPr/>
        </p:nvCxnSpPr>
        <p:spPr>
          <a:xfrm>
            <a:off x="6227480" y="4309309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D74B14-15EA-5683-5F46-847C6FEDF6B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260750" y="4401265"/>
            <a:ext cx="380477" cy="1871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7C34145-0477-8C1C-3BCD-17786CC4207E}"/>
              </a:ext>
            </a:extLst>
          </p:cNvPr>
          <p:cNvSpPr txBox="1"/>
          <p:nvPr/>
        </p:nvSpPr>
        <p:spPr>
          <a:xfrm>
            <a:off x="2126920" y="669837"/>
            <a:ext cx="2715920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L1</a:t>
            </a:r>
            <a:r>
              <a:rPr lang="en-US" noProof="0" dirty="0"/>
              <a:t>: switch between Wi-Fi and hotspot mode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A0BEF5-AB6F-03D9-0C2F-D13D189F4E2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3484880" y="1316168"/>
            <a:ext cx="164174" cy="37099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04F4C9D-55EC-2CB5-01E0-AE7B20AA6F28}"/>
              </a:ext>
            </a:extLst>
          </p:cNvPr>
          <p:cNvSpPr txBox="1"/>
          <p:nvPr/>
        </p:nvSpPr>
        <p:spPr>
          <a:xfrm>
            <a:off x="6227480" y="646276"/>
            <a:ext cx="2715921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R1</a:t>
            </a:r>
            <a:r>
              <a:rPr lang="en-US" noProof="0" dirty="0"/>
              <a:t>: turn on/off ROS2 connection for VR control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07FD986A-B3C5-4BCB-E93D-4271871922E4}"/>
              </a:ext>
            </a:extLst>
          </p:cNvPr>
          <p:cNvCxnSpPr>
            <a:cxnSpLocks/>
            <a:stCxn id="1031" idx="2"/>
          </p:cNvCxnSpPr>
          <p:nvPr/>
        </p:nvCxnSpPr>
        <p:spPr>
          <a:xfrm flipH="1">
            <a:off x="7574536" y="1292607"/>
            <a:ext cx="10905" cy="38794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905AE0-AA2D-5FB8-A8C4-42ED6154CC76}"/>
              </a:ext>
            </a:extLst>
          </p:cNvPr>
          <p:cNvSpPr txBox="1"/>
          <p:nvPr/>
        </p:nvSpPr>
        <p:spPr>
          <a:xfrm>
            <a:off x="9401974" y="4054109"/>
            <a:ext cx="2452005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Turn on/off lidar-based collision avoidance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4359B3-C2B6-311F-AAAC-DA9B8A86FB40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7214323" y="3337734"/>
            <a:ext cx="2187651" cy="10395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5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9C117-4A23-B311-2678-1F682BFF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1023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86026008-BF72-C7E6-BFBE-11F9C97E5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93C04CE9-946D-35F5-85A3-9CD2FE337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6" t="22324" r="129" b="50389"/>
          <a:stretch/>
        </p:blipFill>
        <p:spPr bwMode="auto">
          <a:xfrm rot="16200000">
            <a:off x="-2236316" y="2648748"/>
            <a:ext cx="5790892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ED27A-804E-6D49-C62F-383B7B82569F}"/>
              </a:ext>
            </a:extLst>
          </p:cNvPr>
          <p:cNvSpPr txBox="1"/>
          <p:nvPr/>
        </p:nvSpPr>
        <p:spPr>
          <a:xfrm>
            <a:off x="1675880" y="6090285"/>
            <a:ext cx="1747041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1</a:t>
            </a:r>
            <a:r>
              <a:rPr lang="en-US" noProof="0" dirty="0"/>
              <a:t>: rotate arm base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D6542-EBF8-B950-A852-A5D4046DDB3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49401" y="4400613"/>
            <a:ext cx="1634984" cy="168967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2464E-0B29-A2D1-8339-11637AC58901}"/>
              </a:ext>
            </a:extLst>
          </p:cNvPr>
          <p:cNvCxnSpPr>
            <a:cxnSpLocks/>
          </p:cNvCxnSpPr>
          <p:nvPr/>
        </p:nvCxnSpPr>
        <p:spPr>
          <a:xfrm>
            <a:off x="3170489" y="3290136"/>
            <a:ext cx="863125" cy="0"/>
          </a:xfrm>
          <a:prstGeom prst="straightConnector1">
            <a:avLst/>
          </a:prstGeom>
          <a:ln w="57150">
            <a:solidFill>
              <a:srgbClr val="47D45A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B65B1D-294F-51C1-21F9-3646845AF9A5}"/>
              </a:ext>
            </a:extLst>
          </p:cNvPr>
          <p:cNvCxnSpPr>
            <a:cxnSpLocks/>
          </p:cNvCxnSpPr>
          <p:nvPr/>
        </p:nvCxnSpPr>
        <p:spPr>
          <a:xfrm>
            <a:off x="4166075" y="4309309"/>
            <a:ext cx="863125" cy="0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E496BA-4DD1-1C5C-CDDD-BCE964ED9D55}"/>
              </a:ext>
            </a:extLst>
          </p:cNvPr>
          <p:cNvCxnSpPr>
            <a:cxnSpLocks/>
          </p:cNvCxnSpPr>
          <p:nvPr/>
        </p:nvCxnSpPr>
        <p:spPr>
          <a:xfrm rot="5400000">
            <a:off x="4166074" y="4309309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E8ED28-1B99-F5D4-1A44-FE5DD10B4975}"/>
              </a:ext>
            </a:extLst>
          </p:cNvPr>
          <p:cNvCxnSpPr>
            <a:cxnSpLocks/>
          </p:cNvCxnSpPr>
          <p:nvPr/>
        </p:nvCxnSpPr>
        <p:spPr>
          <a:xfrm rot="5400000">
            <a:off x="3160518" y="3289417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79C4792-6C53-8C16-04C9-62467EEDDA67}"/>
              </a:ext>
            </a:extLst>
          </p:cNvPr>
          <p:cNvSpPr txBox="1"/>
          <p:nvPr/>
        </p:nvSpPr>
        <p:spPr>
          <a:xfrm>
            <a:off x="8896406" y="271017"/>
            <a:ext cx="2742966" cy="1200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Long press</a:t>
            </a:r>
            <a:r>
              <a:rPr lang="en-US" noProof="0" dirty="0"/>
              <a:t>: save the current arm position</a:t>
            </a:r>
          </a:p>
          <a:p>
            <a:r>
              <a:rPr lang="en-US" b="1" noProof="0" dirty="0"/>
              <a:t>Short press</a:t>
            </a:r>
            <a:r>
              <a:rPr lang="en-US" noProof="0" dirty="0"/>
              <a:t>: to move the arm to that saved position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688E3A-90C8-54FA-DF97-4AC3E9B594E4}"/>
              </a:ext>
            </a:extLst>
          </p:cNvPr>
          <p:cNvSpPr txBox="1"/>
          <p:nvPr/>
        </p:nvSpPr>
        <p:spPr>
          <a:xfrm>
            <a:off x="4771372" y="645551"/>
            <a:ext cx="2083189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6</a:t>
            </a:r>
            <a:r>
              <a:rPr lang="en-US" noProof="0" dirty="0"/>
              <a:t>: open/close gripper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D738EC-54D9-44CB-EC13-C64142E3F0F4}"/>
              </a:ext>
            </a:extLst>
          </p:cNvPr>
          <p:cNvCxnSpPr>
            <a:cxnSpLocks/>
          </p:cNvCxnSpPr>
          <p:nvPr/>
        </p:nvCxnSpPr>
        <p:spPr>
          <a:xfrm>
            <a:off x="6227480" y="4309309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18D40B-D773-D718-DF6A-02B704F94DB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5812967" y="1291882"/>
            <a:ext cx="1623659" cy="388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20ECCD0-74D5-86DB-B74A-59D22E50327A}"/>
              </a:ext>
            </a:extLst>
          </p:cNvPr>
          <p:cNvSpPr txBox="1"/>
          <p:nvPr/>
        </p:nvSpPr>
        <p:spPr>
          <a:xfrm>
            <a:off x="1500209" y="1182430"/>
            <a:ext cx="1136850" cy="646331"/>
          </a:xfrm>
          <a:prstGeom prst="rect">
            <a:avLst/>
          </a:prstGeom>
          <a:noFill/>
          <a:ln w="28575">
            <a:solidFill>
              <a:srgbClr val="47D45A"/>
            </a:solidFill>
          </a:ln>
        </p:spPr>
        <p:txBody>
          <a:bodyPr wrap="none" rtlCol="0">
            <a:spAutoFit/>
          </a:bodyPr>
          <a:lstStyle/>
          <a:p>
            <a:r>
              <a:rPr lang="en-US" b="1" noProof="0" dirty="0"/>
              <a:t>Motor 4</a:t>
            </a:r>
            <a:r>
              <a:rPr lang="en-US" noProof="0" dirty="0"/>
              <a:t>: </a:t>
            </a:r>
          </a:p>
          <a:p>
            <a:r>
              <a:rPr lang="en-US" noProof="0" dirty="0"/>
              <a:t>bend arm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AAA0F-0C6F-369C-05CC-6420DDA7B0C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2068634" y="1828761"/>
            <a:ext cx="1159239" cy="1384078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52553A-D0DA-C23B-7B2D-AD4BFF69C42A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017284" y="5968708"/>
            <a:ext cx="658596" cy="44474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1CA3FE-92D3-F89A-5A4F-5AEC0099A715}"/>
              </a:ext>
            </a:extLst>
          </p:cNvPr>
          <p:cNvSpPr txBox="1"/>
          <p:nvPr/>
        </p:nvSpPr>
        <p:spPr>
          <a:xfrm>
            <a:off x="3879584" y="5330563"/>
            <a:ext cx="113685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noProof="0" dirty="0"/>
              <a:t>Motor 2</a:t>
            </a:r>
            <a:r>
              <a:rPr lang="en-US" noProof="0" dirty="0"/>
              <a:t>: </a:t>
            </a:r>
          </a:p>
          <a:p>
            <a:r>
              <a:rPr lang="en-US" noProof="0" dirty="0"/>
              <a:t>bend arm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7FFE3E-D5CB-F1D6-E6AC-687D1431D40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448009" y="4740872"/>
            <a:ext cx="116679" cy="5896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9BF354-4C9F-9C7D-940B-9ED110628076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71525" y="4988477"/>
            <a:ext cx="3108059" cy="6652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5F3897F2-5FD8-F3F7-25E7-0887E4011DCA}"/>
              </a:ext>
            </a:extLst>
          </p:cNvPr>
          <p:cNvSpPr txBox="1"/>
          <p:nvPr/>
        </p:nvSpPr>
        <p:spPr>
          <a:xfrm>
            <a:off x="8553410" y="6083880"/>
            <a:ext cx="156877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5</a:t>
            </a:r>
            <a:r>
              <a:rPr lang="en-US" noProof="0" dirty="0"/>
              <a:t>:</a:t>
            </a:r>
          </a:p>
          <a:p>
            <a:r>
              <a:rPr lang="en-US" noProof="0" dirty="0"/>
              <a:t>rotate gripper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433DCBE-0FFD-3065-3D25-CBB5866B44AF}"/>
              </a:ext>
            </a:extLst>
          </p:cNvPr>
          <p:cNvCxnSpPr>
            <a:cxnSpLocks/>
            <a:stCxn id="1032" idx="0"/>
          </p:cNvCxnSpPr>
          <p:nvPr/>
        </p:nvCxnSpPr>
        <p:spPr>
          <a:xfrm flipH="1" flipV="1">
            <a:off x="7037194" y="4400613"/>
            <a:ext cx="2300605" cy="168326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067A10AC-2F4A-7386-81A1-71ED06ED3901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24678" y="871182"/>
            <a:ext cx="1671728" cy="24763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4C0F1126-B3A6-4CA3-3D46-260757E6030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392557" y="871182"/>
            <a:ext cx="503849" cy="235486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F97C0BE4-BF91-0CC5-B9A1-EB4A11F644C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754555" y="1828761"/>
            <a:ext cx="1314079" cy="692039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C439540-161C-E341-2A64-89ACCE28972E}"/>
              </a:ext>
            </a:extLst>
          </p:cNvPr>
          <p:cNvSpPr txBox="1"/>
          <p:nvPr/>
        </p:nvSpPr>
        <p:spPr>
          <a:xfrm>
            <a:off x="1136509" y="3057591"/>
            <a:ext cx="1186066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3</a:t>
            </a:r>
            <a:r>
              <a:rPr lang="en-US" noProof="0" dirty="0"/>
              <a:t>: </a:t>
            </a:r>
          </a:p>
          <a:p>
            <a:r>
              <a:rPr lang="en-US" noProof="0" dirty="0"/>
              <a:t>bend arm</a:t>
            </a:r>
          </a:p>
        </p:txBody>
      </p: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8F67150C-481E-FA0C-66A8-8C4C8C4E6FFD}"/>
              </a:ext>
            </a:extLst>
          </p:cNvPr>
          <p:cNvCxnSpPr>
            <a:cxnSpLocks/>
            <a:stCxn id="1070" idx="3"/>
          </p:cNvCxnSpPr>
          <p:nvPr/>
        </p:nvCxnSpPr>
        <p:spPr>
          <a:xfrm>
            <a:off x="2322575" y="3380757"/>
            <a:ext cx="1178786" cy="25178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2192BFC1-1214-222A-6E2A-0B110541121C}"/>
              </a:ext>
            </a:extLst>
          </p:cNvPr>
          <p:cNvCxnSpPr>
            <a:cxnSpLocks/>
            <a:stCxn id="1070" idx="1"/>
          </p:cNvCxnSpPr>
          <p:nvPr/>
        </p:nvCxnSpPr>
        <p:spPr>
          <a:xfrm flipH="1">
            <a:off x="748793" y="3380757"/>
            <a:ext cx="387716" cy="3255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93A3BB0-91DC-96F6-70C0-F75B81CF6167}"/>
              </a:ext>
            </a:extLst>
          </p:cNvPr>
          <p:cNvSpPr txBox="1"/>
          <p:nvPr/>
        </p:nvSpPr>
        <p:spPr>
          <a:xfrm>
            <a:off x="5047389" y="6090285"/>
            <a:ext cx="2970522" cy="646331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Lock/unlock the arm motors for manual positioning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0DC4F73-9150-8A76-7C32-2984F4CCC9EA}"/>
              </a:ext>
            </a:extLst>
          </p:cNvPr>
          <p:cNvCxnSpPr>
            <a:cxnSpLocks/>
            <a:stCxn id="1032" idx="0"/>
          </p:cNvCxnSpPr>
          <p:nvPr/>
        </p:nvCxnSpPr>
        <p:spPr>
          <a:xfrm rot="16200000" flipV="1">
            <a:off x="2971144" y="-282776"/>
            <a:ext cx="4167037" cy="8566275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D3D04D-5022-1413-C8E4-3B10FDFF2BA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6144227" y="3290136"/>
            <a:ext cx="388423" cy="280014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69460FB-3F28-8ED5-7E73-7D898ED48F2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608094" y="871182"/>
            <a:ext cx="1288312" cy="174985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6C8F29-E21F-944C-1206-12BD988B658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691215" y="871182"/>
            <a:ext cx="1205191" cy="276076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F3A350-D53F-17D6-2B10-7264F5DD512A}"/>
              </a:ext>
            </a:extLst>
          </p:cNvPr>
          <p:cNvSpPr txBox="1"/>
          <p:nvPr/>
        </p:nvSpPr>
        <p:spPr>
          <a:xfrm>
            <a:off x="9506722" y="1951672"/>
            <a:ext cx="2541782" cy="147732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Pre-registered positions (can be overwritten):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A</a:t>
            </a:r>
            <a:r>
              <a:rPr lang="en-US" noProof="0" dirty="0"/>
              <a:t>: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B</a:t>
            </a:r>
            <a:r>
              <a:rPr lang="en-US" noProof="0" dirty="0"/>
              <a:t>: folded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X</a:t>
            </a:r>
            <a:r>
              <a:rPr lang="en-US" noProof="0" dirty="0"/>
              <a:t>: forward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6C7D58-5C97-F092-F981-53D98FAD6866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>
            <a:off x="10267889" y="1471346"/>
            <a:ext cx="509724" cy="48032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1D890B-2FD2-AC6D-1926-8ACCEB2BF64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821802" y="1291882"/>
            <a:ext cx="1991165" cy="388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91A4D5-FADC-CF78-7BFE-F690A69E2C73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71524" y="968717"/>
            <a:ext cx="3999848" cy="143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1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BBA3-CBA3-ADEC-6317-8062AF955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E560BB1F-6B77-830A-21DE-4C4007B3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2D3F85E6-0466-9F07-B5C3-CCFA8299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1" t="22324" r="129" b="50389"/>
          <a:stretch/>
        </p:blipFill>
        <p:spPr bwMode="auto">
          <a:xfrm rot="16200000">
            <a:off x="-262236" y="674668"/>
            <a:ext cx="1842732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F10FFB-C8BA-3CDC-4A2D-7243AAF0B465}"/>
              </a:ext>
            </a:extLst>
          </p:cNvPr>
          <p:cNvCxnSpPr>
            <a:cxnSpLocks/>
          </p:cNvCxnSpPr>
          <p:nvPr/>
        </p:nvCxnSpPr>
        <p:spPr>
          <a:xfrm>
            <a:off x="4166075" y="4309309"/>
            <a:ext cx="863125" cy="0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17003F-81D7-2C12-24B8-FD20561EB9B1}"/>
              </a:ext>
            </a:extLst>
          </p:cNvPr>
          <p:cNvCxnSpPr>
            <a:cxnSpLocks/>
          </p:cNvCxnSpPr>
          <p:nvPr/>
        </p:nvCxnSpPr>
        <p:spPr>
          <a:xfrm rot="5400000">
            <a:off x="4166074" y="4309309"/>
            <a:ext cx="863125" cy="0"/>
          </a:xfrm>
          <a:prstGeom prst="straightConnector1">
            <a:avLst/>
          </a:prstGeom>
          <a:ln w="57150">
            <a:solidFill>
              <a:srgbClr val="47D45A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A96061-C019-4CE4-5BC4-92A34C7753E3}"/>
              </a:ext>
            </a:extLst>
          </p:cNvPr>
          <p:cNvSpPr txBox="1"/>
          <p:nvPr/>
        </p:nvSpPr>
        <p:spPr>
          <a:xfrm>
            <a:off x="5974671" y="6118102"/>
            <a:ext cx="2502097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Motors 1-4</a:t>
            </a:r>
            <a:r>
              <a:rPr lang="en-US" noProof="0" dirty="0"/>
              <a:t>: move gripper along the Z-axis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FC8714-EDA9-FC9C-B52D-413CDB14DAD0}"/>
              </a:ext>
            </a:extLst>
          </p:cNvPr>
          <p:cNvCxnSpPr>
            <a:cxnSpLocks/>
          </p:cNvCxnSpPr>
          <p:nvPr/>
        </p:nvCxnSpPr>
        <p:spPr>
          <a:xfrm>
            <a:off x="6227480" y="4309309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BE756D-0B24-41CA-3622-ED4FAE5074A4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6710363" y="4793361"/>
            <a:ext cx="515357" cy="13247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6D1DEDA-E5C4-CA54-3DA2-CB74F5A58390}"/>
              </a:ext>
            </a:extLst>
          </p:cNvPr>
          <p:cNvCxnSpPr>
            <a:cxnSpLocks/>
          </p:cNvCxnSpPr>
          <p:nvPr/>
        </p:nvCxnSpPr>
        <p:spPr>
          <a:xfrm rot="5400000">
            <a:off x="6248068" y="4328572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94B25EE-1E59-E636-E859-86BCF00D0C46}"/>
              </a:ext>
            </a:extLst>
          </p:cNvPr>
          <p:cNvSpPr txBox="1"/>
          <p:nvPr/>
        </p:nvSpPr>
        <p:spPr>
          <a:xfrm>
            <a:off x="9631716" y="4440123"/>
            <a:ext cx="2401992" cy="92333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Lock/unlock the arm motors for manual positioning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F86EE1-898D-44BE-33CB-CFABA368AD27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6227480" y="3381469"/>
            <a:ext cx="3404236" cy="152031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CA2D232C-0AFB-F76E-4787-B65819FF5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" t="7630" r="3374" b="5046"/>
          <a:stretch/>
        </p:blipFill>
        <p:spPr bwMode="auto">
          <a:xfrm>
            <a:off x="8651" y="2573385"/>
            <a:ext cx="2341126" cy="20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2225CD-6D66-31B9-08CA-77ADA17CD7FD}"/>
              </a:ext>
            </a:extLst>
          </p:cNvPr>
          <p:cNvSpPr txBox="1"/>
          <p:nvPr/>
        </p:nvSpPr>
        <p:spPr>
          <a:xfrm>
            <a:off x="336910" y="6083163"/>
            <a:ext cx="2491482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Motors 1-4</a:t>
            </a:r>
            <a:r>
              <a:rPr lang="en-US" noProof="0" dirty="0"/>
              <a:t>: move gripper along the X-axis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9DA354-154E-7096-C703-FB1D6DFA4E8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582651" y="4411466"/>
            <a:ext cx="2653161" cy="167169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8B644E9-8AD6-0EC6-0CAB-6AB6ED58644B}"/>
              </a:ext>
            </a:extLst>
          </p:cNvPr>
          <p:cNvSpPr txBox="1"/>
          <p:nvPr/>
        </p:nvSpPr>
        <p:spPr>
          <a:xfrm>
            <a:off x="3126601" y="6118659"/>
            <a:ext cx="2491482" cy="646331"/>
          </a:xfrm>
          <a:prstGeom prst="rect">
            <a:avLst/>
          </a:prstGeom>
          <a:noFill/>
          <a:ln w="28575">
            <a:solidFill>
              <a:srgbClr val="47D45A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Motors 1-4</a:t>
            </a:r>
            <a:r>
              <a:rPr lang="en-US" noProof="0" dirty="0"/>
              <a:t>: move gripper along the Y-axis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D8639C-1AFE-DCC1-3E52-9359EAFEE5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372342" y="4793361"/>
            <a:ext cx="204421" cy="1325298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29321D-1A8A-2519-A6E5-C16358C6132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582651" y="3618273"/>
            <a:ext cx="185654" cy="24648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8A030D-5004-23FE-F969-DBD4B2EB5F1E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831153" y="3850481"/>
            <a:ext cx="3541189" cy="2268178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46F1EFCE-52C4-167A-DDF7-B317C19DD8F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264923" y="6008478"/>
            <a:ext cx="5709749" cy="432790"/>
          </a:xfrm>
          <a:prstGeom prst="bentConnector3">
            <a:avLst>
              <a:gd name="adj1" fmla="val 229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0F9A0EE5-67BC-ECB5-9CD8-56A3F5D74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90273" y="4088909"/>
            <a:ext cx="2981324" cy="870934"/>
          </a:xfrm>
          <a:prstGeom prst="bentConnector3">
            <a:avLst>
              <a:gd name="adj1" fmla="val 1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08054C0F-CB8A-6EC0-9715-65EDAF3EF3CD}"/>
              </a:ext>
            </a:extLst>
          </p:cNvPr>
          <p:cNvSpPr txBox="1"/>
          <p:nvPr/>
        </p:nvSpPr>
        <p:spPr>
          <a:xfrm>
            <a:off x="1419251" y="2044005"/>
            <a:ext cx="120291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</a:t>
            </a:r>
            <a:r>
              <a:rPr lang="en-US" noProof="0" dirty="0"/>
              <a:t>: gripper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FAB1B-B3FB-5AB7-43C9-7F9142D6F919}"/>
              </a:ext>
            </a:extLst>
          </p:cNvPr>
          <p:cNvSpPr txBox="1"/>
          <p:nvPr/>
        </p:nvSpPr>
        <p:spPr>
          <a:xfrm>
            <a:off x="8896406" y="271017"/>
            <a:ext cx="2742966" cy="1200329"/>
          </a:xfrm>
          <a:prstGeom prst="rect">
            <a:avLst/>
          </a:prstGeom>
          <a:noFill/>
          <a:ln w="28575">
            <a:solidFill>
              <a:srgbClr val="47D45A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Long press</a:t>
            </a:r>
            <a:r>
              <a:rPr lang="en-US" noProof="0" dirty="0"/>
              <a:t>: save the current arm position</a:t>
            </a:r>
          </a:p>
          <a:p>
            <a:r>
              <a:rPr lang="en-US" b="1" noProof="0" dirty="0"/>
              <a:t>Short press</a:t>
            </a:r>
            <a:r>
              <a:rPr lang="en-US" noProof="0" dirty="0"/>
              <a:t>: to move the arm to that saved position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70827F-D311-3972-542A-0B8E40C6022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224678" y="871182"/>
            <a:ext cx="1671728" cy="2476368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40C1ED-7A68-2F9B-C7BD-D265FA39B91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392557" y="871182"/>
            <a:ext cx="503849" cy="2354868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36DCDF-EAAB-2F88-0013-D2FD7E65E0DD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608094" y="871182"/>
            <a:ext cx="1288312" cy="1749856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B3284-EBE8-7403-8446-87F461A57DD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691215" y="871182"/>
            <a:ext cx="1205191" cy="2760769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814388-575A-82EB-DC59-44C77E2D4D6A}"/>
              </a:ext>
            </a:extLst>
          </p:cNvPr>
          <p:cNvSpPr txBox="1"/>
          <p:nvPr/>
        </p:nvSpPr>
        <p:spPr>
          <a:xfrm>
            <a:off x="9506722" y="1951672"/>
            <a:ext cx="2541782" cy="1477328"/>
          </a:xfrm>
          <a:prstGeom prst="rect">
            <a:avLst/>
          </a:prstGeom>
          <a:noFill/>
          <a:ln w="28575">
            <a:solidFill>
              <a:srgbClr val="47D45A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Pre-registered positions (can be overwritten):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A</a:t>
            </a:r>
            <a:r>
              <a:rPr lang="en-US" noProof="0" dirty="0"/>
              <a:t>: vertical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B</a:t>
            </a:r>
            <a:r>
              <a:rPr lang="en-US" noProof="0" dirty="0"/>
              <a:t>: folded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X</a:t>
            </a:r>
            <a:r>
              <a:rPr lang="en-US" noProof="0" dirty="0"/>
              <a:t>: forward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54885E-344C-8089-5AD6-D5C6C32AE3F3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10267889" y="1471346"/>
            <a:ext cx="509724" cy="480326"/>
          </a:xfrm>
          <a:prstGeom prst="straightConnector1">
            <a:avLst/>
          </a:prstGeom>
          <a:ln w="19050">
            <a:solidFill>
              <a:srgbClr val="47D4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7F1C84B-5080-94A7-EA39-19B9F541F65E}"/>
              </a:ext>
            </a:extLst>
          </p:cNvPr>
          <p:cNvSpPr txBox="1"/>
          <p:nvPr/>
        </p:nvSpPr>
        <p:spPr>
          <a:xfrm>
            <a:off x="8553410" y="6083880"/>
            <a:ext cx="156877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5</a:t>
            </a:r>
            <a:r>
              <a:rPr lang="en-US" noProof="0" dirty="0"/>
              <a:t>:</a:t>
            </a:r>
          </a:p>
          <a:p>
            <a:r>
              <a:rPr lang="en-US" noProof="0" dirty="0"/>
              <a:t>rotate gripper</a:t>
            </a:r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98279511-31E9-E910-DE5F-13D7E56EC54F}"/>
              </a:ext>
            </a:extLst>
          </p:cNvPr>
          <p:cNvCxnSpPr>
            <a:cxnSpLocks/>
            <a:stCxn id="1031" idx="0"/>
          </p:cNvCxnSpPr>
          <p:nvPr/>
        </p:nvCxnSpPr>
        <p:spPr>
          <a:xfrm flipH="1" flipV="1">
            <a:off x="7037194" y="4400613"/>
            <a:ext cx="2300605" cy="16832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7BE6ABEB-DAEE-2ED6-2AC1-E71BD5B1652E}"/>
              </a:ext>
            </a:extLst>
          </p:cNvPr>
          <p:cNvCxnSpPr>
            <a:cxnSpLocks/>
            <a:stCxn id="1031" idx="0"/>
          </p:cNvCxnSpPr>
          <p:nvPr/>
        </p:nvCxnSpPr>
        <p:spPr>
          <a:xfrm rot="16200000" flipV="1">
            <a:off x="2971144" y="-282776"/>
            <a:ext cx="4167037" cy="85662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B4C7920-EBEB-C83F-2BEE-A327216D5874}"/>
              </a:ext>
            </a:extLst>
          </p:cNvPr>
          <p:cNvSpPr txBox="1"/>
          <p:nvPr/>
        </p:nvSpPr>
        <p:spPr>
          <a:xfrm>
            <a:off x="4771372" y="645551"/>
            <a:ext cx="2083189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0" dirty="0"/>
              <a:t>Motor 6</a:t>
            </a:r>
            <a:r>
              <a:rPr lang="en-US" noProof="0" dirty="0"/>
              <a:t>: open/close gripper</a:t>
            </a:r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83E4B136-E507-8865-2313-C21D0CC02E91}"/>
              </a:ext>
            </a:extLst>
          </p:cNvPr>
          <p:cNvCxnSpPr>
            <a:cxnSpLocks/>
            <a:stCxn id="1047" idx="2"/>
          </p:cNvCxnSpPr>
          <p:nvPr/>
        </p:nvCxnSpPr>
        <p:spPr>
          <a:xfrm>
            <a:off x="5812967" y="1291882"/>
            <a:ext cx="1623659" cy="388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21A8CEC5-DF8F-C242-CF86-B8840C33D739}"/>
              </a:ext>
            </a:extLst>
          </p:cNvPr>
          <p:cNvCxnSpPr>
            <a:cxnSpLocks/>
            <a:stCxn id="1047" idx="2"/>
          </p:cNvCxnSpPr>
          <p:nvPr/>
        </p:nvCxnSpPr>
        <p:spPr>
          <a:xfrm flipH="1">
            <a:off x="3821802" y="1291882"/>
            <a:ext cx="1991165" cy="388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FE47AD99-0420-8DB0-8800-21E4A9EFE9BC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>
            <a:off x="771524" y="968717"/>
            <a:ext cx="3999848" cy="1432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9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71604-9C8B-1832-52E1-78F9D767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9570F3D8-B019-8C23-7C15-767A10D7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E9B0CC-FCBF-D024-B2AE-180519E85F22}"/>
              </a:ext>
            </a:extLst>
          </p:cNvPr>
          <p:cNvSpPr txBox="1"/>
          <p:nvPr/>
        </p:nvSpPr>
        <p:spPr>
          <a:xfrm>
            <a:off x="511098" y="1381965"/>
            <a:ext cx="1601375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targets: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Cat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59E714-BB15-BDFB-57D4-E0D7707CA663}"/>
              </a:ext>
            </a:extLst>
          </p:cNvPr>
          <p:cNvCxnSpPr>
            <a:cxnSpLocks/>
          </p:cNvCxnSpPr>
          <p:nvPr/>
        </p:nvCxnSpPr>
        <p:spPr>
          <a:xfrm>
            <a:off x="3170489" y="3290136"/>
            <a:ext cx="863125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B48FC0-1C9F-C8B6-667B-6E157761EC2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6963" y="3695700"/>
            <a:ext cx="1277287" cy="147059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636D43-C815-6F69-D67B-2790D04004CA}"/>
              </a:ext>
            </a:extLst>
          </p:cNvPr>
          <p:cNvCxnSpPr>
            <a:cxnSpLocks/>
          </p:cNvCxnSpPr>
          <p:nvPr/>
        </p:nvCxnSpPr>
        <p:spPr>
          <a:xfrm rot="5400000">
            <a:off x="3160518" y="3289417"/>
            <a:ext cx="863125" cy="0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640FE2-7F9F-441B-4B60-505A3DA0E5B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12473" y="2120629"/>
            <a:ext cx="1081577" cy="11157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0D6A44-F5D1-2D8D-D1B0-22F5B1467837}"/>
              </a:ext>
            </a:extLst>
          </p:cNvPr>
          <p:cNvSpPr txBox="1"/>
          <p:nvPr/>
        </p:nvSpPr>
        <p:spPr>
          <a:xfrm>
            <a:off x="46181" y="4289128"/>
            <a:ext cx="2200782" cy="175432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YOLO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V11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V11 small TPU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V11 medium TPU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V11 big TPU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98F3C-6825-A73A-24D7-35ED28E2B1EC}"/>
              </a:ext>
            </a:extLst>
          </p:cNvPr>
          <p:cNvSpPr txBox="1"/>
          <p:nvPr/>
        </p:nvSpPr>
        <p:spPr>
          <a:xfrm>
            <a:off x="3486388" y="787921"/>
            <a:ext cx="438492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The robot actively seeks a specified object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251C86-7E12-DF21-8D4B-56002239CF94}"/>
              </a:ext>
            </a:extLst>
          </p:cNvPr>
          <p:cNvSpPr txBox="1"/>
          <p:nvPr/>
        </p:nvSpPr>
        <p:spPr>
          <a:xfrm>
            <a:off x="8743666" y="5995466"/>
            <a:ext cx="151804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Sound the buzzer (beep)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038DF-01FF-B7FC-2210-4EF95BBD8BA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729684" y="3945075"/>
            <a:ext cx="1773005" cy="205039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7E3857-63B8-10B8-3A5C-81ABDCD2AC46}"/>
              </a:ext>
            </a:extLst>
          </p:cNvPr>
          <p:cNvSpPr txBox="1"/>
          <p:nvPr/>
        </p:nvSpPr>
        <p:spPr>
          <a:xfrm>
            <a:off x="8979995" y="1789587"/>
            <a:ext cx="2326214" cy="646331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internal light patterns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DE7D01-553A-A8F3-13FB-C1E4F62043F1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827948" y="2112753"/>
            <a:ext cx="1152047" cy="56717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1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7909-D1AA-CE6F-4AA8-9BD8E8B8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video game controller&#10;&#10;AI-generated content may be incorrect.">
            <a:extLst>
              <a:ext uri="{FF2B5EF4-FFF2-40B4-BE49-F238E27FC236}">
                <a16:creationId xmlns:a16="http://schemas.microsoft.com/office/drawing/2014/main" id="{34079BB5-0DEC-ACE2-874D-FFB225C9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82" y="1688625"/>
            <a:ext cx="6858000" cy="4285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696C57-3A32-8867-95A6-BFEB0D7E5600}"/>
              </a:ext>
            </a:extLst>
          </p:cNvPr>
          <p:cNvSpPr txBox="1"/>
          <p:nvPr/>
        </p:nvSpPr>
        <p:spPr>
          <a:xfrm>
            <a:off x="2956579" y="791689"/>
            <a:ext cx="54303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The robot moves towards the nearest detected sound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A043B-3D8D-0D5D-9C66-D9EE6BCE966E}"/>
              </a:ext>
            </a:extLst>
          </p:cNvPr>
          <p:cNvSpPr txBox="1"/>
          <p:nvPr/>
        </p:nvSpPr>
        <p:spPr>
          <a:xfrm>
            <a:off x="8743666" y="5995466"/>
            <a:ext cx="1518046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Sound the buzzer (beep)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5A4DE-199A-BCD0-F047-25EF1790395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729684" y="3945075"/>
            <a:ext cx="1773005" cy="205039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B1004B-6739-B86F-1384-6C565BEB84B3}"/>
              </a:ext>
            </a:extLst>
          </p:cNvPr>
          <p:cNvSpPr txBox="1"/>
          <p:nvPr/>
        </p:nvSpPr>
        <p:spPr>
          <a:xfrm>
            <a:off x="8979995" y="1789587"/>
            <a:ext cx="2326214" cy="646331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noProof="0" dirty="0"/>
              <a:t>Cycle through internal light patterns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F1C290-0F1A-CCFE-744F-733E84BA81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827948" y="2112753"/>
            <a:ext cx="1152047" cy="567179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1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315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CONCIATORI</dc:creator>
  <cp:lastModifiedBy>Marco CONCIATORI</cp:lastModifiedBy>
  <cp:revision>32</cp:revision>
  <dcterms:created xsi:type="dcterms:W3CDTF">2025-04-12T23:11:29Z</dcterms:created>
  <dcterms:modified xsi:type="dcterms:W3CDTF">2025-08-25T22:55:25Z</dcterms:modified>
</cp:coreProperties>
</file>