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60" r:id="rId3"/>
    <p:sldId id="261" r:id="rId5"/>
    <p:sldId id="262" r:id="rId6"/>
    <p:sldId id="257" r:id="rId7"/>
    <p:sldId id="258" r:id="rId8"/>
    <p:sldId id="259" r:id="rId9"/>
    <p:sldId id="264" r:id="rId10"/>
    <p:sldId id="265" r:id="rId11"/>
    <p:sldId id="266" r:id="rId12"/>
    <p:sldId id="274" r:id="rId13"/>
    <p:sldId id="275" r:id="rId14"/>
    <p:sldId id="263" r:id="rId15"/>
    <p:sldId id="273" r:id="rId16"/>
    <p:sldId id="278" r:id="rId17"/>
    <p:sldId id="276" r:id="rId18"/>
    <p:sldId id="277" r:id="rId19"/>
    <p:sldId id="280" r:id="rId20"/>
    <p:sldId id="279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88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22755" y="2539365"/>
            <a:ext cx="8365490" cy="648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sz="3600"/>
              <a:t>连</a:t>
            </a:r>
            <a:r>
              <a:rPr lang="en-US" altLang="zh-CN" sz="3600"/>
              <a:t> </a:t>
            </a:r>
            <a:r>
              <a:rPr lang="zh-CN" altLang="x-none" sz="3600"/>
              <a:t>续</a:t>
            </a:r>
            <a:r>
              <a:rPr lang="en-US" altLang="zh-CN" sz="3600"/>
              <a:t> </a:t>
            </a:r>
            <a:r>
              <a:rPr lang="zh-CN" altLang="x-none" sz="3600"/>
              <a:t>内</a:t>
            </a:r>
            <a:r>
              <a:rPr lang="en-US" altLang="zh-CN" sz="3600"/>
              <a:t> </a:t>
            </a:r>
            <a:r>
              <a:rPr lang="zh-CN" altLang="x-none" sz="3600"/>
              <a:t>存</a:t>
            </a:r>
            <a:endParaRPr lang="zh-CN" altLang="x-none" sz="3600"/>
          </a:p>
        </p:txBody>
      </p:sp>
      <p:sp>
        <p:nvSpPr>
          <p:cNvPr id="20" name="Text Box 19"/>
          <p:cNvSpPr txBox="1"/>
          <p:nvPr/>
        </p:nvSpPr>
        <p:spPr>
          <a:xfrm>
            <a:off x="4925060" y="1200785"/>
            <a:ext cx="234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虚假的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  <a:endParaRPr lang="zh-CN" altLang="x-none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39545" y="318770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0x0</a:t>
            </a:r>
            <a:endParaRPr lang="x-none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41205" y="318770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0xffffffff</a:t>
            </a:r>
            <a:endParaRPr lang="x-none" altLang="zh-CN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49895" y="355600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x-none"/>
              <a:t>esp</a:t>
            </a:r>
            <a:endParaRPr lang="en-US" altLang="x-none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25485" y="3166745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8325485" y="2539365"/>
            <a:ext cx="786130" cy="6483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栈</a:t>
            </a:r>
            <a:endParaRPr lang="x-none" altLang="en-US"/>
          </a:p>
        </p:txBody>
      </p:sp>
      <p:sp>
        <p:nvSpPr>
          <p:cNvPr id="19" name="Rectangles 18"/>
          <p:cNvSpPr/>
          <p:nvPr/>
        </p:nvSpPr>
        <p:spPr>
          <a:xfrm>
            <a:off x="6148070" y="2539365"/>
            <a:ext cx="151701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堆</a:t>
            </a:r>
            <a:endParaRPr lang="x-none" altLang="en-US"/>
          </a:p>
        </p:txBody>
      </p:sp>
      <p:sp>
        <p:nvSpPr>
          <p:cNvPr id="21" name="Rectangles 20"/>
          <p:cNvSpPr/>
          <p:nvPr/>
        </p:nvSpPr>
        <p:spPr>
          <a:xfrm>
            <a:off x="2186940" y="2539365"/>
            <a:ext cx="763270" cy="6483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.text</a:t>
            </a:r>
            <a:endParaRPr lang="x-none" altLang="en-US"/>
          </a:p>
        </p:txBody>
      </p:sp>
      <p:sp>
        <p:nvSpPr>
          <p:cNvPr id="22" name="Rectangles 21"/>
          <p:cNvSpPr/>
          <p:nvPr/>
        </p:nvSpPr>
        <p:spPr>
          <a:xfrm>
            <a:off x="2950210" y="2539365"/>
            <a:ext cx="101346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.rodata</a:t>
            </a:r>
            <a:endParaRPr lang="x-none" altLang="en-US"/>
          </a:p>
        </p:txBody>
      </p:sp>
      <p:sp>
        <p:nvSpPr>
          <p:cNvPr id="23" name="Rectangles 22"/>
          <p:cNvSpPr/>
          <p:nvPr/>
        </p:nvSpPr>
        <p:spPr>
          <a:xfrm>
            <a:off x="3963670" y="2539365"/>
            <a:ext cx="6991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.data</a:t>
            </a:r>
            <a:endParaRPr lang="x-none" altLang="en-US"/>
          </a:p>
        </p:txBody>
      </p:sp>
      <p:sp>
        <p:nvSpPr>
          <p:cNvPr id="24" name="Rectangles 23"/>
          <p:cNvSpPr/>
          <p:nvPr/>
        </p:nvSpPr>
        <p:spPr>
          <a:xfrm>
            <a:off x="4662805" y="2539365"/>
            <a:ext cx="699135" cy="648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.bss</a:t>
            </a:r>
            <a:endParaRPr lang="x-none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508125" y="5565775"/>
            <a:ext cx="935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这不是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的内存模型！这是</a:t>
            </a:r>
            <a:r>
              <a:rPr lang="en-US" altLang="zh-CN"/>
              <a:t> x86</a:t>
            </a:r>
            <a:r>
              <a:rPr lang="x-none" altLang="en-US"/>
              <a:t>_64</a:t>
            </a:r>
            <a:r>
              <a:rPr lang="en-US"/>
              <a:t>-linux</a:t>
            </a:r>
            <a:r>
              <a:rPr lang="x-none" altLang="en-US"/>
              <a:t>-gnu</a:t>
            </a:r>
            <a:r>
              <a:rPr lang="en-US"/>
              <a:t> </a:t>
            </a:r>
            <a:r>
              <a:rPr lang="zh-CN" altLang="en-US"/>
              <a:t>的内存模型！对指导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编程毫无益处！</a:t>
            </a:r>
            <a:endParaRPr lang="zh-CN" altLang="x-none"/>
          </a:p>
          <a:p>
            <a:pPr algn="l"/>
            <a:r>
              <a:rPr lang="zh-CN" altLang="x-none">
                <a:sym typeface="+mn-ea"/>
              </a:rPr>
              <a:t>了解编译器如何翻译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的底层实现细节</a:t>
            </a:r>
            <a:r>
              <a:rPr lang="zh-CN" altLang="x-none">
                <a:sym typeface="+mn-ea"/>
              </a:rPr>
              <a:t>，对学习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 </a:t>
            </a:r>
            <a:r>
              <a:rPr lang="zh-CN" altLang="x-none">
                <a:sym typeface="+mn-ea"/>
              </a:rPr>
              <a:t>毫无帮助！只会让你混淆。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/>
              <a:t>除非你学的是《逆向工程》，正经编写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代码，用的都是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标准规范的抽象模型。</a:t>
            </a:r>
            <a:endParaRPr lang="en-US" altLang="zh-CN"/>
          </a:p>
        </p:txBody>
      </p:sp>
      <p:sp>
        <p:nvSpPr>
          <p:cNvPr id="33" name="Text Box 32"/>
          <p:cNvSpPr txBox="1"/>
          <p:nvPr/>
        </p:nvSpPr>
        <p:spPr>
          <a:xfrm>
            <a:off x="2592070" y="21710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只读区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096385" y="2171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可读写区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747635" y="217106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</a:rPr>
              <a:t>&lt;&lt;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</a:rPr>
              <a:t>动态扩张</a:t>
            </a:r>
            <a:endParaRPr lang="zh-CN" altLang="x-non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3221355" y="169545"/>
            <a:ext cx="5618480" cy="5618480"/>
          </a:xfrm>
          <a:prstGeom prst="mathMultiply">
            <a:avLst>
              <a:gd name="adj1" fmla="val 5958"/>
            </a:avLst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324735" y="357695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x-none"/>
              <a:t>e</a:t>
            </a:r>
            <a:r>
              <a:rPr lang="x-none" altLang="en-US"/>
              <a:t>i</a:t>
            </a:r>
            <a:r>
              <a:rPr lang="en-US" altLang="x-none"/>
              <a:t>p</a:t>
            </a:r>
            <a:endParaRPr lang="en-US" altLang="x-none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68575" y="318770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36165" y="640715"/>
            <a:ext cx="97078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>
                <a:sym typeface="+mn-ea"/>
              </a:rPr>
              <a:t>严格别名</a:t>
            </a:r>
            <a:r>
              <a:rPr lang="zh-CN" altLang="x-none">
                <a:sym typeface="+mn-ea"/>
              </a:rPr>
              <a:t>规则：</a:t>
            </a:r>
            <a:r>
              <a:rPr lang="zh-CN" altLang="x-none">
                <a:sym typeface="+mn-ea"/>
              </a:rPr>
              <a:t>访问用的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chemeClr val="accent2"/>
                </a:solidFill>
                <a:sym typeface="+mn-ea"/>
              </a:rPr>
              <a:t>指针类型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必须和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chemeClr val="accent6"/>
                </a:solidFill>
                <a:sym typeface="+mn-ea"/>
              </a:rPr>
              <a:t>实际变量类型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相符。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但有几个特例，不受此限制：</a:t>
            </a:r>
            <a:endParaRPr lang="zh-CN" altLang="x-none">
              <a:sym typeface="+mn-ea"/>
            </a:endParaRPr>
          </a:p>
          <a:p>
            <a:pPr algn="l"/>
            <a:endParaRPr lang="zh-CN" altLang="x-none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1. </a:t>
            </a:r>
            <a:r>
              <a:rPr lang="en-US" altLang="x-none" b="1">
                <a:solidFill>
                  <a:schemeClr val="accent2"/>
                </a:solidFill>
                <a:sym typeface="+mn-ea"/>
              </a:rPr>
              <a:t>char </a:t>
            </a:r>
            <a:r>
              <a:rPr lang="x-none" altLang="en-US" b="1">
                <a:solidFill>
                  <a:schemeClr val="accent2"/>
                </a:solidFill>
                <a:sym typeface="+mn-ea"/>
              </a:rPr>
              <a:t>*</a:t>
            </a:r>
            <a:r>
              <a:rPr lang="x-none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olidFill>
                  <a:schemeClr val="accent6"/>
                </a:solidFill>
                <a:sym typeface="+mn-ea"/>
              </a:rPr>
              <a:t>任何类型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的变量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（方便做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memcpy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2. </a:t>
            </a:r>
            <a:r>
              <a:rPr lang="x-none" altLang="zh-CN" b="1">
                <a:solidFill>
                  <a:schemeClr val="accent2"/>
                </a:solidFill>
                <a:sym typeface="+mn-ea"/>
              </a:rPr>
              <a:t>unsigned int *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chemeClr val="accent6"/>
                </a:solidFill>
                <a:sym typeface="+mn-ea"/>
              </a:rPr>
              <a:t>int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（带有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unsigned</a:t>
            </a:r>
            <a:r>
              <a:rPr lang="en-US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修饰不影响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3. </a:t>
            </a:r>
            <a:r>
              <a:rPr lang="x-none" altLang="zh-CN" b="1">
                <a:solidFill>
                  <a:schemeClr val="accent2"/>
                </a:solidFill>
                <a:sym typeface="+mn-ea"/>
              </a:rPr>
              <a:t>const i</a:t>
            </a:r>
            <a:r>
              <a:rPr lang="x-none" altLang="zh-CN" b="1">
                <a:solidFill>
                  <a:schemeClr val="accent2"/>
                </a:solidFill>
                <a:sym typeface="+mn-ea"/>
              </a:rPr>
              <a:t>nt **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x-none" altLang="en-US" b="1">
                <a:solidFill>
                  <a:schemeClr val="accent6"/>
                </a:solidFill>
                <a:sym typeface="+mn-ea"/>
              </a:rPr>
              <a:t>int *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变量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（二级指针带有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const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修饰不影响）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4. </a:t>
            </a:r>
            <a:r>
              <a:rPr lang="zh-CN" altLang="x-none">
                <a:sym typeface="+mn-ea"/>
              </a:rPr>
              <a:t>结构体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如果含有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成员，那么可以用</a:t>
            </a:r>
            <a:r>
              <a:rPr lang="en-US" altLang="zh-CN">
                <a:sym typeface="+mn-ea"/>
              </a:rPr>
              <a:t> </a:t>
            </a:r>
            <a:r>
              <a:rPr lang="x-none" altLang="en-US" b="1">
                <a:solidFill>
                  <a:schemeClr val="accent2"/>
                </a:solidFill>
                <a:sym typeface="+mn-ea"/>
              </a:rPr>
              <a:t>A *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访问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chemeClr val="accent6"/>
                </a:solidFill>
                <a:sym typeface="+mn-ea"/>
              </a:rPr>
              <a:t>int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（允许通过结构体指针访问成员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  <a:endParaRPr lang="x-none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1720215" y="4620260"/>
            <a:ext cx="231775" cy="10001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14780" y="528701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1"/>
                </a:solidFill>
                <a:sym typeface="+mn-ea"/>
              </a:rPr>
              <a:t>char *</a:t>
            </a:r>
            <a:endParaRPr lang="x-none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7181850" y="4620260"/>
            <a:ext cx="231775" cy="10001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76415" y="528701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1"/>
                </a:solidFill>
                <a:sym typeface="+mn-ea"/>
              </a:rPr>
              <a:t>char *</a:t>
            </a:r>
            <a:endParaRPr lang="x-none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469005" y="6113145"/>
            <a:ext cx="532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如果你记不住特例，那就不要用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reinterpret_cast 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了</a:t>
            </a:r>
            <a:endParaRPr lang="zh-CN" altLang="x-none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62275" y="663575"/>
            <a:ext cx="16179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struct A {</a:t>
            </a:r>
            <a:endParaRPr lang="x-none" altLang="en-US"/>
          </a:p>
          <a:p>
            <a:r>
              <a:rPr lang="x-none" altLang="en-US"/>
              <a:t>  int i;</a:t>
            </a:r>
            <a:endParaRPr lang="x-none" altLang="en-US"/>
          </a:p>
          <a:p>
            <a:r>
              <a:rPr lang="x-none" altLang="en-US"/>
              <a:t>};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int i;</a:t>
            </a:r>
            <a:endParaRPr lang="x-none" altLang="en-US"/>
          </a:p>
          <a:p>
            <a:r>
              <a:rPr lang="x-none" altLang="en-US"/>
              <a:t>(A *)&amp;i; // </a:t>
            </a:r>
            <a:r>
              <a:rPr lang="zh-CN" altLang="x-none"/>
              <a:t>合法</a:t>
            </a:r>
            <a:endParaRPr lang="zh-CN" altLang="x-none"/>
          </a:p>
        </p:txBody>
      </p:sp>
      <p:sp>
        <p:nvSpPr>
          <p:cNvPr id="3" name="Text Box 2"/>
          <p:cNvSpPr txBox="1"/>
          <p:nvPr/>
        </p:nvSpPr>
        <p:spPr>
          <a:xfrm>
            <a:off x="7122160" y="619760"/>
            <a:ext cx="18465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struct A {</a:t>
            </a:r>
            <a:endParaRPr lang="x-none" altLang="en-US"/>
          </a:p>
          <a:p>
            <a:r>
              <a:rPr lang="x-none" altLang="en-US"/>
              <a:t>  short s1;</a:t>
            </a:r>
            <a:endParaRPr lang="x-none" altLang="en-US"/>
          </a:p>
          <a:p>
            <a:r>
              <a:rPr lang="x-none" altLang="en-US"/>
              <a:t>  short s2;</a:t>
            </a:r>
            <a:endParaRPr lang="x-none" altLang="en-US"/>
          </a:p>
          <a:p>
            <a:r>
              <a:rPr lang="x-none" altLang="en-US"/>
              <a:t>};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int i;</a:t>
            </a:r>
            <a:endParaRPr lang="x-none" altLang="en-US"/>
          </a:p>
          <a:p>
            <a:r>
              <a:rPr lang="x-none" altLang="en-US"/>
              <a:t>(A *)&amp;i; // </a:t>
            </a:r>
            <a:r>
              <a:rPr lang="zh-CN" altLang="x-none"/>
              <a:t>不合法</a:t>
            </a:r>
            <a:endParaRPr lang="zh-CN" altLang="x-none"/>
          </a:p>
        </p:txBody>
      </p:sp>
      <p:sp>
        <p:nvSpPr>
          <p:cNvPr id="7" name="Text Box 6"/>
          <p:cNvSpPr txBox="1"/>
          <p:nvPr/>
        </p:nvSpPr>
        <p:spPr>
          <a:xfrm>
            <a:off x="2534285" y="3625215"/>
            <a:ext cx="269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int i;</a:t>
            </a:r>
            <a:endParaRPr lang="x-none" altLang="en-US"/>
          </a:p>
          <a:p>
            <a:r>
              <a:rPr lang="x-none" altLang="en-US"/>
              <a:t>(unsigned int *)&amp;i; // </a:t>
            </a:r>
            <a:r>
              <a:rPr lang="zh-CN" altLang="x-none"/>
              <a:t>合法</a:t>
            </a:r>
            <a:endParaRPr lang="zh-CN" altLang="x-none"/>
          </a:p>
        </p:txBody>
      </p:sp>
      <p:sp>
        <p:nvSpPr>
          <p:cNvPr id="8" name="Text Box 7"/>
          <p:cNvSpPr txBox="1"/>
          <p:nvPr/>
        </p:nvSpPr>
        <p:spPr>
          <a:xfrm>
            <a:off x="2534285" y="4458335"/>
            <a:ext cx="1783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unsigned int u;</a:t>
            </a:r>
            <a:endParaRPr lang="x-none"/>
          </a:p>
          <a:p>
            <a:r>
              <a:rPr lang="x-none"/>
              <a:t>(int *)&amp;u; // </a:t>
            </a:r>
            <a:r>
              <a:rPr lang="zh-CN" altLang="x-none"/>
              <a:t>合法</a:t>
            </a:r>
            <a:endParaRPr lang="zh-CN" altLang="x-none"/>
          </a:p>
        </p:txBody>
      </p:sp>
      <p:sp>
        <p:nvSpPr>
          <p:cNvPr id="9" name="Text Box 8"/>
          <p:cNvSpPr txBox="1"/>
          <p:nvPr/>
        </p:nvSpPr>
        <p:spPr>
          <a:xfrm>
            <a:off x="7122160" y="3625215"/>
            <a:ext cx="1871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const int *p;</a:t>
            </a:r>
            <a:endParaRPr lang="x-none"/>
          </a:p>
          <a:p>
            <a:r>
              <a:rPr lang="x-none"/>
              <a:t>(int **)&amp;p; // </a:t>
            </a:r>
            <a:r>
              <a:rPr lang="zh-CN" altLang="x-none"/>
              <a:t>合法</a:t>
            </a:r>
            <a:endParaRPr lang="zh-CN" altLang="x-none"/>
          </a:p>
        </p:txBody>
      </p:sp>
      <p:sp>
        <p:nvSpPr>
          <p:cNvPr id="10" name="Text Box 9"/>
          <p:cNvSpPr txBox="1"/>
          <p:nvPr/>
        </p:nvSpPr>
        <p:spPr>
          <a:xfrm>
            <a:off x="7122160" y="4458335"/>
            <a:ext cx="2481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int *p;</a:t>
            </a:r>
            <a:endParaRPr lang="x-none"/>
          </a:p>
          <a:p>
            <a:r>
              <a:rPr lang="x-none"/>
              <a:t>(const int **)&amp;p; // </a:t>
            </a:r>
            <a:r>
              <a:rPr lang="zh-CN" altLang="x-none"/>
              <a:t>合法</a:t>
            </a:r>
            <a:endParaRPr lang="zh-CN" altLang="x-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952365" y="247523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a</a:t>
            </a:r>
            <a:endParaRPr lang="x-none" altLang="en-US" sz="3600"/>
          </a:p>
        </p:txBody>
      </p:sp>
      <p:sp>
        <p:nvSpPr>
          <p:cNvPr id="2" name="Text Box 1"/>
          <p:cNvSpPr txBox="1"/>
          <p:nvPr/>
        </p:nvSpPr>
        <p:spPr>
          <a:xfrm>
            <a:off x="4232275" y="341376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ym typeface="+mn-ea"/>
              </a:rPr>
              <a:t>0x88888883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2365" y="297688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170555" y="1215390"/>
            <a:ext cx="331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所有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对象必须对齐到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</a:t>
            </a:r>
            <a:endParaRPr lang="zh-CN" altLang="en-US">
              <a:sym typeface="+mn-ea"/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545455" y="334454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232275" y="386334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ym typeface="+mn-ea"/>
              </a:rPr>
              <a:t>0x88888884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740775" y="2971800"/>
            <a:ext cx="1560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sizeof(int) = 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40775" y="3555365"/>
            <a:ext cx="1637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alignof(int) = 4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557020" y="512508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a</a:t>
            </a:r>
            <a:endParaRPr lang="x-none" altLang="en-US" sz="3600"/>
          </a:p>
        </p:txBody>
      </p:sp>
      <p:sp>
        <p:nvSpPr>
          <p:cNvPr id="11" name="Rectangles 10"/>
          <p:cNvSpPr/>
          <p:nvPr/>
        </p:nvSpPr>
        <p:spPr>
          <a:xfrm>
            <a:off x="3256280" y="512508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d</a:t>
            </a:r>
            <a:endParaRPr lang="x-none" altLang="en-US" sz="3600"/>
          </a:p>
        </p:txBody>
      </p:sp>
      <p:sp>
        <p:nvSpPr>
          <p:cNvPr id="12" name="Rectangles 11"/>
          <p:cNvSpPr/>
          <p:nvPr/>
        </p:nvSpPr>
        <p:spPr>
          <a:xfrm>
            <a:off x="325628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a</a:t>
            </a:r>
            <a:endParaRPr lang="x-none" altLang="en-US" sz="3600"/>
          </a:p>
        </p:txBody>
      </p:sp>
      <p:sp>
        <p:nvSpPr>
          <p:cNvPr id="13" name="Rectangles 12"/>
          <p:cNvSpPr/>
          <p:nvPr/>
        </p:nvSpPr>
        <p:spPr>
          <a:xfrm>
            <a:off x="409702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x-none" sz="2000"/>
              <a:t>空白</a:t>
            </a:r>
            <a:endParaRPr lang="zh-CN" altLang="x-none" sz="2000"/>
          </a:p>
        </p:txBody>
      </p:sp>
      <p:sp>
        <p:nvSpPr>
          <p:cNvPr id="14" name="Rectangles 13"/>
          <p:cNvSpPr/>
          <p:nvPr/>
        </p:nvSpPr>
        <p:spPr>
          <a:xfrm>
            <a:off x="156591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d</a:t>
            </a:r>
            <a:endParaRPr lang="x-none" altLang="en-US" sz="3600"/>
          </a:p>
        </p:txBody>
      </p:sp>
      <p:sp>
        <p:nvSpPr>
          <p:cNvPr id="18" name="Rectangles 17"/>
          <p:cNvSpPr/>
          <p:nvPr/>
        </p:nvSpPr>
        <p:spPr>
          <a:xfrm>
            <a:off x="663702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a</a:t>
            </a:r>
            <a:endParaRPr lang="x-none" altLang="en-US" sz="3600"/>
          </a:p>
        </p:txBody>
      </p:sp>
      <p:sp>
        <p:nvSpPr>
          <p:cNvPr id="19" name="Rectangles 18"/>
          <p:cNvSpPr/>
          <p:nvPr/>
        </p:nvSpPr>
        <p:spPr>
          <a:xfrm>
            <a:off x="747776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x-none" sz="2000"/>
              <a:t>空白</a:t>
            </a:r>
            <a:endParaRPr lang="zh-CN" altLang="x-none" sz="2000"/>
          </a:p>
        </p:txBody>
      </p:sp>
      <p:sp>
        <p:nvSpPr>
          <p:cNvPr id="21" name="Rectangles 20"/>
          <p:cNvSpPr/>
          <p:nvPr/>
        </p:nvSpPr>
        <p:spPr>
          <a:xfrm>
            <a:off x="494665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d</a:t>
            </a:r>
            <a:endParaRPr lang="x-none" altLang="en-US" sz="3600"/>
          </a:p>
        </p:txBody>
      </p:sp>
      <p:sp>
        <p:nvSpPr>
          <p:cNvPr id="22" name="Rectangles 21"/>
          <p:cNvSpPr/>
          <p:nvPr/>
        </p:nvSpPr>
        <p:spPr>
          <a:xfrm>
            <a:off x="1001776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a</a:t>
            </a:r>
            <a:endParaRPr lang="x-none" altLang="en-US" sz="3600"/>
          </a:p>
        </p:txBody>
      </p:sp>
      <p:sp>
        <p:nvSpPr>
          <p:cNvPr id="23" name="Rectangles 22"/>
          <p:cNvSpPr/>
          <p:nvPr/>
        </p:nvSpPr>
        <p:spPr>
          <a:xfrm>
            <a:off x="1085850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x-none" sz="2000"/>
              <a:t>空白</a:t>
            </a:r>
            <a:endParaRPr lang="zh-CN" altLang="x-none" sz="2000"/>
          </a:p>
        </p:txBody>
      </p:sp>
      <p:sp>
        <p:nvSpPr>
          <p:cNvPr id="24" name="Rectangles 23"/>
          <p:cNvSpPr/>
          <p:nvPr/>
        </p:nvSpPr>
        <p:spPr>
          <a:xfrm>
            <a:off x="832739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d</a:t>
            </a:r>
            <a:endParaRPr lang="x-none" altLang="en-US" sz="3600"/>
          </a:p>
        </p:txBody>
      </p:sp>
      <p:sp>
        <p:nvSpPr>
          <p:cNvPr id="25" name="Rectangles 24"/>
          <p:cNvSpPr/>
          <p:nvPr/>
        </p:nvSpPr>
        <p:spPr>
          <a:xfrm>
            <a:off x="2406650" y="512508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b</a:t>
            </a:r>
            <a:endParaRPr lang="x-none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77640" y="237490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int </a:t>
            </a:r>
            <a:r>
              <a:rPr lang="zh-CN">
                <a:sym typeface="+mn-ea"/>
              </a:rPr>
              <a:t>指针每加</a:t>
            </a:r>
            <a:r>
              <a:rPr lang="en-US" altLang="zh-CN">
                <a:sym typeface="+mn-ea"/>
              </a:rPr>
              <a:t> 1</a:t>
            </a:r>
            <a:r>
              <a:rPr lang="zh-CN">
                <a:sym typeface="+mn-ea"/>
              </a:rPr>
              <a:t>，实际上背后的地址加</a:t>
            </a:r>
            <a:r>
              <a:rPr lang="en-US" altLang="zh-CN">
                <a:sym typeface="+mn-ea"/>
              </a:rPr>
              <a:t> 4</a:t>
            </a:r>
            <a:endParaRPr lang="en-US" altLang="zh-CN"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162550" y="398272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/>
              <a:t>a[0]</a:t>
            </a:r>
            <a:endParaRPr lang="x-none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4696460" y="489966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0x8888</a:t>
            </a:r>
            <a:endParaRPr lang="x-none" altLang="en-US" sz="1600"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62550" y="448437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6012180" y="398780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/>
              <a:t>a[1]</a:t>
            </a:r>
            <a:endParaRPr lang="x-none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5546090" y="4904740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0x888C</a:t>
            </a:r>
            <a:endParaRPr lang="x-none" alt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12180" y="448945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95720" y="490982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0x8890</a:t>
            </a:r>
            <a:endParaRPr lang="x-none" altLang="en-US" sz="1600"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61810" y="449453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994275" y="524192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p</a:t>
            </a:r>
            <a:endParaRPr lang="x-none" altLang="en-US" sz="16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683885" y="524700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p + 1</a:t>
            </a:r>
            <a:endParaRPr lang="x-none" altLang="en-US" sz="16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500495" y="525208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p + 2</a:t>
            </a:r>
            <a:endParaRPr lang="x-none" altLang="en-US" sz="1600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197090" y="491490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0x8894</a:t>
            </a:r>
            <a:endParaRPr lang="x-none" altLang="en-US" sz="1600"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63180" y="449961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301865" y="525716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ym typeface="+mn-ea"/>
              </a:rPr>
              <a:t>p + 3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790190" y="424180"/>
            <a:ext cx="70789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1.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必须对齐（例如</a:t>
            </a:r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double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变量的地址必须是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8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字节的整数倍）</a:t>
            </a:r>
            <a:endParaRPr lang="zh-CN" altLang="x-none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2.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不能通过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+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-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运算跨越真空</a:t>
            </a:r>
            <a:endParaRPr lang="zh-CN" altLang="x-none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3.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解引用时的指针类型，与实际变量类型匹配（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char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*</a:t>
            </a:r>
            <a:r>
              <a:rPr lang="en-US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不受此限制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）</a:t>
            </a:r>
            <a:endParaRPr lang="zh-CN" altLang="x-none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4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.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可以刚好指向变量的末尾，但不能解引用，不能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+</a:t>
            </a:r>
            <a:endParaRPr lang="zh-CN" alt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5.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可以指向地址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0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，但不能解引用，不能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+</a:t>
            </a:r>
            <a:endParaRPr lang="x-none" alt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25955" y="310578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Rectangles 1"/>
          <p:cNvSpPr/>
          <p:nvPr/>
        </p:nvSpPr>
        <p:spPr>
          <a:xfrm>
            <a:off x="3955415" y="310451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5" name="Rectangles 4"/>
          <p:cNvSpPr/>
          <p:nvPr/>
        </p:nvSpPr>
        <p:spPr>
          <a:xfrm>
            <a:off x="5956935" y="3106420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6" name="Rectangles 5"/>
          <p:cNvSpPr/>
          <p:nvPr/>
        </p:nvSpPr>
        <p:spPr>
          <a:xfrm>
            <a:off x="9055100" y="3105150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7180" y="32454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45685" y="32442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71715" y="32461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1838325" y="381889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711450" y="3818890"/>
            <a:ext cx="187325" cy="5581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490595" y="381889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70205" y="3818890"/>
            <a:ext cx="187325" cy="5581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 flipH="1">
            <a:off x="426720" y="3104515"/>
            <a:ext cx="76200" cy="6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Text Box 18"/>
          <p:cNvSpPr txBox="1"/>
          <p:nvPr/>
        </p:nvSpPr>
        <p:spPr>
          <a:xfrm>
            <a:off x="187960" y="267017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0x0</a:t>
            </a:r>
            <a:endParaRPr lang="x-none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064240" y="2670175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0xffffffff</a:t>
            </a:r>
            <a:endParaRPr lang="x-none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5864860" y="384429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176645" y="384429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775960" y="542544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 b="1">
                <a:solidFill>
                  <a:schemeClr val="accent6"/>
                </a:solidFill>
                <a:sym typeface="+mn-ea"/>
              </a:rPr>
              <a:t>合法</a:t>
            </a:r>
            <a:endParaRPr lang="zh-CN" altLang="x-none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775960" y="574802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 b="1">
                <a:solidFill>
                  <a:srgbClr val="FFC000"/>
                </a:solidFill>
                <a:sym typeface="+mn-ea"/>
              </a:rPr>
              <a:t>合法，但不可访问</a:t>
            </a:r>
            <a:endParaRPr lang="zh-CN" altLang="x-none" b="1">
              <a:solidFill>
                <a:srgbClr val="FFC000"/>
              </a:solidFill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791200" y="60953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 b="1">
                <a:solidFill>
                  <a:srgbClr val="C00000"/>
                </a:solidFill>
                <a:sym typeface="+mn-ea"/>
              </a:rPr>
              <a:t>不合法</a:t>
            </a:r>
            <a:endParaRPr lang="zh-CN" altLang="x-none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291955" y="50501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*p</a:t>
            </a:r>
            <a:endParaRPr lang="en-US" altLang="zh-CN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613775" y="505015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p</a:t>
            </a:r>
            <a:endParaRPr lang="en-US" altLang="zh-CN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0" name="L-Shape 29"/>
          <p:cNvSpPr/>
          <p:nvPr/>
        </p:nvSpPr>
        <p:spPr>
          <a:xfrm rot="18900000">
            <a:off x="8676640" y="5550535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L-Shape 30"/>
          <p:cNvSpPr/>
          <p:nvPr/>
        </p:nvSpPr>
        <p:spPr>
          <a:xfrm rot="18900000">
            <a:off x="9406890" y="5549900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18900000">
            <a:off x="8676640" y="5915025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9391650" y="584644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9398635" y="617283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8630285" y="6162040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6176645" y="245872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864860" y="2083435"/>
            <a:ext cx="1408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((char*)p)+1</a:t>
            </a:r>
            <a:endParaRPr lang="x-none" altLang="zh-CN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66115" y="32467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16585" y="267017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0x1</a:t>
            </a:r>
            <a:endParaRPr lang="x-none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41" name="Up Arrow 40"/>
          <p:cNvSpPr/>
          <p:nvPr/>
        </p:nvSpPr>
        <p:spPr>
          <a:xfrm>
            <a:off x="760095" y="3823335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779905" y="43815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p</a:t>
            </a:r>
            <a:endParaRPr lang="x-none" altLang="zh-CN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2520315" y="4377055"/>
            <a:ext cx="570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C000"/>
                </a:solidFill>
                <a:sym typeface="+mn-ea"/>
              </a:rPr>
              <a:t>p+1</a:t>
            </a:r>
            <a:endParaRPr lang="x-none" altLang="zh-CN">
              <a:solidFill>
                <a:srgbClr val="FFC000"/>
              </a:solidFill>
              <a:sym typeface="+mn-ea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299460" y="4381500"/>
            <a:ext cx="570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C00000"/>
                </a:solidFill>
                <a:sym typeface="+mn-ea"/>
              </a:rPr>
              <a:t>p+2</a:t>
            </a:r>
            <a:endParaRPr lang="x-none" altLang="zh-CN">
              <a:solidFill>
                <a:srgbClr val="C00000"/>
              </a:solidFill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803900" y="44062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p</a:t>
            </a:r>
            <a:endParaRPr lang="x-none" altLang="zh-CN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113780" y="4405630"/>
            <a:ext cx="19532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1600">
                <a:solidFill>
                  <a:srgbClr val="C00000"/>
                </a:solidFill>
                <a:sym typeface="+mn-ea"/>
              </a:rPr>
              <a:t>(int *)(((char *)p)+1)</a:t>
            </a:r>
            <a:endParaRPr lang="x-none" altLang="zh-CN" sz="1600">
              <a:solidFill>
                <a:srgbClr val="C00000"/>
              </a:solidFill>
              <a:sym typeface="+mn-ea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0246360" y="32467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73990" y="4374515"/>
            <a:ext cx="5715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1200">
                <a:solidFill>
                  <a:srgbClr val="FFC000"/>
                </a:solidFill>
                <a:sym typeface="+mn-ea"/>
              </a:rPr>
              <a:t>NULL</a:t>
            </a:r>
            <a:endParaRPr lang="x-none" altLang="zh-CN" sz="1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648335" y="4379595"/>
            <a:ext cx="9004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1000">
                <a:solidFill>
                  <a:srgbClr val="C00000"/>
                </a:solidFill>
                <a:sym typeface="+mn-ea"/>
              </a:rPr>
              <a:t>((char *)0)+1</a:t>
            </a:r>
            <a:endParaRPr lang="x-none" altLang="zh-CN" sz="1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008245" y="384810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868545" y="4406265"/>
            <a:ext cx="51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x-none">
                <a:solidFill>
                  <a:srgbClr val="C00000"/>
                </a:solidFill>
                <a:sym typeface="+mn-ea"/>
              </a:rPr>
              <a:t>-1</a:t>
            </a:r>
            <a:endParaRPr lang="x-none" altLang="zh-CN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932035" y="5057140"/>
            <a:ext cx="709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p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 + 1</a:t>
            </a:r>
            <a:endParaRPr lang="x-none" alt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1" name="L-Shape 20"/>
          <p:cNvSpPr/>
          <p:nvPr/>
        </p:nvSpPr>
        <p:spPr>
          <a:xfrm rot="18900000">
            <a:off x="10106660" y="5549900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0091420" y="584644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0098405" y="617283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36165" y="640715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const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zh-CN">
                <a:sym typeface="+mn-ea"/>
              </a:rPr>
              <a:t>规则：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定义为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const </a:t>
            </a:r>
            <a:r>
              <a:rPr lang="zh-CN" altLang="en-US">
                <a:sym typeface="+mn-ea"/>
              </a:rPr>
              <a:t>的变量，不得转为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非</a:t>
            </a:r>
            <a:r>
              <a:rPr lang="en-US" altLang="zh-CN" b="1">
                <a:sym typeface="+mn-ea"/>
              </a:rPr>
              <a:t> </a:t>
            </a:r>
            <a:r>
              <a:rPr lang="x-none" altLang="en-US" b="1">
                <a:sym typeface="+mn-ea"/>
              </a:rPr>
              <a:t>const </a:t>
            </a:r>
            <a:r>
              <a:rPr lang="zh-CN" altLang="x-none" b="1">
                <a:sym typeface="+mn-ea"/>
              </a:rPr>
              <a:t>指针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来访问</a:t>
            </a:r>
            <a:endParaRPr lang="zh-CN" altLang="en-US"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88080" y="3381375"/>
            <a:ext cx="4154805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const int a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5477510" y="278130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int *</a:t>
            </a:r>
            <a:endParaRPr lang="x-none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649595" y="1188085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925185" y="27120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5649595" y="1916430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172710" y="4161790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const int *</a:t>
            </a:r>
            <a:endParaRPr lang="x-none" altLang="en-US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974215" y="560705"/>
            <a:ext cx="85394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const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zh-CN">
                <a:sym typeface="+mn-ea"/>
              </a:rPr>
              <a:t>规则：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定义为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const </a:t>
            </a:r>
            <a:r>
              <a:rPr lang="zh-CN" altLang="en-US">
                <a:sym typeface="+mn-ea"/>
              </a:rPr>
              <a:t>的变量，不得转为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非</a:t>
            </a:r>
            <a:r>
              <a:rPr lang="en-US" altLang="zh-CN" b="1">
                <a:sym typeface="+mn-ea"/>
              </a:rPr>
              <a:t> </a:t>
            </a:r>
            <a:r>
              <a:rPr lang="x-none" altLang="en-US" b="1">
                <a:sym typeface="+mn-ea"/>
              </a:rPr>
              <a:t>const </a:t>
            </a:r>
            <a:r>
              <a:rPr lang="zh-CN" altLang="x-none" b="1">
                <a:sym typeface="+mn-ea"/>
              </a:rPr>
              <a:t>指针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来访问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但有几个特例，允许你去掉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</a:t>
            </a:r>
            <a:r>
              <a:rPr lang="x-none" altLang="en-US">
                <a:sym typeface="+mn-ea"/>
              </a:rPr>
              <a:t>. </a:t>
            </a:r>
            <a:r>
              <a:rPr lang="zh-CN" altLang="x-none">
                <a:sym typeface="+mn-ea"/>
              </a:rPr>
              <a:t>本来就不是</a:t>
            </a:r>
            <a:r>
              <a:rPr lang="en-US" altLang="zh-CN">
                <a:sym typeface="+mn-ea"/>
              </a:rPr>
              <a:t> const </a:t>
            </a:r>
            <a:r>
              <a:rPr lang="zh-CN" altLang="en-US">
                <a:sym typeface="+mn-ea"/>
              </a:rPr>
              <a:t>变量，被转为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 </a:t>
            </a:r>
            <a:r>
              <a:rPr lang="zh-CN" altLang="x-none">
                <a:sym typeface="+mn-ea"/>
              </a:rPr>
              <a:t>指针后，可以去掉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2. const </a:t>
            </a:r>
            <a:r>
              <a:rPr lang="zh-CN" altLang="x-none">
                <a:sym typeface="+mn-ea"/>
              </a:rPr>
              <a:t>变量是一个结构体，其有着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mutable </a:t>
            </a:r>
            <a:r>
              <a:rPr lang="zh-CN" altLang="x-none">
                <a:sym typeface="+mn-ea"/>
              </a:rPr>
              <a:t>的成员，那么这个成员可以去掉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  <a:endParaRPr lang="x-none" altLang="en-US"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88080" y="3381375"/>
            <a:ext cx="4154805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600"/>
              <a:t>const int a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5477510" y="278130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int *</a:t>
            </a:r>
            <a:endParaRPr lang="x-none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649595" y="1188085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925185" y="27120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469005" y="6113145"/>
            <a:ext cx="483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如果你记不住特例，那就不要用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const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_cast 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了</a:t>
            </a:r>
            <a:endParaRPr lang="zh-CN" altLang="x-none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5649595" y="1916430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172710" y="4161790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const int *</a:t>
            </a:r>
            <a:endParaRPr lang="x-none" altLang="en-US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32270" y="2700655"/>
            <a:ext cx="400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函数参数的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内存模型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rgbClr val="C00000"/>
                </a:solidFill>
                <a:sym typeface="+mn-ea"/>
              </a:rPr>
              <a:t>不是这样！</a:t>
            </a:r>
            <a:endParaRPr lang="zh-CN" altLang="x-none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970915"/>
            <a:ext cx="4295140" cy="4916170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4631690" y="3305810"/>
            <a:ext cx="2738755" cy="273875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28815" y="2628265"/>
            <a:ext cx="371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类继承的内存模型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rgbClr val="C00000"/>
                </a:solidFill>
                <a:sym typeface="+mn-ea"/>
              </a:rPr>
              <a:t>不是这样！</a:t>
            </a:r>
            <a:endParaRPr lang="en-US" altLang="zh-CN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147445"/>
            <a:ext cx="5280660" cy="4900295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5588635" y="3740785"/>
            <a:ext cx="2738755" cy="273875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621155" y="253936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Text Box 19"/>
          <p:cNvSpPr txBox="1"/>
          <p:nvPr/>
        </p:nvSpPr>
        <p:spPr>
          <a:xfrm>
            <a:off x="4819015" y="1223010"/>
            <a:ext cx="234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真正的</a:t>
            </a:r>
            <a:r>
              <a:rPr lang="en-US" altLang="zh-CN">
                <a:sym typeface="+mn-ea"/>
              </a:rPr>
              <a:t> </a:t>
            </a:r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  <a:endParaRPr lang="zh-CN" altLang="x-none"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677285" y="253809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3" name="Rectangles 2"/>
          <p:cNvSpPr/>
          <p:nvPr/>
        </p:nvSpPr>
        <p:spPr>
          <a:xfrm>
            <a:off x="5652135" y="2540000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5" name="Rectangles 4"/>
          <p:cNvSpPr/>
          <p:nvPr/>
        </p:nvSpPr>
        <p:spPr>
          <a:xfrm>
            <a:off x="8750300" y="2538730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532380" y="26790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63745" y="26784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66915" y="26797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41115" y="4324985"/>
            <a:ext cx="4297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每个变量之间都隔着不可访问的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真空地带</a:t>
            </a:r>
            <a:endParaRPr lang="zh-CN" altLang="x-none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变量的起始地址未知，真空带的宽度未知</a:t>
            </a:r>
            <a:endParaRPr lang="zh-CN" altLang="x-none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14345" y="5422265"/>
            <a:ext cx="6163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x-none" b="1">
                <a:solidFill>
                  <a:schemeClr val="tx2"/>
                </a:solidFill>
                <a:sym typeface="+mn-ea"/>
              </a:rPr>
              <a:t>未知</a:t>
            </a:r>
            <a:r>
              <a:rPr lang="zh-CN" altLang="x-none">
                <a:solidFill>
                  <a:schemeClr val="tx2"/>
                </a:solidFill>
                <a:sym typeface="+mn-ea"/>
              </a:rPr>
              <a:t>：由编译器实现细节决定，用户无权干涉，也无需干涉</a:t>
            </a:r>
            <a:endParaRPr lang="zh-CN" altLang="x-none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962150" y="1611630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Text Box 19"/>
          <p:cNvSpPr txBox="1"/>
          <p:nvPr/>
        </p:nvSpPr>
        <p:spPr>
          <a:xfrm>
            <a:off x="5196205" y="1027430"/>
            <a:ext cx="159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  <a:endParaRPr lang="zh-CN" altLang="x-none"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068445" y="1611630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3" name="Rectangles 2"/>
          <p:cNvSpPr/>
          <p:nvPr/>
        </p:nvSpPr>
        <p:spPr>
          <a:xfrm>
            <a:off x="5993130" y="1612265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5" name="Rectangles 4"/>
          <p:cNvSpPr/>
          <p:nvPr/>
        </p:nvSpPr>
        <p:spPr>
          <a:xfrm>
            <a:off x="9091295" y="1610995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98775" y="17513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904740" y="175069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407910" y="1751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809750" y="4742815"/>
            <a:ext cx="8365490" cy="648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sz="3600"/>
              <a:t>连</a:t>
            </a:r>
            <a:r>
              <a:rPr lang="en-US" altLang="zh-CN" sz="3600"/>
              <a:t> </a:t>
            </a:r>
            <a:r>
              <a:rPr lang="zh-CN" altLang="x-none" sz="3600"/>
              <a:t>续</a:t>
            </a:r>
            <a:r>
              <a:rPr lang="en-US" altLang="zh-CN" sz="3600"/>
              <a:t> </a:t>
            </a:r>
            <a:r>
              <a:rPr lang="zh-CN" altLang="x-none" sz="3600"/>
              <a:t>内</a:t>
            </a:r>
            <a:r>
              <a:rPr lang="en-US" altLang="zh-CN" sz="3600"/>
              <a:t> </a:t>
            </a:r>
            <a:r>
              <a:rPr lang="zh-CN" altLang="x-none" sz="3600"/>
              <a:t>存</a:t>
            </a:r>
            <a:endParaRPr lang="zh-CN" altLang="x-none" sz="3600"/>
          </a:p>
        </p:txBody>
      </p:sp>
      <p:sp>
        <p:nvSpPr>
          <p:cNvPr id="7" name="Text Box 6"/>
          <p:cNvSpPr txBox="1"/>
          <p:nvPr/>
        </p:nvSpPr>
        <p:spPr>
          <a:xfrm>
            <a:off x="1526540" y="539115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0x0</a:t>
            </a:r>
            <a:endParaRPr lang="x-none" altLang="zh-CN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728200" y="539115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0xffffffff</a:t>
            </a:r>
            <a:endParaRPr lang="x-none" altLang="zh-CN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59705" y="431101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x86 </a:t>
            </a:r>
            <a:r>
              <a:rPr lang="zh-CN" altLang="x-none">
                <a:sym typeface="+mn-ea"/>
              </a:rPr>
              <a:t>内存模型</a:t>
            </a:r>
            <a:endParaRPr lang="zh-CN" altLang="x-none">
              <a:sym typeface="+mn-ea"/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5832475" y="2861945"/>
            <a:ext cx="527050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63995" y="3180080"/>
            <a:ext cx="392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>
                <a:sym typeface="+mn-ea"/>
              </a:rPr>
              <a:t>编译器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从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抽象空间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翻译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具体实现</a:t>
            </a:r>
            <a:endParaRPr lang="zh-CN" altLang="en-US"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318250" y="474281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Rectangles 15"/>
          <p:cNvSpPr/>
          <p:nvPr/>
        </p:nvSpPr>
        <p:spPr>
          <a:xfrm>
            <a:off x="7182485" y="474281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7" name="Rectangles 16"/>
          <p:cNvSpPr/>
          <p:nvPr/>
        </p:nvSpPr>
        <p:spPr>
          <a:xfrm>
            <a:off x="4197985" y="4742815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8" name="Rectangles 17"/>
          <p:cNvSpPr/>
          <p:nvPr/>
        </p:nvSpPr>
        <p:spPr>
          <a:xfrm>
            <a:off x="8505190" y="4742815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559935" y="6082030"/>
            <a:ext cx="3202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x-none" b="1">
                <a:solidFill>
                  <a:schemeClr val="tx2"/>
                </a:solidFill>
                <a:sym typeface="+mn-ea"/>
              </a:rPr>
              <a:t>怎么翻译你管不着，也不用管</a:t>
            </a:r>
            <a:endParaRPr lang="zh-CN" altLang="x-none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pa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pb</a:t>
            </a:r>
            <a:endParaRPr lang="x-none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+1</a:t>
            </a:r>
            <a:endParaRPr lang="x-none" altLang="en-US"/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=3</a:t>
            </a:r>
            <a:endParaRPr lang="x-none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3590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2</a:t>
              </a:r>
              <a:endParaRPr lang="x-none" altLang="en-US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2134870" y="1026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你以为的内存模型：</a:t>
            </a:r>
            <a:endParaRPr lang="zh-CN" altLang="x-none">
              <a:sym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268605"/>
            <a:ext cx="1567815" cy="1567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pa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pb</a:t>
            </a:r>
            <a:endParaRPr lang="x-none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+1</a:t>
            </a:r>
            <a:endParaRPr lang="x-none" altLang="en-US"/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=3</a:t>
            </a:r>
            <a:endParaRPr lang="x-none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11645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2</a:t>
              </a:r>
              <a:endParaRPr lang="x-none" altLang="en-US"/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845685" y="1976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3</a:t>
            </a:r>
            <a:endParaRPr lang="x-none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134870" y="1026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实际上的内存模型：</a:t>
            </a:r>
            <a:endParaRPr lang="zh-CN" altLang="x-none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16245" y="24085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  <a:endParaRPr lang="x-none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65165" y="3143250"/>
            <a:ext cx="502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C++ </a:t>
            </a:r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标准允许编译器在中间插入任意大小的真空</a:t>
            </a:r>
            <a:endParaRPr lang="zh-CN" altLang="x-none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407670"/>
            <a:ext cx="1496060" cy="1496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pa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pb</a:t>
            </a:r>
            <a:endParaRPr lang="x-none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+1</a:t>
            </a:r>
            <a:endParaRPr lang="x-none" altLang="en-US"/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=3</a:t>
            </a:r>
            <a:endParaRPr lang="x-none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11645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2</a:t>
              </a:r>
              <a:endParaRPr lang="x-none" altLang="en-US"/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845685" y="1976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3</a:t>
            </a:r>
            <a:endParaRPr lang="x-none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221230" y="825500"/>
            <a:ext cx="773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Release </a:t>
            </a:r>
            <a:r>
              <a:rPr lang="zh-CN" altLang="x-none">
                <a:sym typeface="+mn-ea"/>
              </a:rPr>
              <a:t>模式中，编译器利用“允许插入真空”规则，把</a:t>
            </a:r>
            <a:r>
              <a:rPr lang="en-US" altLang="zh-CN">
                <a:sym typeface="+mn-ea"/>
              </a:rPr>
              <a:t> b </a:t>
            </a:r>
            <a:r>
              <a:rPr lang="zh-CN" altLang="en-US">
                <a:sym typeface="+mn-ea"/>
              </a:rPr>
              <a:t>优化到寄存器中</a:t>
            </a:r>
            <a:endParaRPr lang="zh-CN" altLang="en-US">
              <a:sym typeface="+mn-e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13990" y="1638300"/>
            <a:ext cx="3088640" cy="3761105"/>
            <a:chOff x="4274" y="2580"/>
            <a:chExt cx="4864" cy="5923"/>
          </a:xfrm>
        </p:grpSpPr>
        <p:sp>
          <p:nvSpPr>
            <p:cNvPr id="3" name="Rectangles 2"/>
            <p:cNvSpPr/>
            <p:nvPr/>
          </p:nvSpPr>
          <p:spPr>
            <a:xfrm>
              <a:off x="4274" y="2580"/>
              <a:ext cx="4865" cy="5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271" y="7923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x-none">
                  <a:solidFill>
                    <a:schemeClr val="accent6"/>
                  </a:solidFill>
                  <a:sym typeface="+mn-ea"/>
                </a:rPr>
                <a:t>栈</a:t>
              </a:r>
              <a:endParaRPr lang="zh-CN" altLang="x-none">
                <a:solidFill>
                  <a:schemeClr val="accent6"/>
                </a:solidFill>
                <a:sym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5" y="1645920"/>
            <a:ext cx="3089275" cy="3761105"/>
            <a:chOff x="4274" y="2580"/>
            <a:chExt cx="4865" cy="5923"/>
          </a:xfrm>
        </p:grpSpPr>
        <p:sp>
          <p:nvSpPr>
            <p:cNvPr id="23" name="Rectangles 22"/>
            <p:cNvSpPr/>
            <p:nvPr/>
          </p:nvSpPr>
          <p:spPr>
            <a:xfrm>
              <a:off x="4274" y="2580"/>
              <a:ext cx="4865" cy="5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271" y="7923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x-none">
                  <a:solidFill>
                    <a:schemeClr val="accent2"/>
                  </a:solidFill>
                  <a:sym typeface="+mn-ea"/>
                </a:rPr>
                <a:t>寄存器</a:t>
              </a:r>
              <a:endParaRPr lang="zh-CN" altLang="x-none">
                <a:solidFill>
                  <a:schemeClr val="accent2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863975" y="1619885"/>
            <a:ext cx="405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类型的对象</a:t>
            </a:r>
            <a:r>
              <a:rPr lang="zh-CN">
                <a:sym typeface="+mn-ea"/>
              </a:rPr>
              <a:t>只能通过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指针访问</a:t>
            </a:r>
            <a:r>
              <a:rPr lang="zh-CN">
                <a:sym typeface="+mn-ea"/>
              </a:rPr>
              <a:t>！</a:t>
            </a:r>
            <a:endParaRPr lang="zh-CN"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  <a:endParaRPr lang="x-none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50640" y="3447415"/>
            <a:ext cx="472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 b="1">
                <a:solidFill>
                  <a:srgbClr val="C00000"/>
                </a:solidFill>
              </a:rPr>
              <a:t>把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x-none" altLang="en-US" b="1">
                <a:solidFill>
                  <a:srgbClr val="C00000"/>
                </a:solidFill>
              </a:rPr>
              <a:t>int * </a:t>
            </a:r>
            <a:r>
              <a:rPr lang="zh-CN" altLang="x-none" b="1">
                <a:solidFill>
                  <a:srgbClr val="C00000"/>
                </a:solidFill>
              </a:rPr>
              <a:t>转换为</a:t>
            </a:r>
            <a:r>
              <a:rPr lang="en-US" altLang="zh-CN" b="1">
                <a:solidFill>
                  <a:srgbClr val="C00000"/>
                </a:solidFill>
              </a:rPr>
              <a:t> short </a:t>
            </a:r>
            <a:r>
              <a:rPr lang="x-none" altLang="en-US" b="1">
                <a:solidFill>
                  <a:srgbClr val="C00000"/>
                </a:solidFill>
              </a:rPr>
              <a:t>*</a:t>
            </a:r>
            <a:r>
              <a:rPr lang="zh-CN" altLang="x-none" b="1">
                <a:solidFill>
                  <a:srgbClr val="C00000"/>
                </a:solidFill>
              </a:rPr>
              <a:t>，然后访问，是非法的</a:t>
            </a:r>
            <a:endParaRPr lang="zh-CN" altLang="x-none" b="1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41395" y="1772920"/>
            <a:ext cx="43548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int i = 0x10002;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*(</a:t>
            </a:r>
            <a:r>
              <a:rPr lang="en-US" altLang="zh-CN">
                <a:sym typeface="+mn-ea"/>
              </a:rPr>
              <a:t>short</a:t>
            </a:r>
            <a:r>
              <a:rPr lang="x-none" altLang="en-US">
                <a:sym typeface="+mn-ea"/>
              </a:rPr>
              <a:t> *)&amp;i = 3;       // </a:t>
            </a:r>
            <a:r>
              <a:rPr lang="zh-CN" altLang="x-none">
                <a:sym typeface="+mn-ea"/>
              </a:rPr>
              <a:t>企图修改低</a:t>
            </a:r>
            <a:r>
              <a:rPr lang="en-US" altLang="zh-CN">
                <a:sym typeface="+mn-ea"/>
              </a:rPr>
              <a:t> 16 </a:t>
            </a:r>
            <a:r>
              <a:rPr lang="zh-CN" altLang="en-US">
                <a:sym typeface="+mn-ea"/>
              </a:rPr>
              <a:t>位？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94255" y="5403850"/>
            <a:ext cx="7485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gcc: </a:t>
            </a:r>
            <a:r>
              <a:rPr lang="x-none" altLang="en-US">
                <a:solidFill>
                  <a:schemeClr val="tx2"/>
                </a:solidFill>
                <a:latin typeface="BlexMono Nerd Font Medium" panose="020B0609050203000203" charset="0"/>
                <a:cs typeface="BlexMono Nerd Font Medium" panose="020B0609050203000203" charset="0"/>
                <a:sym typeface="+mn-ea"/>
              </a:rPr>
              <a:t>-fno-strict-aliasing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可以阻止编译器利用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严格别名</a:t>
            </a:r>
            <a:r>
              <a:rPr lang="zh-CN" altLang="x-none" b="1">
                <a:sym typeface="+mn-ea"/>
              </a:rPr>
              <a:t>规则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优化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msvc: </a:t>
            </a:r>
            <a:r>
              <a:rPr lang="zh-CN" altLang="x-none">
                <a:sym typeface="+mn-ea"/>
              </a:rPr>
              <a:t>不会利用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严格别名</a:t>
            </a:r>
            <a:r>
              <a:rPr lang="zh-CN" altLang="x-none" b="1">
                <a:sym typeface="+mn-ea"/>
              </a:rPr>
              <a:t>规则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优化</a:t>
            </a:r>
            <a:endParaRPr lang="zh-CN" altLang="x-none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05250" y="1410970"/>
            <a:ext cx="400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这被称为严格别名</a:t>
            </a:r>
            <a:r>
              <a:rPr lang="zh-CN" altLang="x-none">
                <a:sym typeface="+mn-ea"/>
              </a:rPr>
              <a:t>规则</a:t>
            </a:r>
            <a:r>
              <a:rPr lang="x-none" altLang="zh-CN">
                <a:sym typeface="+mn-ea"/>
              </a:rPr>
              <a:t> (strict aliasing)</a:t>
            </a:r>
            <a:endParaRPr lang="x-none" altLang="zh-CN"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a</a:t>
              </a:r>
              <a:endParaRPr lang="x-none" altLang="en-US" sz="3600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3600"/>
                <a:t>b</a:t>
              </a:r>
              <a:endParaRPr lang="x-none" altLang="en-US" sz="36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  <a:endParaRPr lang="x-none" altLang="en-US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  <a:endParaRPr lang="x-none" altLang="en-US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  <a:endParaRPr lang="x-none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Presentation</Application>
  <PresentationFormat>宽屏</PresentationFormat>
  <Paragraphs>398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LiterationSans Nerd Font</vt:lpstr>
      <vt:lpstr>Noto Sans CJK SC</vt:lpstr>
      <vt:lpstr>微软雅黑</vt:lpstr>
      <vt:lpstr>宋体</vt:lpstr>
      <vt:lpstr>Arial Unicode MS</vt:lpstr>
      <vt:lpstr>Arial Black</vt:lpstr>
      <vt:lpstr>BlexMono Nerd Font Medium</vt:lpstr>
      <vt:lpstr>AurulentSansM Nerd Font</vt:lpstr>
      <vt:lpstr>Liberation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172</cp:revision>
  <dcterms:created xsi:type="dcterms:W3CDTF">2024-06-01T13:19:07Z</dcterms:created>
  <dcterms:modified xsi:type="dcterms:W3CDTF">2024-06-01T13:19:07Z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