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87" r:id="rId3"/>
    <p:sldId id="288" r:id="rId4"/>
    <p:sldId id="298" r:id="rId5"/>
    <p:sldId id="299" r:id="rId6"/>
    <p:sldId id="300" r:id="rId7"/>
    <p:sldId id="301" r:id="rId8"/>
    <p:sldId id="302" r:id="rId9"/>
    <p:sldId id="297" r:id="rId10"/>
    <p:sldId id="294" r:id="rId11"/>
    <p:sldId id="295" r:id="rId12"/>
    <p:sldId id="296" r:id="rId13"/>
    <p:sldId id="271" r:id="rId14"/>
    <p:sldId id="257" r:id="rId15"/>
    <p:sldId id="273" r:id="rId16"/>
    <p:sldId id="259" r:id="rId17"/>
    <p:sldId id="258" r:id="rId18"/>
    <p:sldId id="261" r:id="rId19"/>
    <p:sldId id="262" r:id="rId20"/>
    <p:sldId id="263" r:id="rId21"/>
    <p:sldId id="264" r:id="rId22"/>
    <p:sldId id="265" r:id="rId23"/>
    <p:sldId id="266" r:id="rId24"/>
    <p:sldId id="269" r:id="rId25"/>
    <p:sldId id="267" r:id="rId26"/>
    <p:sldId id="272" r:id="rId27"/>
    <p:sldId id="270" r:id="rId28"/>
    <p:sldId id="268" r:id="rId29"/>
    <p:sldId id="303" r:id="rId30"/>
    <p:sldId id="305" r:id="rId31"/>
    <p:sldId id="306" r:id="rId32"/>
    <p:sldId id="307" r:id="rId33"/>
    <p:sldId id="327" r:id="rId34"/>
    <p:sldId id="329" r:id="rId35"/>
    <p:sldId id="330" r:id="rId36"/>
    <p:sldId id="331" r:id="rId37"/>
    <p:sldId id="332" r:id="rId3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0B5A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333"/>
        <p:guide pos="380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" y="-333375"/>
            <a:ext cx="12080240" cy="7524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420" y="0"/>
            <a:ext cx="2227580" cy="20472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85010" y="1156970"/>
            <a:ext cx="1065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ym typeface="+mn-ea"/>
              </a:rPr>
              <a:t>int a = 0;</a:t>
            </a:r>
            <a:endParaRPr lang="x-none" altLang="zh-CN">
              <a:sym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11780" y="5222240"/>
            <a:ext cx="4809490" cy="368300"/>
            <a:chOff x="4428" y="8224"/>
            <a:chExt cx="7574" cy="58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4428" y="8224"/>
              <a:ext cx="66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10994" y="8224"/>
              <a:ext cx="10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x-none">
                  <a:solidFill>
                    <a:schemeClr val="accent1"/>
                  </a:solidFill>
                  <a:sym typeface="+mn-ea"/>
                </a:rPr>
                <a:t>时间</a:t>
              </a:r>
              <a:endParaRPr lang="zh-CN" altLang="x-none">
                <a:solidFill>
                  <a:schemeClr val="accent1"/>
                </a:solidFill>
                <a:sym typeface="+mn-ea"/>
              </a:endParaRPr>
            </a:p>
          </p:txBody>
        </p:sp>
      </p:grpSp>
      <p:sp>
        <p:nvSpPr>
          <p:cNvPr id="20" name="Text Box 19"/>
          <p:cNvSpPr txBox="1"/>
          <p:nvPr/>
        </p:nvSpPr>
        <p:spPr>
          <a:xfrm>
            <a:off x="10364470" y="570865"/>
            <a:ext cx="773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x-none">
                <a:sym typeface="+mn-ea"/>
              </a:rPr>
              <a:t>写</a:t>
            </a:r>
            <a:r>
              <a:rPr lang="x-none" altLang="zh-CN">
                <a:sym typeface="+mn-ea"/>
              </a:rPr>
              <a:t>+</a:t>
            </a:r>
            <a:r>
              <a:rPr lang="zh-CN" altLang="x-none">
                <a:sym typeface="+mn-ea"/>
              </a:rPr>
              <a:t>写</a:t>
            </a:r>
            <a:endParaRPr lang="zh-CN" altLang="x-none">
              <a:sym typeface="+mn-ea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742565" y="3637915"/>
            <a:ext cx="3080385" cy="586740"/>
            <a:chOff x="4319" y="5656"/>
            <a:chExt cx="4851" cy="924"/>
          </a:xfrm>
        </p:grpSpPr>
        <p:sp>
          <p:nvSpPr>
            <p:cNvPr id="22" name="Text Box 21"/>
            <p:cNvSpPr txBox="1"/>
            <p:nvPr/>
          </p:nvSpPr>
          <p:spPr>
            <a:xfrm>
              <a:off x="4319" y="5828"/>
              <a:ext cx="10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a = 2</a:t>
              </a:r>
              <a:endParaRPr lang="x-none" altLang="en-US"/>
            </a:p>
          </p:txBody>
        </p:sp>
        <p:sp>
          <p:nvSpPr>
            <p:cNvPr id="23" name="Rectangles 22"/>
            <p:cNvSpPr/>
            <p:nvPr/>
          </p:nvSpPr>
          <p:spPr>
            <a:xfrm>
              <a:off x="7821" y="5656"/>
              <a:ext cx="1349" cy="9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写</a:t>
              </a:r>
              <a:endParaRPr lang="zh-CN" alt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42565" y="2348230"/>
            <a:ext cx="3080385" cy="586740"/>
            <a:chOff x="4319" y="3698"/>
            <a:chExt cx="4851" cy="924"/>
          </a:xfrm>
        </p:grpSpPr>
        <p:sp>
          <p:nvSpPr>
            <p:cNvPr id="25" name="Text Box 24"/>
            <p:cNvSpPr txBox="1"/>
            <p:nvPr/>
          </p:nvSpPr>
          <p:spPr>
            <a:xfrm>
              <a:off x="4319" y="3870"/>
              <a:ext cx="10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a = 1</a:t>
              </a:r>
              <a:endParaRPr lang="x-none" altLang="en-US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7821" y="3698"/>
              <a:ext cx="1349" cy="9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写</a:t>
              </a:r>
              <a:endParaRPr lang="zh-CN" altLang="en-US"/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9748520" y="2934970"/>
            <a:ext cx="12877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ym typeface="+mn-ea"/>
              </a:rPr>
              <a:t>a </a:t>
            </a:r>
            <a:r>
              <a:rPr lang="zh-CN" altLang="x-none">
                <a:sym typeface="+mn-ea"/>
              </a:rPr>
              <a:t>最终为：</a:t>
            </a:r>
            <a:endParaRPr lang="x-none" altLang="zh-CN">
              <a:sym typeface="+mn-ea"/>
            </a:endParaRPr>
          </a:p>
          <a:p>
            <a:r>
              <a:rPr lang="x-none" altLang="zh-CN">
                <a:sym typeface="+mn-ea"/>
              </a:rPr>
              <a:t>1</a:t>
            </a:r>
            <a:r>
              <a:rPr lang="en-US" altLang="x-none">
                <a:sym typeface="+mn-ea"/>
              </a:rPr>
              <a:t> </a:t>
            </a:r>
            <a:r>
              <a:rPr lang="zh-CN" altLang="x-none">
                <a:sym typeface="+mn-ea"/>
              </a:rPr>
              <a:t>或</a:t>
            </a:r>
            <a:r>
              <a:rPr lang="en-US" altLang="zh-CN">
                <a:sym typeface="+mn-ea"/>
              </a:rPr>
              <a:t> </a:t>
            </a:r>
            <a:r>
              <a:rPr lang="x-none" altLang="en-US"/>
              <a:t>2</a:t>
            </a:r>
            <a:endParaRPr lang="zh-CN" altLang="x-non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85010" y="1156970"/>
            <a:ext cx="1065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zh-CN">
                <a:sym typeface="+mn-ea"/>
              </a:rPr>
              <a:t>int a = 0;</a:t>
            </a:r>
            <a:endParaRPr lang="x-none" altLang="zh-CN">
              <a:sym typeface="+mn-ea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811780" y="5222240"/>
            <a:ext cx="4809490" cy="368300"/>
            <a:chOff x="4428" y="8224"/>
            <a:chExt cx="7574" cy="58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4428" y="8224"/>
              <a:ext cx="66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17"/>
            <p:cNvSpPr txBox="1"/>
            <p:nvPr/>
          </p:nvSpPr>
          <p:spPr>
            <a:xfrm>
              <a:off x="10994" y="8224"/>
              <a:ext cx="10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x-none">
                  <a:solidFill>
                    <a:schemeClr val="accent1"/>
                  </a:solidFill>
                  <a:sym typeface="+mn-ea"/>
                </a:rPr>
                <a:t>时间</a:t>
              </a:r>
              <a:endParaRPr lang="zh-CN" altLang="x-none">
                <a:solidFill>
                  <a:schemeClr val="accent1"/>
                </a:solidFill>
                <a:sym typeface="+mn-ea"/>
              </a:endParaRPr>
            </a:p>
          </p:txBody>
        </p:sp>
      </p:grpSp>
      <p:sp>
        <p:nvSpPr>
          <p:cNvPr id="20" name="Text Box 19"/>
          <p:cNvSpPr txBox="1"/>
          <p:nvPr/>
        </p:nvSpPr>
        <p:spPr>
          <a:xfrm>
            <a:off x="10364470" y="570865"/>
            <a:ext cx="773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x-none">
                <a:sym typeface="+mn-ea"/>
              </a:rPr>
              <a:t>读</a:t>
            </a:r>
            <a:r>
              <a:rPr lang="x-none" altLang="zh-CN">
                <a:sym typeface="+mn-ea"/>
              </a:rPr>
              <a:t>+</a:t>
            </a:r>
            <a:r>
              <a:rPr lang="zh-CN" altLang="x-none">
                <a:sym typeface="+mn-ea"/>
              </a:rPr>
              <a:t>写</a:t>
            </a:r>
            <a:endParaRPr lang="zh-CN" altLang="x-none">
              <a:sym typeface="+mn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42565" y="3591560"/>
            <a:ext cx="3080385" cy="586740"/>
            <a:chOff x="4319" y="5656"/>
            <a:chExt cx="4851" cy="924"/>
          </a:xfrm>
        </p:grpSpPr>
        <p:sp>
          <p:nvSpPr>
            <p:cNvPr id="21" name="Text Box 20"/>
            <p:cNvSpPr txBox="1"/>
            <p:nvPr/>
          </p:nvSpPr>
          <p:spPr>
            <a:xfrm>
              <a:off x="4319" y="5828"/>
              <a:ext cx="10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a = 1</a:t>
              </a:r>
              <a:endParaRPr lang="x-none" altLang="en-US"/>
            </a:p>
          </p:txBody>
        </p:sp>
        <p:sp>
          <p:nvSpPr>
            <p:cNvPr id="22" name="Rectangles 21"/>
            <p:cNvSpPr/>
            <p:nvPr/>
          </p:nvSpPr>
          <p:spPr>
            <a:xfrm>
              <a:off x="7821" y="5656"/>
              <a:ext cx="1349" cy="9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写</a:t>
              </a:r>
              <a:endParaRPr lang="zh-CN" alt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644775" y="2337435"/>
            <a:ext cx="3177540" cy="586740"/>
            <a:chOff x="4165" y="3681"/>
            <a:chExt cx="5004" cy="924"/>
          </a:xfrm>
        </p:grpSpPr>
        <p:sp>
          <p:nvSpPr>
            <p:cNvPr id="26" name="Rectangles 25"/>
            <p:cNvSpPr/>
            <p:nvPr/>
          </p:nvSpPr>
          <p:spPr>
            <a:xfrm>
              <a:off x="7821" y="3681"/>
              <a:ext cx="1349" cy="9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读</a:t>
              </a:r>
              <a:endParaRPr lang="zh-CN" altLang="en-US"/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4165" y="3853"/>
              <a:ext cx="17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cout &lt;&lt; a</a:t>
              </a:r>
              <a:endParaRPr lang="x-none" altLang="en-US"/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9400540" y="2946400"/>
            <a:ext cx="2291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ym typeface="+mn-ea"/>
              </a:rPr>
              <a:t>线程</a:t>
            </a:r>
            <a:r>
              <a:rPr lang="en-US" altLang="zh-CN">
                <a:sym typeface="+mn-ea"/>
              </a:rPr>
              <a:t> 1 </a:t>
            </a:r>
            <a:r>
              <a:rPr lang="zh-CN" altLang="x-none">
                <a:sym typeface="+mn-ea"/>
              </a:rPr>
              <a:t>读到的</a:t>
            </a:r>
            <a:r>
              <a:rPr lang="en-US" altLang="zh-CN">
                <a:sym typeface="+mn-ea"/>
              </a:rPr>
              <a:t> a </a:t>
            </a:r>
            <a:r>
              <a:rPr lang="zh-CN" altLang="en-US">
                <a:sym typeface="+mn-ea"/>
              </a:rPr>
              <a:t>为：</a:t>
            </a:r>
            <a:endParaRPr lang="x-none" altLang="zh-CN">
              <a:sym typeface="+mn-ea"/>
            </a:endParaRPr>
          </a:p>
          <a:p>
            <a:r>
              <a:rPr lang="x-none" altLang="zh-CN">
                <a:sym typeface="+mn-ea"/>
              </a:rPr>
              <a:t>1 </a:t>
            </a:r>
            <a:r>
              <a:rPr lang="zh-CN" altLang="x-none">
                <a:sym typeface="+mn-ea"/>
              </a:rPr>
              <a:t>或</a:t>
            </a:r>
            <a:r>
              <a:rPr lang="en-US" altLang="zh-CN">
                <a:sym typeface="+mn-ea"/>
              </a:rPr>
              <a:t> </a:t>
            </a:r>
            <a:r>
              <a:rPr lang="x-none" altLang="en-US"/>
              <a:t>0</a:t>
            </a:r>
            <a:endParaRPr lang="zh-CN" altLang="x-non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Straight Arrow Connector 4"/>
          <p:cNvCxnSpPr/>
          <p:nvPr/>
        </p:nvCxnSpPr>
        <p:spPr>
          <a:xfrm>
            <a:off x="3724910" y="2880995"/>
            <a:ext cx="12065" cy="11036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120640" y="2880995"/>
            <a:ext cx="12065" cy="110363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3411220" y="24974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读取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4806950" y="25126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写入</a:t>
            </a:r>
            <a:endParaRPr lang="zh-CN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2313940" y="188722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ym typeface="+mn-ea"/>
              </a:rPr>
              <a:t>图例：</a:t>
            </a:r>
            <a:endParaRPr lang="zh-CN" altLang="x-none">
              <a:sym typeface="+mn-ea"/>
            </a:endParaRPr>
          </a:p>
        </p:txBody>
      </p:sp>
      <p:pic>
        <p:nvPicPr>
          <p:cNvPr id="11" name="Picture 10" descr="huochaiman-r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7325" y="2865755"/>
            <a:ext cx="1444625" cy="111569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946265" y="2512695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线程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8843645" y="3110230"/>
            <a:ext cx="662305" cy="626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827770" y="2497455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变量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huochaim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885" y="3915410"/>
            <a:ext cx="1444625" cy="1115695"/>
          </a:xfrm>
          <a:prstGeom prst="rect">
            <a:avLst/>
          </a:prstGeom>
        </p:spPr>
      </p:pic>
      <p:pic>
        <p:nvPicPr>
          <p:cNvPr id="11" name="Picture 10" descr="huochaiman-r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385" y="3915410"/>
            <a:ext cx="1444625" cy="1115695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2963545" y="2383790"/>
            <a:ext cx="662305" cy="6267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5059045" y="2383790"/>
            <a:ext cx="662305" cy="626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95015" y="3161665"/>
            <a:ext cx="0" cy="64833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90515" y="3138805"/>
            <a:ext cx="0" cy="64833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L-Shape 18"/>
          <p:cNvSpPr/>
          <p:nvPr/>
        </p:nvSpPr>
        <p:spPr>
          <a:xfrm rot="18900000">
            <a:off x="6047105" y="2807970"/>
            <a:ext cx="565150" cy="306705"/>
          </a:xfrm>
          <a:prstGeom prst="corner">
            <a:avLst>
              <a:gd name="adj1" fmla="val 36884"/>
              <a:gd name="adj2" fmla="val 3963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huochaim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885" y="3915410"/>
            <a:ext cx="1444625" cy="1115695"/>
          </a:xfrm>
          <a:prstGeom prst="rect">
            <a:avLst/>
          </a:prstGeom>
        </p:spPr>
      </p:pic>
      <p:pic>
        <p:nvPicPr>
          <p:cNvPr id="11" name="Picture 10" descr="huochaiman-r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385" y="3915410"/>
            <a:ext cx="1444625" cy="1115695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2963545" y="2383790"/>
            <a:ext cx="662305" cy="6267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5059045" y="2383790"/>
            <a:ext cx="662305" cy="626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95015" y="3161665"/>
            <a:ext cx="0" cy="64833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90515" y="3138805"/>
            <a:ext cx="0" cy="64833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L-Shape 18"/>
          <p:cNvSpPr/>
          <p:nvPr/>
        </p:nvSpPr>
        <p:spPr>
          <a:xfrm rot="18900000">
            <a:off x="6047105" y="2807970"/>
            <a:ext cx="565150" cy="306705"/>
          </a:xfrm>
          <a:prstGeom prst="corner">
            <a:avLst>
              <a:gd name="adj1" fmla="val 36884"/>
              <a:gd name="adj2" fmla="val 3963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huochaim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885" y="3915410"/>
            <a:ext cx="1444625" cy="1115695"/>
          </a:xfrm>
          <a:prstGeom prst="rect">
            <a:avLst/>
          </a:prstGeom>
        </p:spPr>
      </p:pic>
      <p:pic>
        <p:nvPicPr>
          <p:cNvPr id="11" name="Picture 10" descr="huochaiman-r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385" y="3915410"/>
            <a:ext cx="1444625" cy="1115695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4005580" y="1757045"/>
            <a:ext cx="662305" cy="6267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92295" y="2542540"/>
            <a:ext cx="998220" cy="1244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 flipH="1">
            <a:off x="3378200" y="2538095"/>
            <a:ext cx="912495" cy="12719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L-Shape 3"/>
          <p:cNvSpPr/>
          <p:nvPr/>
        </p:nvSpPr>
        <p:spPr>
          <a:xfrm rot="18900000">
            <a:off x="4879975" y="1998345"/>
            <a:ext cx="565150" cy="306705"/>
          </a:xfrm>
          <a:prstGeom prst="corner">
            <a:avLst>
              <a:gd name="adj1" fmla="val 36884"/>
              <a:gd name="adj2" fmla="val 3963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huochaim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885" y="3915410"/>
            <a:ext cx="1444625" cy="1115695"/>
          </a:xfrm>
          <a:prstGeom prst="rect">
            <a:avLst/>
          </a:prstGeom>
        </p:spPr>
      </p:pic>
      <p:pic>
        <p:nvPicPr>
          <p:cNvPr id="11" name="Picture 10" descr="huochaiman-r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385" y="3915410"/>
            <a:ext cx="1444625" cy="1115695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4005580" y="1757045"/>
            <a:ext cx="662305" cy="6267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92295" y="2542540"/>
            <a:ext cx="998220" cy="124460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 flipH="1">
            <a:off x="3378200" y="2538095"/>
            <a:ext cx="912495" cy="127190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Cross 2"/>
          <p:cNvSpPr/>
          <p:nvPr/>
        </p:nvSpPr>
        <p:spPr>
          <a:xfrm rot="18900000">
            <a:off x="4808220" y="2013585"/>
            <a:ext cx="676910" cy="676910"/>
          </a:xfrm>
          <a:prstGeom prst="plus">
            <a:avLst>
              <a:gd name="adj" fmla="val 38836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huochaim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885" y="3915410"/>
            <a:ext cx="1444625" cy="1115695"/>
          </a:xfrm>
          <a:prstGeom prst="rect">
            <a:avLst/>
          </a:prstGeom>
        </p:spPr>
      </p:pic>
      <p:pic>
        <p:nvPicPr>
          <p:cNvPr id="11" name="Picture 10" descr="huochaiman-r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385" y="3915410"/>
            <a:ext cx="1444625" cy="1115695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4005580" y="1757045"/>
            <a:ext cx="662305" cy="6267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92295" y="2542540"/>
            <a:ext cx="998220" cy="124460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 flipH="1">
            <a:off x="3378200" y="2538095"/>
            <a:ext cx="912495" cy="12719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Cross 2"/>
          <p:cNvSpPr/>
          <p:nvPr/>
        </p:nvSpPr>
        <p:spPr>
          <a:xfrm rot="18900000">
            <a:off x="4808220" y="2013585"/>
            <a:ext cx="676910" cy="676910"/>
          </a:xfrm>
          <a:prstGeom prst="plus">
            <a:avLst>
              <a:gd name="adj" fmla="val 38836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huochaim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885" y="3915410"/>
            <a:ext cx="1444625" cy="1115695"/>
          </a:xfrm>
          <a:prstGeom prst="rect">
            <a:avLst/>
          </a:prstGeom>
        </p:spPr>
      </p:pic>
      <p:pic>
        <p:nvPicPr>
          <p:cNvPr id="11" name="Picture 10" descr="huochaiman-r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385" y="3915410"/>
            <a:ext cx="1444625" cy="1115695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4005580" y="1757045"/>
            <a:ext cx="662305" cy="6267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92295" y="2542540"/>
            <a:ext cx="998220" cy="1244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 flipH="1">
            <a:off x="3378200" y="2538095"/>
            <a:ext cx="912495" cy="127190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Cross 2"/>
          <p:cNvSpPr/>
          <p:nvPr/>
        </p:nvSpPr>
        <p:spPr>
          <a:xfrm rot="18900000">
            <a:off x="4808220" y="2013585"/>
            <a:ext cx="676910" cy="676910"/>
          </a:xfrm>
          <a:prstGeom prst="plus">
            <a:avLst>
              <a:gd name="adj" fmla="val 38836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huochaim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885" y="3915410"/>
            <a:ext cx="1444625" cy="1115695"/>
          </a:xfrm>
          <a:prstGeom prst="rect">
            <a:avLst/>
          </a:prstGeom>
        </p:spPr>
      </p:pic>
      <p:pic>
        <p:nvPicPr>
          <p:cNvPr id="10" name="Picture 9" descr="huochaiman-blu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385" y="3915410"/>
            <a:ext cx="1444625" cy="1115695"/>
          </a:xfrm>
          <a:prstGeom prst="rect">
            <a:avLst/>
          </a:prstGeom>
        </p:spPr>
      </p:pic>
      <p:pic>
        <p:nvPicPr>
          <p:cNvPr id="11" name="Picture 10" descr="huochaiman-r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385" y="3915410"/>
            <a:ext cx="1444625" cy="1115695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5059045" y="1696085"/>
            <a:ext cx="662305" cy="6267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386070" y="2484755"/>
            <a:ext cx="4445" cy="130238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 flipH="1">
            <a:off x="3378200" y="2491740"/>
            <a:ext cx="1798955" cy="13182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L-Shape 3"/>
          <p:cNvSpPr/>
          <p:nvPr/>
        </p:nvSpPr>
        <p:spPr>
          <a:xfrm rot="18900000">
            <a:off x="5996305" y="1875790"/>
            <a:ext cx="565150" cy="306705"/>
          </a:xfrm>
          <a:prstGeom prst="corner">
            <a:avLst>
              <a:gd name="adj1" fmla="val 36884"/>
              <a:gd name="adj2" fmla="val 3963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623560" y="2506345"/>
            <a:ext cx="1786255" cy="128206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多线程没有那么复杂！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小白也能听得懂的多线程安全教育</a:t>
            </a:r>
            <a:endParaRPr lang="zh-CN" altLang="en-US"/>
          </a:p>
          <a:p>
            <a:r>
              <a:rPr lang="zh-CN" altLang="x-none"/>
              <a:t>任何语言都适用</a:t>
            </a:r>
            <a:endParaRPr lang="zh-CN" altLang="x-non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5640" y="1761490"/>
            <a:ext cx="964565" cy="11156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89685" y="2616200"/>
            <a:ext cx="762635" cy="7626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huochaim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885" y="3915410"/>
            <a:ext cx="1444625" cy="1115695"/>
          </a:xfrm>
          <a:prstGeom prst="rect">
            <a:avLst/>
          </a:prstGeom>
        </p:spPr>
      </p:pic>
      <p:pic>
        <p:nvPicPr>
          <p:cNvPr id="10" name="Picture 9" descr="huochaiman-blu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385" y="3915410"/>
            <a:ext cx="1444625" cy="1115695"/>
          </a:xfrm>
          <a:prstGeom prst="rect">
            <a:avLst/>
          </a:prstGeom>
        </p:spPr>
      </p:pic>
      <p:pic>
        <p:nvPicPr>
          <p:cNvPr id="11" name="Picture 10" descr="huochaiman-r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385" y="3915410"/>
            <a:ext cx="1444625" cy="1115695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5059045" y="1696085"/>
            <a:ext cx="662305" cy="6267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386070" y="2484755"/>
            <a:ext cx="4445" cy="130238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 flipH="1">
            <a:off x="3378200" y="2491740"/>
            <a:ext cx="1798955" cy="13182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5623560" y="2506345"/>
            <a:ext cx="1786255" cy="128206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ross 4"/>
          <p:cNvSpPr/>
          <p:nvPr/>
        </p:nvSpPr>
        <p:spPr>
          <a:xfrm rot="18900000">
            <a:off x="5861685" y="1836420"/>
            <a:ext cx="676910" cy="676910"/>
          </a:xfrm>
          <a:prstGeom prst="plus">
            <a:avLst>
              <a:gd name="adj" fmla="val 38836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huochaim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885" y="3915410"/>
            <a:ext cx="1444625" cy="1115695"/>
          </a:xfrm>
          <a:prstGeom prst="rect">
            <a:avLst/>
          </a:prstGeom>
        </p:spPr>
      </p:pic>
      <p:pic>
        <p:nvPicPr>
          <p:cNvPr id="10" name="Picture 9" descr="huochaiman-blu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385" y="3915410"/>
            <a:ext cx="1444625" cy="1115695"/>
          </a:xfrm>
          <a:prstGeom prst="rect">
            <a:avLst/>
          </a:prstGeom>
        </p:spPr>
      </p:pic>
      <p:pic>
        <p:nvPicPr>
          <p:cNvPr id="11" name="Picture 10" descr="huochaiman-r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385" y="3915410"/>
            <a:ext cx="1444625" cy="1115695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5059045" y="1696085"/>
            <a:ext cx="662305" cy="6267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386070" y="2484755"/>
            <a:ext cx="4445" cy="130238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 flipH="1">
            <a:off x="3378200" y="2491740"/>
            <a:ext cx="1798955" cy="13182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5623560" y="2506345"/>
            <a:ext cx="1786255" cy="128206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ross 4"/>
          <p:cNvSpPr/>
          <p:nvPr/>
        </p:nvSpPr>
        <p:spPr>
          <a:xfrm rot="18900000">
            <a:off x="5861685" y="1836420"/>
            <a:ext cx="676910" cy="676910"/>
          </a:xfrm>
          <a:prstGeom prst="plus">
            <a:avLst>
              <a:gd name="adj" fmla="val 38836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huochaim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885" y="3915410"/>
            <a:ext cx="1444625" cy="1115695"/>
          </a:xfrm>
          <a:prstGeom prst="rect">
            <a:avLst/>
          </a:prstGeom>
        </p:spPr>
      </p:pic>
      <p:pic>
        <p:nvPicPr>
          <p:cNvPr id="10" name="Picture 9" descr="huochaiman-blu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385" y="3915410"/>
            <a:ext cx="1444625" cy="1115695"/>
          </a:xfrm>
          <a:prstGeom prst="rect">
            <a:avLst/>
          </a:prstGeom>
        </p:spPr>
      </p:pic>
      <p:pic>
        <p:nvPicPr>
          <p:cNvPr id="11" name="Picture 10" descr="huochaiman-r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385" y="3915410"/>
            <a:ext cx="1444625" cy="1115695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5059045" y="1696085"/>
            <a:ext cx="662305" cy="6267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386070" y="2484755"/>
            <a:ext cx="4445" cy="130238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 flipH="1">
            <a:off x="3378200" y="2491740"/>
            <a:ext cx="1798955" cy="131826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5623560" y="2506345"/>
            <a:ext cx="1786255" cy="128206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ross 4"/>
          <p:cNvSpPr/>
          <p:nvPr/>
        </p:nvSpPr>
        <p:spPr>
          <a:xfrm rot="18900000">
            <a:off x="5861685" y="1836420"/>
            <a:ext cx="676910" cy="676910"/>
          </a:xfrm>
          <a:prstGeom prst="plus">
            <a:avLst>
              <a:gd name="adj" fmla="val 38836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huochaim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885" y="3915410"/>
            <a:ext cx="1444625" cy="1115695"/>
          </a:xfrm>
          <a:prstGeom prst="rect">
            <a:avLst/>
          </a:prstGeom>
        </p:spPr>
      </p:pic>
      <p:pic>
        <p:nvPicPr>
          <p:cNvPr id="10" name="Picture 9" descr="huochaiman-blu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385" y="3915410"/>
            <a:ext cx="1444625" cy="1115695"/>
          </a:xfrm>
          <a:prstGeom prst="rect">
            <a:avLst/>
          </a:prstGeom>
        </p:spPr>
      </p:pic>
      <p:pic>
        <p:nvPicPr>
          <p:cNvPr id="11" name="Picture 10" descr="huochaiman-r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385" y="3915410"/>
            <a:ext cx="1444625" cy="1115695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5059045" y="1696085"/>
            <a:ext cx="662305" cy="6267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386070" y="2484755"/>
            <a:ext cx="4445" cy="130238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 flipH="1">
            <a:off x="3378200" y="2491740"/>
            <a:ext cx="1798955" cy="13182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L-Shape 3"/>
          <p:cNvSpPr/>
          <p:nvPr/>
        </p:nvSpPr>
        <p:spPr>
          <a:xfrm rot="18900000">
            <a:off x="5996305" y="1875790"/>
            <a:ext cx="565150" cy="306705"/>
          </a:xfrm>
          <a:prstGeom prst="corner">
            <a:avLst>
              <a:gd name="adj1" fmla="val 36884"/>
              <a:gd name="adj2" fmla="val 3963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623560" y="2506345"/>
            <a:ext cx="1786255" cy="128206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huochaim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885" y="3915410"/>
            <a:ext cx="1444625" cy="1115695"/>
          </a:xfrm>
          <a:prstGeom prst="rect">
            <a:avLst/>
          </a:prstGeom>
        </p:spPr>
      </p:pic>
      <p:pic>
        <p:nvPicPr>
          <p:cNvPr id="10" name="Picture 9" descr="huochaiman-blu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385" y="3915410"/>
            <a:ext cx="1444625" cy="1115695"/>
          </a:xfrm>
          <a:prstGeom prst="rect">
            <a:avLst/>
          </a:prstGeom>
        </p:spPr>
      </p:pic>
      <p:pic>
        <p:nvPicPr>
          <p:cNvPr id="11" name="Picture 10" descr="huochaiman-r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385" y="3915410"/>
            <a:ext cx="1444625" cy="1115695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2963545" y="2383790"/>
            <a:ext cx="662305" cy="6267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5059045" y="2383790"/>
            <a:ext cx="662305" cy="626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7154545" y="2383790"/>
            <a:ext cx="662305" cy="6267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95015" y="3161665"/>
            <a:ext cx="0" cy="6483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90515" y="3138805"/>
            <a:ext cx="0" cy="6483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86015" y="3138805"/>
            <a:ext cx="0" cy="6483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5811520" y="1500505"/>
            <a:ext cx="662305" cy="6267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478780" y="2265045"/>
            <a:ext cx="638175" cy="15113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3378200" y="2232660"/>
            <a:ext cx="2499360" cy="157734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 rot="18900000">
            <a:off x="8185150" y="2538730"/>
            <a:ext cx="565150" cy="306705"/>
          </a:xfrm>
          <a:prstGeom prst="corner">
            <a:avLst>
              <a:gd name="adj1" fmla="val 36884"/>
              <a:gd name="adj2" fmla="val 3963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341745" y="2247265"/>
            <a:ext cx="1068070" cy="1541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huochaim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885" y="3915410"/>
            <a:ext cx="1444625" cy="1115695"/>
          </a:xfrm>
          <a:prstGeom prst="rect">
            <a:avLst/>
          </a:prstGeom>
        </p:spPr>
      </p:pic>
      <p:pic>
        <p:nvPicPr>
          <p:cNvPr id="10" name="Picture 9" descr="huochaiman-blu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385" y="3915410"/>
            <a:ext cx="1444625" cy="1115695"/>
          </a:xfrm>
          <a:prstGeom prst="rect">
            <a:avLst/>
          </a:prstGeom>
        </p:spPr>
      </p:pic>
      <p:pic>
        <p:nvPicPr>
          <p:cNvPr id="11" name="Picture 10" descr="huochaiman-r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385" y="3915410"/>
            <a:ext cx="1444625" cy="1115695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2963545" y="2383790"/>
            <a:ext cx="662305" cy="6267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5059045" y="2383790"/>
            <a:ext cx="662305" cy="626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7154545" y="2383790"/>
            <a:ext cx="662305" cy="6267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95015" y="3161665"/>
            <a:ext cx="0" cy="6483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90515" y="3138805"/>
            <a:ext cx="0" cy="6483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86015" y="3138805"/>
            <a:ext cx="0" cy="6483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5811520" y="1500505"/>
            <a:ext cx="662305" cy="6267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478780" y="2265045"/>
            <a:ext cx="638175" cy="15113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3378200" y="2232660"/>
            <a:ext cx="2499360" cy="157734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L-Shape 4"/>
          <p:cNvSpPr/>
          <p:nvPr/>
        </p:nvSpPr>
        <p:spPr>
          <a:xfrm rot="18900000">
            <a:off x="8185150" y="2538730"/>
            <a:ext cx="565150" cy="306705"/>
          </a:xfrm>
          <a:prstGeom prst="corner">
            <a:avLst>
              <a:gd name="adj1" fmla="val 36884"/>
              <a:gd name="adj2" fmla="val 3963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341745" y="2247265"/>
            <a:ext cx="1068070" cy="1541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2493010" y="5472430"/>
            <a:ext cx="6609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/>
              <a:t>1. </a:t>
            </a:r>
            <a:r>
              <a:rPr lang="zh-CN" altLang="x-none"/>
              <a:t>一个线程自己</a:t>
            </a:r>
            <a:r>
              <a:rPr lang="zh-CN" altLang="x-none" b="1"/>
              <a:t>独占</a:t>
            </a:r>
            <a:r>
              <a:rPr lang="zh-CN" altLang="x-none"/>
              <a:t>的变量，是安全的</a:t>
            </a:r>
            <a:endParaRPr lang="zh-CN" altLang="x-none"/>
          </a:p>
          <a:p>
            <a:pPr algn="l"/>
            <a:r>
              <a:rPr lang="x-none" altLang="zh-CN"/>
              <a:t>2. </a:t>
            </a:r>
            <a:r>
              <a:rPr lang="zh-CN" altLang="x-none"/>
              <a:t>多个线程</a:t>
            </a:r>
            <a:r>
              <a:rPr lang="zh-CN" altLang="x-none" b="1"/>
              <a:t>共享</a:t>
            </a:r>
            <a:r>
              <a:rPr lang="zh-CN" altLang="x-none"/>
              <a:t>同一个</a:t>
            </a:r>
            <a:r>
              <a:rPr lang="zh-CN" altLang="x-none">
                <a:sym typeface="+mn-ea"/>
              </a:rPr>
              <a:t>变量</a:t>
            </a:r>
            <a:r>
              <a:rPr lang="zh-CN" altLang="x-none"/>
              <a:t>，但是他们都</a:t>
            </a:r>
            <a:r>
              <a:rPr lang="zh-CN" altLang="x-none" b="1"/>
              <a:t>只是读取</a:t>
            </a:r>
            <a:r>
              <a:rPr lang="zh-CN" altLang="x-none"/>
              <a:t>，也是安全的</a:t>
            </a:r>
            <a:endParaRPr lang="zh-CN" altLang="x-non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687570" y="3244850"/>
            <a:ext cx="2145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/>
              <a:t>安全</a:t>
            </a:r>
            <a:r>
              <a:rPr lang="en-US" altLang="zh-CN"/>
              <a:t> </a:t>
            </a:r>
            <a:r>
              <a:rPr lang="x-none" altLang="zh-CN"/>
              <a:t>= </a:t>
            </a:r>
            <a:r>
              <a:rPr lang="zh-CN" altLang="x-none"/>
              <a:t>独占</a:t>
            </a:r>
            <a:r>
              <a:rPr lang="x-none" altLang="en-US"/>
              <a:t> or </a:t>
            </a:r>
            <a:r>
              <a:rPr lang="zh-CN" altLang="x-none"/>
              <a:t>只读</a:t>
            </a:r>
            <a:endParaRPr lang="zh-CN" altLang="x-none"/>
          </a:p>
        </p:txBody>
      </p:sp>
      <p:sp>
        <p:nvSpPr>
          <p:cNvPr id="3" name="Text Box 2"/>
          <p:cNvSpPr txBox="1"/>
          <p:nvPr/>
        </p:nvSpPr>
        <p:spPr>
          <a:xfrm>
            <a:off x="4424045" y="1838325"/>
            <a:ext cx="2672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ym typeface="+mn-ea"/>
              </a:rPr>
              <a:t>多线程安全</a:t>
            </a:r>
            <a:r>
              <a:rPr lang="en-US" altLang="zh-CN">
                <a:sym typeface="+mn-ea"/>
              </a:rPr>
              <a:t> - </a:t>
            </a:r>
            <a:r>
              <a:rPr lang="zh-CN" altLang="x-none">
                <a:sym typeface="+mn-ea"/>
              </a:rPr>
              <a:t>写独占定律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725545" y="4774565"/>
            <a:ext cx="4069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ym typeface="+mn-ea"/>
              </a:rPr>
              <a:t>为什么是这样？</a:t>
            </a:r>
            <a:r>
              <a:rPr lang="zh-CN" altLang="x-none" b="1">
                <a:sym typeface="+mn-ea"/>
              </a:rPr>
              <a:t>写</a:t>
            </a:r>
            <a:r>
              <a:rPr lang="zh-CN" altLang="x-none">
                <a:sym typeface="+mn-ea"/>
              </a:rPr>
              <a:t>到底有什么特殊的？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433060" y="324485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ym typeface="+mn-ea"/>
              </a:rPr>
              <a:t>实验案例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85010" y="1156970"/>
            <a:ext cx="1065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ym typeface="+mn-ea"/>
              </a:rPr>
              <a:t>int a = 0;</a:t>
            </a:r>
            <a:endParaRPr lang="x-none" altLang="zh-CN">
              <a:sym typeface="+mn-ea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742565" y="3637915"/>
            <a:ext cx="3080385" cy="586740"/>
            <a:chOff x="4319" y="5656"/>
            <a:chExt cx="4851" cy="924"/>
          </a:xfrm>
        </p:grpSpPr>
        <p:sp>
          <p:nvSpPr>
            <p:cNvPr id="22" name="Text Box 21"/>
            <p:cNvSpPr txBox="1"/>
            <p:nvPr/>
          </p:nvSpPr>
          <p:spPr>
            <a:xfrm>
              <a:off x="4319" y="5828"/>
              <a:ext cx="10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a = 2</a:t>
              </a:r>
              <a:endParaRPr lang="x-none" altLang="en-US"/>
            </a:p>
          </p:txBody>
        </p:sp>
        <p:sp>
          <p:nvSpPr>
            <p:cNvPr id="23" name="Rectangles 22"/>
            <p:cNvSpPr/>
            <p:nvPr/>
          </p:nvSpPr>
          <p:spPr>
            <a:xfrm>
              <a:off x="7821" y="5656"/>
              <a:ext cx="1349" cy="9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写</a:t>
              </a:r>
              <a:endParaRPr lang="zh-CN" alt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42565" y="2348230"/>
            <a:ext cx="3080385" cy="586740"/>
            <a:chOff x="4319" y="3698"/>
            <a:chExt cx="4851" cy="924"/>
          </a:xfrm>
        </p:grpSpPr>
        <p:sp>
          <p:nvSpPr>
            <p:cNvPr id="25" name="Text Box 24"/>
            <p:cNvSpPr txBox="1"/>
            <p:nvPr/>
          </p:nvSpPr>
          <p:spPr>
            <a:xfrm>
              <a:off x="4319" y="3870"/>
              <a:ext cx="10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a = 1</a:t>
              </a:r>
              <a:endParaRPr lang="x-none" altLang="en-US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7821" y="3698"/>
              <a:ext cx="1349" cy="9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写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Text Box 24"/>
          <p:cNvSpPr txBox="1"/>
          <p:nvPr/>
        </p:nvSpPr>
        <p:spPr>
          <a:xfrm>
            <a:off x="2750185" y="3131820"/>
            <a:ext cx="126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a = ”world”</a:t>
            </a:r>
            <a:endParaRPr lang="x-none" altLang="en-US"/>
          </a:p>
        </p:txBody>
      </p:sp>
      <p:sp>
        <p:nvSpPr>
          <p:cNvPr id="28" name="Rectangles 27"/>
          <p:cNvSpPr/>
          <p:nvPr/>
        </p:nvSpPr>
        <p:spPr>
          <a:xfrm>
            <a:off x="5720080" y="3022600"/>
            <a:ext cx="856615" cy="5867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写</a:t>
            </a:r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4612640" y="3022600"/>
            <a:ext cx="856615" cy="5867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读</a:t>
            </a:r>
            <a:endParaRPr lang="zh-CN" altLang="en-US"/>
          </a:p>
        </p:txBody>
      </p:sp>
      <p:sp>
        <p:nvSpPr>
          <p:cNvPr id="11" name="Rectangles 10"/>
          <p:cNvSpPr/>
          <p:nvPr/>
        </p:nvSpPr>
        <p:spPr>
          <a:xfrm>
            <a:off x="6827520" y="3022600"/>
            <a:ext cx="856615" cy="5867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读</a:t>
            </a:r>
            <a:endParaRPr lang="zh-CN" altLang="en-US"/>
          </a:p>
        </p:txBody>
      </p:sp>
      <p:sp>
        <p:nvSpPr>
          <p:cNvPr id="12" name="Rectangles 11"/>
          <p:cNvSpPr/>
          <p:nvPr/>
        </p:nvSpPr>
        <p:spPr>
          <a:xfrm>
            <a:off x="7934960" y="3022600"/>
            <a:ext cx="856615" cy="5867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写</a:t>
            </a:r>
            <a:endParaRPr lang="zh-CN" altLang="en-US"/>
          </a:p>
        </p:txBody>
      </p:sp>
      <p:sp>
        <p:nvSpPr>
          <p:cNvPr id="3" name="Left Brace 2"/>
          <p:cNvSpPr/>
          <p:nvPr/>
        </p:nvSpPr>
        <p:spPr>
          <a:xfrm rot="5400000">
            <a:off x="7192645" y="1732915"/>
            <a:ext cx="189230" cy="21964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760210" y="227203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ym typeface="+mn-ea"/>
              </a:rPr>
              <a:t>打烊状态</a:t>
            </a:r>
            <a:endParaRPr lang="zh-CN" altLang="x-none">
              <a:sym typeface="+mn-ea"/>
            </a:endParaRPr>
          </a:p>
        </p:txBody>
      </p:sp>
      <p:sp>
        <p:nvSpPr>
          <p:cNvPr id="14" name="Curved Up Arrow 13"/>
          <p:cNvSpPr/>
          <p:nvPr/>
        </p:nvSpPr>
        <p:spPr>
          <a:xfrm rot="20160000">
            <a:off x="3644900" y="4057015"/>
            <a:ext cx="1682115" cy="7175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750185" y="417703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ym typeface="+mn-ea"/>
              </a:rPr>
              <a:t>调用者</a:t>
            </a:r>
            <a:endParaRPr lang="zh-CN" altLang="x-none">
              <a:sym typeface="+mn-ea"/>
            </a:endParaRPr>
          </a:p>
        </p:txBody>
      </p:sp>
      <p:sp>
        <p:nvSpPr>
          <p:cNvPr id="16" name="Curved Up Arrow 15"/>
          <p:cNvSpPr/>
          <p:nvPr/>
        </p:nvSpPr>
        <p:spPr>
          <a:xfrm rot="1500000">
            <a:off x="8222615" y="4027805"/>
            <a:ext cx="1682115" cy="7175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9814560" y="403479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ym typeface="+mn-ea"/>
              </a:rPr>
              <a:t>返回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9425940" y="227203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x-none">
                <a:sym typeface="+mn-ea"/>
              </a:rPr>
              <a:t>营业中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3935730" y="227203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ym typeface="+mn-ea"/>
              </a:rPr>
              <a:t>营业中</a:t>
            </a:r>
            <a:endParaRPr lang="en-US"/>
          </a:p>
        </p:txBody>
      </p:sp>
      <p:pic>
        <p:nvPicPr>
          <p:cNvPr id="21" name="Picture 20" descr="Unit_DIO_(The_World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7800" y="497205"/>
            <a:ext cx="1546860" cy="171894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730" y="975360"/>
            <a:ext cx="1122680" cy="11226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960" y="975360"/>
            <a:ext cx="1122680" cy="1122680"/>
          </a:xfrm>
          <a:prstGeom prst="rect">
            <a:avLst/>
          </a:prstGeom>
        </p:spPr>
      </p:pic>
      <p:pic>
        <p:nvPicPr>
          <p:cNvPr id="35" name="Picture 34" descr="huochaim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915" y="3991610"/>
            <a:ext cx="853440" cy="6597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多线程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多线程分为“并发”和“并行”两种。</a:t>
            </a:r>
            <a:endParaRPr lang="zh-CN" altLang="en-US"/>
          </a:p>
          <a:p>
            <a:r>
              <a:rPr lang="zh-CN" altLang="en-US"/>
              <a:t>并发只需要</a:t>
            </a:r>
            <a:r>
              <a:rPr lang="zh-CN" altLang="en-US" b="1"/>
              <a:t>单核</a:t>
            </a:r>
            <a:r>
              <a:rPr lang="en-US" altLang="zh-CN" b="1"/>
              <a:t> CPU</a:t>
            </a:r>
            <a:r>
              <a:rPr lang="zh-CN" altLang="en-US"/>
              <a:t>，并行需要</a:t>
            </a:r>
            <a:r>
              <a:rPr lang="zh-CN" altLang="en-US" b="1"/>
              <a:t>多核</a:t>
            </a:r>
            <a:r>
              <a:rPr lang="en-US" altLang="zh-CN" b="1"/>
              <a:t> CPU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图例：</a:t>
            </a:r>
            <a:endParaRPr lang="zh-CN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6515735" y="3726180"/>
            <a:ext cx="688340" cy="68834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5969635" y="3244850"/>
            <a:ext cx="1871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ym typeface="+mn-ea"/>
              </a:rPr>
              <a:t>CPU </a:t>
            </a:r>
            <a:r>
              <a:rPr lang="zh-CN" altLang="x-none">
                <a:sym typeface="+mn-ea"/>
              </a:rPr>
              <a:t>核（马桶）</a:t>
            </a:r>
            <a:endParaRPr lang="zh-CN" altLang="x-none"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8220710" y="3244850"/>
            <a:ext cx="2697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>
                <a:sym typeface="+mn-ea"/>
              </a:rPr>
              <a:t>线程（要上厕所的同学）</a:t>
            </a:r>
            <a:endParaRPr lang="zh-CN">
              <a:sym typeface="+mn-ea"/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9228455" y="3896360"/>
            <a:ext cx="553085" cy="3473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1</a:t>
            </a:r>
            <a:endParaRPr lang="x-none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Text Box 24"/>
          <p:cNvSpPr txBox="1"/>
          <p:nvPr/>
        </p:nvSpPr>
        <p:spPr>
          <a:xfrm>
            <a:off x="401955" y="3131820"/>
            <a:ext cx="126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a = ”world”</a:t>
            </a:r>
            <a:endParaRPr lang="x-none" altLang="en-US"/>
          </a:p>
        </p:txBody>
      </p:sp>
      <p:sp>
        <p:nvSpPr>
          <p:cNvPr id="28" name="Rectangles 27"/>
          <p:cNvSpPr/>
          <p:nvPr/>
        </p:nvSpPr>
        <p:spPr>
          <a:xfrm>
            <a:off x="3371850" y="3022600"/>
            <a:ext cx="856615" cy="5867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写</a:t>
            </a:r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2264410" y="3022600"/>
            <a:ext cx="856615" cy="5867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读</a:t>
            </a:r>
            <a:endParaRPr lang="zh-CN" altLang="en-US"/>
          </a:p>
        </p:txBody>
      </p:sp>
      <p:sp>
        <p:nvSpPr>
          <p:cNvPr id="11" name="Rectangles 10"/>
          <p:cNvSpPr/>
          <p:nvPr/>
        </p:nvSpPr>
        <p:spPr>
          <a:xfrm>
            <a:off x="6827520" y="3022600"/>
            <a:ext cx="856615" cy="5867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读</a:t>
            </a:r>
            <a:endParaRPr lang="zh-CN" altLang="en-US"/>
          </a:p>
        </p:txBody>
      </p:sp>
      <p:sp>
        <p:nvSpPr>
          <p:cNvPr id="12" name="Rectangles 11"/>
          <p:cNvSpPr/>
          <p:nvPr/>
        </p:nvSpPr>
        <p:spPr>
          <a:xfrm>
            <a:off x="7934960" y="3022600"/>
            <a:ext cx="856615" cy="5867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写</a:t>
            </a:r>
            <a:endParaRPr lang="zh-CN" altLang="en-US"/>
          </a:p>
        </p:txBody>
      </p:sp>
      <p:sp>
        <p:nvSpPr>
          <p:cNvPr id="3" name="Left Brace 2"/>
          <p:cNvSpPr/>
          <p:nvPr/>
        </p:nvSpPr>
        <p:spPr>
          <a:xfrm rot="5400000">
            <a:off x="5974715" y="514985"/>
            <a:ext cx="189230" cy="46323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521325" y="227203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ym typeface="+mn-ea"/>
              </a:rPr>
              <a:t>打烊状态</a:t>
            </a:r>
            <a:endParaRPr lang="zh-CN" altLang="x-none">
              <a:sym typeface="+mn-ea"/>
            </a:endParaRPr>
          </a:p>
        </p:txBody>
      </p:sp>
      <p:sp>
        <p:nvSpPr>
          <p:cNvPr id="14" name="Curved Up Arrow 13"/>
          <p:cNvSpPr/>
          <p:nvPr/>
        </p:nvSpPr>
        <p:spPr>
          <a:xfrm rot="20160000">
            <a:off x="1365250" y="4027805"/>
            <a:ext cx="1682115" cy="7175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01955" y="417703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ym typeface="+mn-ea"/>
              </a:rPr>
              <a:t>调用者</a:t>
            </a:r>
            <a:endParaRPr lang="zh-CN" altLang="x-none">
              <a:sym typeface="+mn-ea"/>
            </a:endParaRPr>
          </a:p>
        </p:txBody>
      </p:sp>
      <p:sp>
        <p:nvSpPr>
          <p:cNvPr id="16" name="Curved Up Arrow 15"/>
          <p:cNvSpPr/>
          <p:nvPr/>
        </p:nvSpPr>
        <p:spPr>
          <a:xfrm rot="1500000">
            <a:off x="8222615" y="4027805"/>
            <a:ext cx="1682115" cy="7175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9814560" y="403479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ym typeface="+mn-ea"/>
              </a:rPr>
              <a:t>返回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9425940" y="227203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x-none">
                <a:sym typeface="+mn-ea"/>
              </a:rPr>
              <a:t>营业中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587500" y="227203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ym typeface="+mn-ea"/>
              </a:rPr>
              <a:t>营业中</a:t>
            </a:r>
            <a:endParaRPr lang="en-US"/>
          </a:p>
        </p:txBody>
      </p:sp>
      <p:pic>
        <p:nvPicPr>
          <p:cNvPr id="21" name="Picture 20" descr="Unit_DIO_(The_World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0660" y="553085"/>
            <a:ext cx="1546860" cy="171894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975360"/>
            <a:ext cx="1122680" cy="11226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960" y="975360"/>
            <a:ext cx="1122680" cy="112268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005705" y="313182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olidFill>
                  <a:schemeClr val="bg1">
                    <a:lumMod val="50000"/>
                  </a:schemeClr>
                </a:solidFill>
                <a:sym typeface="+mn-ea"/>
              </a:rPr>
              <a:t>被打断！</a:t>
            </a:r>
            <a:endParaRPr lang="zh-CN" altLang="x-none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3883025" y="3991610"/>
            <a:ext cx="36118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x-none">
                <a:solidFill>
                  <a:schemeClr val="bg1">
                    <a:lumMod val="50000"/>
                  </a:schemeClr>
                </a:solidFill>
                <a:sym typeface="+mn-ea"/>
              </a:rPr>
              <a:t>如果</a:t>
            </a:r>
            <a:r>
              <a:rPr lang="zh-CN">
                <a:solidFill>
                  <a:schemeClr val="bg1">
                    <a:lumMod val="50000"/>
                  </a:schemeClr>
                </a:solidFill>
                <a:sym typeface="+mn-ea"/>
              </a:rPr>
              <a:t>店铺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 a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是被</a:t>
            </a:r>
            <a:r>
              <a:rPr lang="zh-CN" altLang="en-US" b="1">
                <a:solidFill>
                  <a:schemeClr val="accent6"/>
                </a:solidFill>
                <a:sym typeface="+mn-ea"/>
              </a:rPr>
              <a:t>当前线程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独占的</a:t>
            </a:r>
            <a:endParaRPr lang="zh-CN" altLang="en-US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自然不必担心</a:t>
            </a:r>
            <a:r>
              <a:rPr lang="zh-CN" altLang="en-US" b="1">
                <a:solidFill>
                  <a:srgbClr val="D10B5A"/>
                </a:solidFill>
                <a:sym typeface="+mn-ea"/>
              </a:rPr>
              <a:t>其他线程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在打断期间</a:t>
            </a:r>
            <a:endParaRPr lang="zh-CN" altLang="en-US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看到</a:t>
            </a:r>
            <a:r>
              <a:rPr lang="zh-CN">
                <a:solidFill>
                  <a:schemeClr val="bg1">
                    <a:lumMod val="50000"/>
                  </a:schemeClr>
                </a:solidFill>
                <a:sym typeface="+mn-ea"/>
              </a:rPr>
              <a:t>店铺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的“打烊状态”</a:t>
            </a:r>
            <a:endParaRPr lang="zh-CN" altLang="en-US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35" name="Picture 34" descr="huochaiman"/>
          <p:cNvPicPr>
            <a:picLocks noChangeAspect="1"/>
          </p:cNvPicPr>
          <p:nvPr/>
        </p:nvPicPr>
        <p:blipFill>
          <a:blip r:embed="rId3"/>
          <a:srcRect l="27083"/>
          <a:stretch>
            <a:fillRect/>
          </a:stretch>
        </p:blipFill>
        <p:spPr>
          <a:xfrm>
            <a:off x="116205" y="3991610"/>
            <a:ext cx="622300" cy="65976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Text Box 24"/>
          <p:cNvSpPr txBox="1"/>
          <p:nvPr/>
        </p:nvSpPr>
        <p:spPr>
          <a:xfrm>
            <a:off x="401955" y="3131820"/>
            <a:ext cx="126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a = ”world”</a:t>
            </a:r>
            <a:endParaRPr lang="x-none" altLang="en-US"/>
          </a:p>
        </p:txBody>
      </p:sp>
      <p:sp>
        <p:nvSpPr>
          <p:cNvPr id="28" name="Rectangles 27"/>
          <p:cNvSpPr/>
          <p:nvPr/>
        </p:nvSpPr>
        <p:spPr>
          <a:xfrm>
            <a:off x="3371850" y="3022600"/>
            <a:ext cx="856615" cy="5867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写</a:t>
            </a:r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2264410" y="3022600"/>
            <a:ext cx="856615" cy="5867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读</a:t>
            </a:r>
            <a:endParaRPr lang="zh-CN" altLang="en-US"/>
          </a:p>
        </p:txBody>
      </p:sp>
      <p:sp>
        <p:nvSpPr>
          <p:cNvPr id="11" name="Rectangles 10"/>
          <p:cNvSpPr/>
          <p:nvPr/>
        </p:nvSpPr>
        <p:spPr>
          <a:xfrm>
            <a:off x="6827520" y="3022600"/>
            <a:ext cx="856615" cy="5867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读</a:t>
            </a:r>
            <a:endParaRPr lang="zh-CN" altLang="en-US"/>
          </a:p>
        </p:txBody>
      </p:sp>
      <p:sp>
        <p:nvSpPr>
          <p:cNvPr id="12" name="Rectangles 11"/>
          <p:cNvSpPr/>
          <p:nvPr/>
        </p:nvSpPr>
        <p:spPr>
          <a:xfrm>
            <a:off x="7934960" y="3022600"/>
            <a:ext cx="856615" cy="5867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写</a:t>
            </a:r>
            <a:endParaRPr lang="zh-CN" altLang="en-US"/>
          </a:p>
        </p:txBody>
      </p:sp>
      <p:sp>
        <p:nvSpPr>
          <p:cNvPr id="3" name="Left Brace 2"/>
          <p:cNvSpPr/>
          <p:nvPr/>
        </p:nvSpPr>
        <p:spPr>
          <a:xfrm rot="5400000">
            <a:off x="5974715" y="514985"/>
            <a:ext cx="189230" cy="46323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521325" y="227203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ym typeface="+mn-ea"/>
              </a:rPr>
              <a:t>打烊状态</a:t>
            </a:r>
            <a:endParaRPr lang="zh-CN" altLang="x-none">
              <a:sym typeface="+mn-ea"/>
            </a:endParaRPr>
          </a:p>
        </p:txBody>
      </p:sp>
      <p:sp>
        <p:nvSpPr>
          <p:cNvPr id="14" name="Curved Up Arrow 13"/>
          <p:cNvSpPr/>
          <p:nvPr/>
        </p:nvSpPr>
        <p:spPr>
          <a:xfrm rot="20160000">
            <a:off x="1365250" y="4027805"/>
            <a:ext cx="1682115" cy="7175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01955" y="417703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ym typeface="+mn-ea"/>
              </a:rPr>
              <a:t>调用者</a:t>
            </a:r>
            <a:endParaRPr lang="zh-CN" altLang="x-none">
              <a:sym typeface="+mn-ea"/>
            </a:endParaRPr>
          </a:p>
        </p:txBody>
      </p:sp>
      <p:sp>
        <p:nvSpPr>
          <p:cNvPr id="16" name="Curved Up Arrow 15"/>
          <p:cNvSpPr/>
          <p:nvPr/>
        </p:nvSpPr>
        <p:spPr>
          <a:xfrm rot="1500000">
            <a:off x="8222615" y="4027805"/>
            <a:ext cx="1682115" cy="7175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9814560" y="403479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ym typeface="+mn-ea"/>
              </a:rPr>
              <a:t>返回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9425940" y="227203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x-none">
                <a:sym typeface="+mn-ea"/>
              </a:rPr>
              <a:t>营业中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587500" y="227203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ym typeface="+mn-ea"/>
              </a:rPr>
              <a:t>营业中</a:t>
            </a:r>
            <a:endParaRPr lang="en-US"/>
          </a:p>
        </p:txBody>
      </p:sp>
      <p:pic>
        <p:nvPicPr>
          <p:cNvPr id="21" name="Picture 20" descr="Unit_DIO_(The_World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0660" y="553085"/>
            <a:ext cx="1546860" cy="171894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975360"/>
            <a:ext cx="1122680" cy="11226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960" y="975360"/>
            <a:ext cx="1122680" cy="112268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005705" y="313182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olidFill>
                  <a:schemeClr val="bg1">
                    <a:lumMod val="50000"/>
                  </a:schemeClr>
                </a:solidFill>
                <a:sym typeface="+mn-ea"/>
              </a:rPr>
              <a:t>被打断！</a:t>
            </a:r>
            <a:endParaRPr lang="zh-CN" altLang="x-none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4130040" y="5273040"/>
            <a:ext cx="3840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>
                <a:solidFill>
                  <a:schemeClr val="bg1">
                    <a:lumMod val="50000"/>
                  </a:schemeClr>
                </a:solidFill>
                <a:sym typeface="+mn-ea"/>
              </a:rPr>
              <a:t>如果此时</a:t>
            </a:r>
            <a:r>
              <a:rPr lang="zh-CN" b="1">
                <a:solidFill>
                  <a:srgbClr val="D10B5A"/>
                </a:solidFill>
                <a:sym typeface="+mn-ea"/>
              </a:rPr>
              <a:t>另一个线程</a:t>
            </a:r>
            <a:r>
              <a:rPr lang="zh-CN">
                <a:solidFill>
                  <a:schemeClr val="bg1">
                    <a:lumMod val="50000"/>
                  </a:schemeClr>
                </a:solidFill>
                <a:sym typeface="+mn-ea"/>
              </a:rPr>
              <a:t>刚好访问了店铺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那就会看到店员“打烊”的丑态！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962400" y="4093210"/>
            <a:ext cx="2343785" cy="586740"/>
            <a:chOff x="6240" y="6446"/>
            <a:chExt cx="3691" cy="924"/>
          </a:xfrm>
        </p:grpSpPr>
        <p:sp>
          <p:nvSpPr>
            <p:cNvPr id="8" name="Text Box 7"/>
            <p:cNvSpPr txBox="1"/>
            <p:nvPr/>
          </p:nvSpPr>
          <p:spPr>
            <a:xfrm>
              <a:off x="6240" y="6618"/>
              <a:ext cx="17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altLang="en-US">
                  <a:sym typeface="+mn-ea"/>
                </a:rPr>
                <a:t>cout &lt;&lt; a</a:t>
              </a:r>
              <a:endParaRPr lang="en-US"/>
            </a:p>
          </p:txBody>
        </p:sp>
        <p:sp>
          <p:nvSpPr>
            <p:cNvPr id="30" name="Rectangles 29"/>
            <p:cNvSpPr/>
            <p:nvPr/>
          </p:nvSpPr>
          <p:spPr>
            <a:xfrm>
              <a:off x="8583" y="6446"/>
              <a:ext cx="1349" cy="9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读</a:t>
              </a:r>
              <a:endParaRPr lang="zh-CN" altLang="en-US"/>
            </a:p>
          </p:txBody>
        </p:sp>
      </p:grpSp>
      <p:sp>
        <p:nvSpPr>
          <p:cNvPr id="32" name="Down Arrow 31"/>
          <p:cNvSpPr/>
          <p:nvPr/>
        </p:nvSpPr>
        <p:spPr>
          <a:xfrm>
            <a:off x="5720080" y="3553460"/>
            <a:ext cx="203200" cy="48577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5864225" y="3657600"/>
            <a:ext cx="754380" cy="2298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 sz="900">
                <a:solidFill>
                  <a:schemeClr val="bg1">
                    <a:lumMod val="50000"/>
                  </a:schemeClr>
                </a:solidFill>
                <a:sym typeface="+mn-ea"/>
              </a:rPr>
              <a:t>读到脏数据</a:t>
            </a:r>
            <a:endParaRPr lang="en-US" sz="900"/>
          </a:p>
        </p:txBody>
      </p:sp>
      <p:pic>
        <p:nvPicPr>
          <p:cNvPr id="34" name="Picture 33" descr="huochaiman-r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4093210"/>
            <a:ext cx="879475" cy="679450"/>
          </a:xfrm>
          <a:prstGeom prst="rect">
            <a:avLst/>
          </a:prstGeom>
        </p:spPr>
      </p:pic>
      <p:pic>
        <p:nvPicPr>
          <p:cNvPr id="35" name="Picture 34" descr="huochaiman"/>
          <p:cNvPicPr>
            <a:picLocks noChangeAspect="1"/>
          </p:cNvPicPr>
          <p:nvPr/>
        </p:nvPicPr>
        <p:blipFill>
          <a:blip r:embed="rId4"/>
          <a:srcRect l="19494"/>
          <a:stretch>
            <a:fillRect/>
          </a:stretch>
        </p:blipFill>
        <p:spPr>
          <a:xfrm>
            <a:off x="51435" y="3991610"/>
            <a:ext cx="687070" cy="65976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Group 2"/>
          <p:cNvGrpSpPr/>
          <p:nvPr/>
        </p:nvGrpSpPr>
        <p:grpSpPr>
          <a:xfrm>
            <a:off x="4531360" y="3963035"/>
            <a:ext cx="2933700" cy="679450"/>
            <a:chOff x="5310" y="6446"/>
            <a:chExt cx="4620" cy="1070"/>
          </a:xfrm>
        </p:grpSpPr>
        <p:grpSp>
          <p:nvGrpSpPr>
            <p:cNvPr id="31" name="Group 30"/>
            <p:cNvGrpSpPr/>
            <p:nvPr/>
          </p:nvGrpSpPr>
          <p:grpSpPr>
            <a:xfrm>
              <a:off x="6240" y="6446"/>
              <a:ext cx="3691" cy="924"/>
              <a:chOff x="6240" y="6446"/>
              <a:chExt cx="3691" cy="924"/>
            </a:xfrm>
          </p:grpSpPr>
          <p:sp>
            <p:nvSpPr>
              <p:cNvPr id="8" name="Text Box 7"/>
              <p:cNvSpPr txBox="1"/>
              <p:nvPr/>
            </p:nvSpPr>
            <p:spPr>
              <a:xfrm>
                <a:off x="6240" y="6618"/>
                <a:ext cx="1788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x-none" altLang="en-US">
                    <a:sym typeface="+mn-ea"/>
                  </a:rPr>
                  <a:t>cout &lt;&lt; a</a:t>
                </a:r>
                <a:endParaRPr lang="en-US"/>
              </a:p>
            </p:txBody>
          </p:sp>
          <p:sp>
            <p:nvSpPr>
              <p:cNvPr id="30" name="Rectangles 29"/>
              <p:cNvSpPr/>
              <p:nvPr/>
            </p:nvSpPr>
            <p:spPr>
              <a:xfrm>
                <a:off x="8583" y="6446"/>
                <a:ext cx="1349" cy="92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读</a:t>
                </a:r>
                <a:endParaRPr lang="zh-CN" altLang="en-US"/>
              </a:p>
            </p:txBody>
          </p:sp>
        </p:grpSp>
        <p:pic>
          <p:nvPicPr>
            <p:cNvPr id="34" name="Picture 33" descr="huochaiman-re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310" y="6446"/>
              <a:ext cx="1385" cy="1070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2545080" y="2369185"/>
            <a:ext cx="6659245" cy="659130"/>
            <a:chOff x="709" y="3149"/>
            <a:chExt cx="10487" cy="1038"/>
          </a:xfrm>
        </p:grpSpPr>
        <p:sp>
          <p:nvSpPr>
            <p:cNvPr id="25" name="Text Box 24"/>
            <p:cNvSpPr txBox="1"/>
            <p:nvPr/>
          </p:nvSpPr>
          <p:spPr>
            <a:xfrm>
              <a:off x="1683" y="3379"/>
              <a:ext cx="19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a = ”world”</a:t>
              </a:r>
              <a:endParaRPr lang="x-none" altLang="en-US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6360" y="3207"/>
              <a:ext cx="1349" cy="9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写</a:t>
              </a:r>
              <a:endParaRPr lang="zh-CN" altLang="en-US"/>
            </a:p>
          </p:txBody>
        </p:sp>
        <p:sp>
          <p:nvSpPr>
            <p:cNvPr id="7" name="Rectangles 6"/>
            <p:cNvSpPr/>
            <p:nvPr/>
          </p:nvSpPr>
          <p:spPr>
            <a:xfrm>
              <a:off x="4616" y="3207"/>
              <a:ext cx="1349" cy="9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读</a:t>
              </a:r>
              <a:endParaRPr lang="zh-CN" altLang="en-US"/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8104" y="3207"/>
              <a:ext cx="1349" cy="9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读</a:t>
              </a:r>
              <a:endParaRPr lang="zh-CN" altLang="en-US"/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9848" y="3207"/>
              <a:ext cx="1349" cy="9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写</a:t>
              </a:r>
              <a:endParaRPr lang="zh-CN" altLang="en-US"/>
            </a:p>
          </p:txBody>
        </p:sp>
        <p:pic>
          <p:nvPicPr>
            <p:cNvPr id="35" name="Picture 34" descr="huochaima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" y="3149"/>
              <a:ext cx="1344" cy="1039"/>
            </a:xfrm>
            <a:prstGeom prst="rect">
              <a:avLst/>
            </a:prstGeom>
          </p:spPr>
        </p:pic>
      </p:grpSp>
      <p:sp>
        <p:nvSpPr>
          <p:cNvPr id="4" name="Text Box 3"/>
          <p:cNvSpPr txBox="1"/>
          <p:nvPr/>
        </p:nvSpPr>
        <p:spPr>
          <a:xfrm>
            <a:off x="2175510" y="1019175"/>
            <a:ext cx="2075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ym typeface="+mn-ea"/>
              </a:rPr>
              <a:t>没有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mutex </a:t>
            </a:r>
            <a:r>
              <a:rPr lang="zh-CN" altLang="x-none">
                <a:sym typeface="+mn-ea"/>
              </a:rPr>
              <a:t>之前：</a:t>
            </a:r>
            <a:endParaRPr lang="zh-CN" altLang="x-none">
              <a:sym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2635" y="3905250"/>
            <a:ext cx="2933700" cy="679450"/>
            <a:chOff x="5310" y="6446"/>
            <a:chExt cx="4620" cy="1070"/>
          </a:xfrm>
        </p:grpSpPr>
        <p:grpSp>
          <p:nvGrpSpPr>
            <p:cNvPr id="9" name="Group 8"/>
            <p:cNvGrpSpPr/>
            <p:nvPr/>
          </p:nvGrpSpPr>
          <p:grpSpPr>
            <a:xfrm>
              <a:off x="6240" y="6446"/>
              <a:ext cx="3691" cy="924"/>
              <a:chOff x="6240" y="6446"/>
              <a:chExt cx="3691" cy="924"/>
            </a:xfrm>
          </p:grpSpPr>
          <p:sp>
            <p:nvSpPr>
              <p:cNvPr id="10" name="Text Box 9"/>
              <p:cNvSpPr txBox="1"/>
              <p:nvPr/>
            </p:nvSpPr>
            <p:spPr>
              <a:xfrm>
                <a:off x="6240" y="6618"/>
                <a:ext cx="1788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x-none" altLang="en-US">
                    <a:sym typeface="+mn-ea"/>
                  </a:rPr>
                  <a:t>cout &lt;&lt; a</a:t>
                </a:r>
                <a:endParaRPr lang="en-US"/>
              </a:p>
            </p:txBody>
          </p:sp>
          <p:sp>
            <p:nvSpPr>
              <p:cNvPr id="13" name="Rectangles 12"/>
              <p:cNvSpPr/>
              <p:nvPr/>
            </p:nvSpPr>
            <p:spPr>
              <a:xfrm>
                <a:off x="8583" y="6446"/>
                <a:ext cx="1349" cy="92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读</a:t>
                </a:r>
                <a:endParaRPr lang="zh-CN" altLang="en-US"/>
              </a:p>
            </p:txBody>
          </p:sp>
        </p:grpSp>
        <p:pic>
          <p:nvPicPr>
            <p:cNvPr id="14" name="Picture 13" descr="huochaiman-re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310" y="6446"/>
              <a:ext cx="1385" cy="107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8717915" y="3905250"/>
            <a:ext cx="2933700" cy="679450"/>
            <a:chOff x="5310" y="6446"/>
            <a:chExt cx="4620" cy="1070"/>
          </a:xfrm>
        </p:grpSpPr>
        <p:grpSp>
          <p:nvGrpSpPr>
            <p:cNvPr id="16" name="Group 15"/>
            <p:cNvGrpSpPr/>
            <p:nvPr/>
          </p:nvGrpSpPr>
          <p:grpSpPr>
            <a:xfrm>
              <a:off x="6240" y="6446"/>
              <a:ext cx="3691" cy="924"/>
              <a:chOff x="6240" y="6446"/>
              <a:chExt cx="3691" cy="924"/>
            </a:xfrm>
          </p:grpSpPr>
          <p:sp>
            <p:nvSpPr>
              <p:cNvPr id="17" name="Text Box 16"/>
              <p:cNvSpPr txBox="1"/>
              <p:nvPr/>
            </p:nvSpPr>
            <p:spPr>
              <a:xfrm>
                <a:off x="6240" y="6618"/>
                <a:ext cx="1788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x-none" altLang="en-US">
                    <a:sym typeface="+mn-ea"/>
                  </a:rPr>
                  <a:t>cout &lt;&lt; a</a:t>
                </a:r>
                <a:endParaRPr lang="en-US"/>
              </a:p>
            </p:txBody>
          </p:sp>
          <p:sp>
            <p:nvSpPr>
              <p:cNvPr id="18" name="Rectangles 17"/>
              <p:cNvSpPr/>
              <p:nvPr/>
            </p:nvSpPr>
            <p:spPr>
              <a:xfrm>
                <a:off x="8583" y="6446"/>
                <a:ext cx="1349" cy="92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读</a:t>
                </a:r>
                <a:endParaRPr lang="zh-CN" altLang="en-US"/>
              </a:p>
            </p:txBody>
          </p:sp>
        </p:grpSp>
        <p:pic>
          <p:nvPicPr>
            <p:cNvPr id="19" name="Picture 18" descr="huochaiman-re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310" y="6446"/>
              <a:ext cx="1385" cy="1070"/>
            </a:xfrm>
            <a:prstGeom prst="rect">
              <a:avLst/>
            </a:prstGeom>
          </p:spPr>
        </p:pic>
      </p:grpSp>
      <p:sp>
        <p:nvSpPr>
          <p:cNvPr id="20" name="Text Box 19"/>
          <p:cNvSpPr txBox="1"/>
          <p:nvPr/>
        </p:nvSpPr>
        <p:spPr>
          <a:xfrm>
            <a:off x="2175510" y="4817745"/>
            <a:ext cx="830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ym typeface="+mn-ea"/>
              </a:rPr>
              <a:t>可能</a:t>
            </a:r>
            <a:r>
              <a:rPr lang="x-none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10029190" y="4817745"/>
            <a:ext cx="830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ym typeface="+mn-ea"/>
              </a:rPr>
              <a:t>可能</a:t>
            </a:r>
            <a:r>
              <a:rPr lang="x-none" altLang="zh-CN">
                <a:sym typeface="+mn-ea"/>
              </a:rPr>
              <a:t> </a:t>
            </a:r>
            <a:r>
              <a:rPr lang="en-US" altLang="x-none">
                <a:sym typeface="+mn-ea"/>
              </a:rPr>
              <a:t>3</a:t>
            </a:r>
            <a:endParaRPr lang="en-US" altLang="x-none">
              <a:sym typeface="+mn-ea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6159500" y="4872355"/>
            <a:ext cx="830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ym typeface="+mn-ea"/>
              </a:rPr>
              <a:t>可能</a:t>
            </a:r>
            <a:r>
              <a:rPr lang="x-none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2</a:t>
            </a:r>
            <a:endParaRPr lang="x-none" altLang="en-US">
              <a:sym typeface="+mn-ea"/>
            </a:endParaRPr>
          </a:p>
        </p:txBody>
      </p:sp>
      <p:sp>
        <p:nvSpPr>
          <p:cNvPr id="23" name="Cross 22"/>
          <p:cNvSpPr/>
          <p:nvPr/>
        </p:nvSpPr>
        <p:spPr>
          <a:xfrm rot="18900000">
            <a:off x="6962140" y="4797425"/>
            <a:ext cx="462280" cy="462280"/>
          </a:xfrm>
          <a:prstGeom prst="plus">
            <a:avLst>
              <a:gd name="adj" fmla="val 38836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6073140" y="524065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olidFill>
                  <a:srgbClr val="FF0000"/>
                </a:solidFill>
                <a:sym typeface="+mn-ea"/>
              </a:rPr>
              <a:t>会读到脏数据</a:t>
            </a:r>
            <a:endParaRPr lang="zh-CN" altLang="x-none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Group 2"/>
          <p:cNvGrpSpPr/>
          <p:nvPr/>
        </p:nvGrpSpPr>
        <p:grpSpPr>
          <a:xfrm>
            <a:off x="762635" y="3905250"/>
            <a:ext cx="2933700" cy="679450"/>
            <a:chOff x="5310" y="6446"/>
            <a:chExt cx="4620" cy="1070"/>
          </a:xfrm>
        </p:grpSpPr>
        <p:grpSp>
          <p:nvGrpSpPr>
            <p:cNvPr id="31" name="Group 30"/>
            <p:cNvGrpSpPr/>
            <p:nvPr/>
          </p:nvGrpSpPr>
          <p:grpSpPr>
            <a:xfrm>
              <a:off x="6240" y="6446"/>
              <a:ext cx="3691" cy="924"/>
              <a:chOff x="6240" y="6446"/>
              <a:chExt cx="3691" cy="924"/>
            </a:xfrm>
          </p:grpSpPr>
          <p:sp>
            <p:nvSpPr>
              <p:cNvPr id="8" name="Text Box 7"/>
              <p:cNvSpPr txBox="1"/>
              <p:nvPr/>
            </p:nvSpPr>
            <p:spPr>
              <a:xfrm>
                <a:off x="6240" y="6618"/>
                <a:ext cx="1788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x-none" altLang="en-US">
                    <a:sym typeface="+mn-ea"/>
                  </a:rPr>
                  <a:t>cout &lt;&lt; a</a:t>
                </a:r>
                <a:endParaRPr lang="en-US"/>
              </a:p>
            </p:txBody>
          </p:sp>
          <p:sp>
            <p:nvSpPr>
              <p:cNvPr id="30" name="Rectangles 29"/>
              <p:cNvSpPr/>
              <p:nvPr/>
            </p:nvSpPr>
            <p:spPr>
              <a:xfrm>
                <a:off x="8583" y="6446"/>
                <a:ext cx="1349" cy="92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读</a:t>
                </a:r>
                <a:endParaRPr lang="zh-CN" altLang="en-US"/>
              </a:p>
            </p:txBody>
          </p:sp>
        </p:grpSp>
        <p:pic>
          <p:nvPicPr>
            <p:cNvPr id="34" name="Picture 33" descr="huochaiman-re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310" y="6446"/>
              <a:ext cx="1385" cy="1070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2545080" y="2369185"/>
            <a:ext cx="6659245" cy="659130"/>
            <a:chOff x="709" y="3149"/>
            <a:chExt cx="10487" cy="1038"/>
          </a:xfrm>
        </p:grpSpPr>
        <p:sp>
          <p:nvSpPr>
            <p:cNvPr id="25" name="Text Box 24"/>
            <p:cNvSpPr txBox="1"/>
            <p:nvPr/>
          </p:nvSpPr>
          <p:spPr>
            <a:xfrm>
              <a:off x="1683" y="3379"/>
              <a:ext cx="19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a = ”world”</a:t>
              </a:r>
              <a:endParaRPr lang="x-none" altLang="en-US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6360" y="3207"/>
              <a:ext cx="1349" cy="9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写</a:t>
              </a:r>
              <a:endParaRPr lang="zh-CN" altLang="en-US"/>
            </a:p>
          </p:txBody>
        </p:sp>
        <p:sp>
          <p:nvSpPr>
            <p:cNvPr id="7" name="Rectangles 6"/>
            <p:cNvSpPr/>
            <p:nvPr/>
          </p:nvSpPr>
          <p:spPr>
            <a:xfrm>
              <a:off x="4616" y="3207"/>
              <a:ext cx="1349" cy="9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读</a:t>
              </a:r>
              <a:endParaRPr lang="zh-CN" altLang="en-US"/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8104" y="3207"/>
              <a:ext cx="1349" cy="9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读</a:t>
              </a:r>
              <a:endParaRPr lang="zh-CN" altLang="en-US"/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9848" y="3207"/>
              <a:ext cx="1349" cy="9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写</a:t>
              </a:r>
              <a:endParaRPr lang="zh-CN" altLang="en-US"/>
            </a:p>
          </p:txBody>
        </p:sp>
        <p:pic>
          <p:nvPicPr>
            <p:cNvPr id="35" name="Picture 34" descr="huochaima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" y="3149"/>
              <a:ext cx="1344" cy="1039"/>
            </a:xfrm>
            <a:prstGeom prst="rect">
              <a:avLst/>
            </a:prstGeom>
          </p:spPr>
        </p:pic>
      </p:grpSp>
      <p:sp>
        <p:nvSpPr>
          <p:cNvPr id="4" name="Text Box 3"/>
          <p:cNvSpPr txBox="1"/>
          <p:nvPr/>
        </p:nvSpPr>
        <p:spPr>
          <a:xfrm>
            <a:off x="2175510" y="1019175"/>
            <a:ext cx="1846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ym typeface="+mn-ea"/>
              </a:rPr>
              <a:t>有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mutex </a:t>
            </a:r>
            <a:r>
              <a:rPr lang="zh-CN" altLang="x-none">
                <a:sym typeface="+mn-ea"/>
              </a:rPr>
              <a:t>之后：</a:t>
            </a:r>
            <a:endParaRPr lang="zh-CN" altLang="x-none">
              <a:sym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717915" y="3905250"/>
            <a:ext cx="2933700" cy="679450"/>
            <a:chOff x="5310" y="6446"/>
            <a:chExt cx="4620" cy="1070"/>
          </a:xfrm>
        </p:grpSpPr>
        <p:grpSp>
          <p:nvGrpSpPr>
            <p:cNvPr id="9" name="Group 8"/>
            <p:cNvGrpSpPr/>
            <p:nvPr/>
          </p:nvGrpSpPr>
          <p:grpSpPr>
            <a:xfrm>
              <a:off x="6240" y="6446"/>
              <a:ext cx="3691" cy="924"/>
              <a:chOff x="6240" y="6446"/>
              <a:chExt cx="3691" cy="924"/>
            </a:xfrm>
          </p:grpSpPr>
          <p:sp>
            <p:nvSpPr>
              <p:cNvPr id="10" name="Text Box 9"/>
              <p:cNvSpPr txBox="1"/>
              <p:nvPr/>
            </p:nvSpPr>
            <p:spPr>
              <a:xfrm>
                <a:off x="6240" y="6618"/>
                <a:ext cx="1788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x-none" altLang="en-US">
                    <a:sym typeface="+mn-ea"/>
                  </a:rPr>
                  <a:t>cout &lt;&lt; a</a:t>
                </a:r>
                <a:endParaRPr lang="en-US"/>
              </a:p>
            </p:txBody>
          </p:sp>
          <p:sp>
            <p:nvSpPr>
              <p:cNvPr id="13" name="Rectangles 12"/>
              <p:cNvSpPr/>
              <p:nvPr/>
            </p:nvSpPr>
            <p:spPr>
              <a:xfrm>
                <a:off x="8583" y="6446"/>
                <a:ext cx="1349" cy="92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读</a:t>
                </a:r>
                <a:endParaRPr lang="zh-CN" altLang="en-US"/>
              </a:p>
            </p:txBody>
          </p:sp>
        </p:grpSp>
        <p:pic>
          <p:nvPicPr>
            <p:cNvPr id="14" name="Picture 13" descr="huochaiman-re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310" y="6446"/>
              <a:ext cx="1385" cy="1070"/>
            </a:xfrm>
            <a:prstGeom prst="rect">
              <a:avLst/>
            </a:prstGeom>
          </p:spPr>
        </p:pic>
      </p:grpSp>
      <p:sp>
        <p:nvSpPr>
          <p:cNvPr id="15" name="Text Box 14"/>
          <p:cNvSpPr txBox="1"/>
          <p:nvPr/>
        </p:nvSpPr>
        <p:spPr>
          <a:xfrm>
            <a:off x="2175510" y="4817745"/>
            <a:ext cx="830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ym typeface="+mn-ea"/>
              </a:rPr>
              <a:t>可能</a:t>
            </a:r>
            <a:r>
              <a:rPr lang="x-none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0029190" y="4817745"/>
            <a:ext cx="830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ym typeface="+mn-ea"/>
              </a:rPr>
              <a:t>可能</a:t>
            </a:r>
            <a:r>
              <a:rPr lang="x-none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2</a:t>
            </a:r>
            <a:endParaRPr lang="x-none" altLang="en-US"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4930140" y="5321300"/>
            <a:ext cx="3840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>
                <a:sym typeface="+mn-ea"/>
              </a:rPr>
              <a:t>mutex </a:t>
            </a:r>
            <a:r>
              <a:rPr lang="zh-CN" altLang="x-none">
                <a:sym typeface="+mn-ea"/>
              </a:rPr>
              <a:t>避免了穿插，但并不保证顺序</a:t>
            </a:r>
            <a:endParaRPr lang="zh-CN" altLang="x-none"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>
            <a:off x="2545080" y="2369185"/>
            <a:ext cx="6659245" cy="659130"/>
            <a:chOff x="709" y="3149"/>
            <a:chExt cx="10487" cy="1038"/>
          </a:xfrm>
        </p:grpSpPr>
        <p:sp>
          <p:nvSpPr>
            <p:cNvPr id="25" name="Text Box 24"/>
            <p:cNvSpPr txBox="1"/>
            <p:nvPr/>
          </p:nvSpPr>
          <p:spPr>
            <a:xfrm>
              <a:off x="1683" y="3379"/>
              <a:ext cx="19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a = ”world”</a:t>
              </a:r>
              <a:endParaRPr lang="x-none" altLang="en-US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6360" y="3207"/>
              <a:ext cx="1349" cy="9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写</a:t>
              </a:r>
              <a:endParaRPr lang="zh-CN" altLang="en-US"/>
            </a:p>
          </p:txBody>
        </p:sp>
        <p:sp>
          <p:nvSpPr>
            <p:cNvPr id="7" name="Rectangles 6"/>
            <p:cNvSpPr/>
            <p:nvPr/>
          </p:nvSpPr>
          <p:spPr>
            <a:xfrm>
              <a:off x="4616" y="3207"/>
              <a:ext cx="1349" cy="9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读</a:t>
              </a:r>
              <a:endParaRPr lang="zh-CN" altLang="en-US"/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8104" y="3207"/>
              <a:ext cx="1349" cy="9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读</a:t>
              </a:r>
              <a:endParaRPr lang="zh-CN" altLang="en-US"/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9848" y="3207"/>
              <a:ext cx="1349" cy="9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写</a:t>
              </a:r>
              <a:endParaRPr lang="zh-CN" altLang="en-US"/>
            </a:p>
          </p:txBody>
        </p:sp>
        <p:pic>
          <p:nvPicPr>
            <p:cNvPr id="35" name="Picture 34" descr="huochaima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09" y="3149"/>
              <a:ext cx="1344" cy="1039"/>
            </a:xfrm>
            <a:prstGeom prst="rect">
              <a:avLst/>
            </a:prstGeom>
          </p:spPr>
        </p:pic>
      </p:grpSp>
      <p:sp>
        <p:nvSpPr>
          <p:cNvPr id="4" name="Text Box 3"/>
          <p:cNvSpPr txBox="1"/>
          <p:nvPr/>
        </p:nvSpPr>
        <p:spPr>
          <a:xfrm>
            <a:off x="2175510" y="1019175"/>
            <a:ext cx="2335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ym typeface="+mn-ea"/>
              </a:rPr>
              <a:t>有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mutex + cv </a:t>
            </a:r>
            <a:r>
              <a:rPr lang="zh-CN" altLang="x-none">
                <a:sym typeface="+mn-ea"/>
              </a:rPr>
              <a:t>之后：</a:t>
            </a:r>
            <a:endParaRPr lang="zh-CN" altLang="x-none">
              <a:sym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717915" y="3905250"/>
            <a:ext cx="2933700" cy="679450"/>
            <a:chOff x="5310" y="6446"/>
            <a:chExt cx="4620" cy="1070"/>
          </a:xfrm>
        </p:grpSpPr>
        <p:grpSp>
          <p:nvGrpSpPr>
            <p:cNvPr id="9" name="Group 8"/>
            <p:cNvGrpSpPr/>
            <p:nvPr/>
          </p:nvGrpSpPr>
          <p:grpSpPr>
            <a:xfrm>
              <a:off x="6240" y="6446"/>
              <a:ext cx="3691" cy="924"/>
              <a:chOff x="6240" y="6446"/>
              <a:chExt cx="3691" cy="924"/>
            </a:xfrm>
          </p:grpSpPr>
          <p:sp>
            <p:nvSpPr>
              <p:cNvPr id="10" name="Text Box 9"/>
              <p:cNvSpPr txBox="1"/>
              <p:nvPr/>
            </p:nvSpPr>
            <p:spPr>
              <a:xfrm>
                <a:off x="6240" y="6618"/>
                <a:ext cx="1788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x-none" altLang="en-US">
                    <a:sym typeface="+mn-ea"/>
                  </a:rPr>
                  <a:t>cout &lt;&lt; a</a:t>
                </a:r>
                <a:endParaRPr lang="en-US"/>
              </a:p>
            </p:txBody>
          </p:sp>
          <p:sp>
            <p:nvSpPr>
              <p:cNvPr id="13" name="Rectangles 12"/>
              <p:cNvSpPr/>
              <p:nvPr/>
            </p:nvSpPr>
            <p:spPr>
              <a:xfrm>
                <a:off x="8583" y="6446"/>
                <a:ext cx="1349" cy="92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读</a:t>
                </a:r>
                <a:endParaRPr lang="zh-CN" altLang="en-US"/>
              </a:p>
            </p:txBody>
          </p:sp>
        </p:grpSp>
        <p:pic>
          <p:nvPicPr>
            <p:cNvPr id="14" name="Picture 13" descr="huochaiman-re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0" y="6446"/>
              <a:ext cx="1385" cy="1070"/>
            </a:xfrm>
            <a:prstGeom prst="rect">
              <a:avLst/>
            </a:prstGeom>
          </p:spPr>
        </p:pic>
      </p:grpSp>
      <p:sp>
        <p:nvSpPr>
          <p:cNvPr id="16" name="Text Box 15"/>
          <p:cNvSpPr txBox="1"/>
          <p:nvPr/>
        </p:nvSpPr>
        <p:spPr>
          <a:xfrm>
            <a:off x="10029190" y="481774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ym typeface="+mn-ea"/>
              </a:rPr>
              <a:t>唯一可能</a:t>
            </a:r>
            <a:endParaRPr lang="x-none" altLang="en-US"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130165" y="5132705"/>
            <a:ext cx="3218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>
                <a:sym typeface="+mn-ea"/>
              </a:rPr>
              <a:t>mutex </a:t>
            </a:r>
            <a:r>
              <a:rPr lang="zh-CN" altLang="x-none">
                <a:sym typeface="+mn-ea"/>
              </a:rPr>
              <a:t>避免穿插，</a:t>
            </a:r>
            <a:r>
              <a:rPr lang="x-none" altLang="zh-CN">
                <a:sym typeface="+mn-ea"/>
              </a:rPr>
              <a:t>cv </a:t>
            </a:r>
            <a:r>
              <a:rPr lang="zh-CN" altLang="x-none">
                <a:sym typeface="+mn-ea"/>
              </a:rPr>
              <a:t>保证顺序</a:t>
            </a:r>
            <a:endParaRPr lang="zh-CN" altLang="x-none"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264920" y="761365"/>
            <a:ext cx="10241280" cy="31381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x-none">
                <a:sym typeface="+mn-ea"/>
              </a:rPr>
              <a:t>单独使用锁来实现多线程同步，是一种</a:t>
            </a:r>
            <a:r>
              <a:rPr lang="zh-CN" altLang="x-none" b="1">
                <a:sym typeface="+mn-ea"/>
              </a:rPr>
              <a:t>性能强迫症</a:t>
            </a:r>
            <a:r>
              <a:rPr lang="zh-CN" altLang="x-none">
                <a:sym typeface="+mn-ea"/>
              </a:rPr>
              <a:t>的蹩脚编程范式，不易维护，还容易犯错！</a:t>
            </a:r>
            <a:endParaRPr lang="zh-CN" altLang="x-none">
              <a:sym typeface="+mn-ea"/>
            </a:endParaRPr>
          </a:p>
          <a:p>
            <a:pPr algn="l"/>
            <a:endParaRPr lang="zh-CN" altLang="x-none">
              <a:sym typeface="+mn-ea"/>
            </a:endParaRPr>
          </a:p>
          <a:p>
            <a:pPr algn="l"/>
            <a:r>
              <a:rPr lang="zh-CN" altLang="x-none">
                <a:sym typeface="+mn-ea"/>
              </a:rPr>
              <a:t>最理想的多线程编程范式是</a:t>
            </a:r>
            <a:r>
              <a:rPr lang="zh-CN" altLang="x-none" b="1">
                <a:solidFill>
                  <a:schemeClr val="accent6"/>
                </a:solidFill>
                <a:sym typeface="+mn-ea"/>
              </a:rPr>
              <a:t>消息式同步</a:t>
            </a:r>
            <a:r>
              <a:rPr lang="zh-CN" altLang="x-none">
                <a:sym typeface="+mn-ea"/>
              </a:rPr>
              <a:t>：</a:t>
            </a:r>
            <a:endParaRPr lang="zh-CN" altLang="x-none">
              <a:sym typeface="+mn-ea"/>
            </a:endParaRPr>
          </a:p>
          <a:p>
            <a:pPr algn="l"/>
            <a:r>
              <a:rPr lang="zh-CN" altLang="x-none">
                <a:sym typeface="+mn-ea"/>
              </a:rPr>
              <a:t>使用小彭老师封装的</a:t>
            </a:r>
            <a:r>
              <a:rPr lang="zh-CN" altLang="x-none" b="1">
                <a:sym typeface="+mn-ea"/>
              </a:rPr>
              <a:t>多线程</a:t>
            </a:r>
            <a:r>
              <a:rPr lang="zh-CN" b="1">
                <a:sym typeface="+mn-ea"/>
              </a:rPr>
              <a:t>队列类</a:t>
            </a:r>
            <a:r>
              <a:rPr lang="zh-CN">
                <a:sym typeface="+mn-ea"/>
              </a:rPr>
              <a:t>（</a:t>
            </a:r>
            <a:r>
              <a:rPr lang="x-none" altLang="zh-CN">
                <a:sym typeface="+mn-ea"/>
              </a:rPr>
              <a:t>mt_queue</a:t>
            </a:r>
            <a:r>
              <a:rPr lang="zh-CN" altLang="x-none">
                <a:sym typeface="+mn-ea"/>
              </a:rPr>
              <a:t>）</a:t>
            </a:r>
            <a:r>
              <a:rPr lang="zh-CN">
                <a:sym typeface="+mn-ea"/>
              </a:rPr>
              <a:t>，线程之间</a:t>
            </a:r>
            <a:r>
              <a:rPr lang="zh-CN" altLang="x-none">
                <a:sym typeface="+mn-ea"/>
              </a:rPr>
              <a:t>统一用</a:t>
            </a:r>
            <a:r>
              <a:rPr lang="zh-CN">
                <a:sym typeface="+mn-ea"/>
              </a:rPr>
              <a:t>队列</a:t>
            </a:r>
            <a:r>
              <a:rPr lang="zh-CN" altLang="x-none">
                <a:sym typeface="+mn-ea"/>
              </a:rPr>
              <a:t>通信，无显式锁。</a:t>
            </a:r>
            <a:endParaRPr lang="zh-CN" altLang="x-none">
              <a:sym typeface="+mn-ea"/>
            </a:endParaRPr>
          </a:p>
          <a:p>
            <a:pPr algn="l"/>
            <a:r>
              <a:rPr lang="zh-CN" altLang="x-none">
                <a:sym typeface="+mn-ea"/>
              </a:rPr>
              <a:t>唯一的锁只出现在封装好的队列类内部，用户无法直接操作，没有死锁的可能。</a:t>
            </a:r>
            <a:endParaRPr lang="zh-CN" altLang="x-none">
              <a:sym typeface="+mn-ea"/>
            </a:endParaRPr>
          </a:p>
          <a:p>
            <a:pPr algn="l"/>
            <a:r>
              <a:rPr lang="zh-CN">
                <a:sym typeface="+mn-ea"/>
              </a:rPr>
              <a:t>线程之间</a:t>
            </a:r>
            <a:r>
              <a:rPr lang="zh-CN" altLang="x-none">
                <a:sym typeface="+mn-ea"/>
              </a:rPr>
              <a:t>除队列外，</a:t>
            </a:r>
            <a:r>
              <a:rPr lang="zh-CN" altLang="x-none" b="1">
                <a:sym typeface="+mn-ea"/>
              </a:rPr>
              <a:t>没有任何共享的可写变量</a:t>
            </a:r>
            <a:r>
              <a:rPr lang="zh-CN" altLang="x-none">
                <a:sym typeface="+mn-ea"/>
              </a:rPr>
              <a:t>，天然满足多线程安全的“写独占定律”。</a:t>
            </a:r>
            <a:endParaRPr lang="zh-CN" altLang="x-none">
              <a:sym typeface="+mn-ea"/>
            </a:endParaRPr>
          </a:p>
          <a:p>
            <a:pPr algn="l"/>
            <a:endParaRPr lang="zh-CN" altLang="x-none">
              <a:sym typeface="+mn-ea"/>
            </a:endParaRPr>
          </a:p>
          <a:p>
            <a:pPr algn="l"/>
            <a:r>
              <a:rPr lang="zh-CN" altLang="x-none">
                <a:sym typeface="+mn-ea"/>
              </a:rPr>
              <a:t>用落后的</a:t>
            </a:r>
            <a:r>
              <a:rPr lang="zh-CN" altLang="x-none" b="1">
                <a:solidFill>
                  <a:schemeClr val="accent2"/>
                </a:solidFill>
                <a:sym typeface="+mn-ea"/>
              </a:rPr>
              <a:t>共享式同步</a:t>
            </a:r>
            <a:r>
              <a:rPr lang="zh-CN" altLang="x-none">
                <a:sym typeface="+mn-ea"/>
              </a:rPr>
              <a:t>，相当于为了</a:t>
            </a:r>
            <a:r>
              <a:rPr lang="zh-CN" altLang="x-none" b="1">
                <a:sym typeface="+mn-ea"/>
              </a:rPr>
              <a:t>几纳秒</a:t>
            </a:r>
            <a:r>
              <a:rPr lang="zh-CN" altLang="x-none">
                <a:sym typeface="+mn-ea"/>
              </a:rPr>
              <a:t>的性能，牺牲</a:t>
            </a:r>
            <a:r>
              <a:rPr lang="zh-CN" altLang="x-none" b="1">
                <a:sym typeface="+mn-ea"/>
              </a:rPr>
              <a:t>几个小时</a:t>
            </a:r>
            <a:r>
              <a:rPr lang="zh-CN" altLang="x-none">
                <a:sym typeface="+mn-ea"/>
              </a:rPr>
              <a:t>的调试时间。</a:t>
            </a:r>
            <a:endParaRPr lang="zh-CN" altLang="x-none">
              <a:sym typeface="+mn-ea"/>
            </a:endParaRPr>
          </a:p>
          <a:p>
            <a:pPr algn="l"/>
            <a:r>
              <a:rPr lang="zh-CN" altLang="x-none">
                <a:sym typeface="+mn-ea"/>
              </a:rPr>
              <a:t>请问你这个程序需要运行多少遍，才能把你浪费在反复调试</a:t>
            </a:r>
            <a:r>
              <a:rPr lang="zh-CN" altLang="x-none" b="1">
                <a:sym typeface="+mn-ea"/>
              </a:rPr>
              <a:t>多线程崩溃</a:t>
            </a:r>
            <a:r>
              <a:rPr lang="zh-CN" altLang="x-none">
                <a:sym typeface="+mn-ea"/>
              </a:rPr>
              <a:t>的时间弥补回来？</a:t>
            </a:r>
            <a:endParaRPr lang="zh-CN" altLang="x-none">
              <a:sym typeface="+mn-ea"/>
            </a:endParaRPr>
          </a:p>
          <a:p>
            <a:pPr algn="l"/>
            <a:r>
              <a:rPr lang="zh-CN" altLang="x-none">
                <a:sym typeface="+mn-ea"/>
              </a:rPr>
              <a:t>即使确实让计算机多花几个小时，你也可以用这个时间吃小蛋糕看着他运行，不用浪费脑细胞。</a:t>
            </a:r>
            <a:endParaRPr lang="zh-CN" altLang="x-none">
              <a:sym typeface="+mn-ea"/>
            </a:endParaRPr>
          </a:p>
          <a:p>
            <a:pPr algn="l"/>
            <a:r>
              <a:rPr lang="zh-CN" altLang="x-none" b="1">
                <a:sym typeface="+mn-ea"/>
              </a:rPr>
              <a:t>多线程队列</a:t>
            </a:r>
            <a:r>
              <a:rPr lang="zh-CN" altLang="x-none">
                <a:sym typeface="+mn-ea"/>
              </a:rPr>
              <a:t>有很多第三方实现，有些是基于原子的</a:t>
            </a:r>
            <a:r>
              <a:rPr lang="zh-CN" altLang="x-none" b="1">
                <a:sym typeface="+mn-ea"/>
              </a:rPr>
              <a:t>无锁队列</a:t>
            </a:r>
            <a:r>
              <a:rPr lang="zh-CN" altLang="x-none">
                <a:sym typeface="+mn-ea"/>
              </a:rPr>
              <a:t>，效率上并不输</a:t>
            </a:r>
            <a:r>
              <a:rPr lang="en-US" altLang="zh-CN">
                <a:sym typeface="+mn-ea"/>
              </a:rPr>
              <a:t> mutex</a:t>
            </a:r>
            <a:r>
              <a:rPr lang="zh-CN" altLang="en-US">
                <a:sym typeface="+mn-ea"/>
              </a:rPr>
              <a:t>，甚至可能更快</a:t>
            </a:r>
            <a:r>
              <a:rPr lang="zh-CN" altLang="x-none">
                <a:sym typeface="+mn-ea"/>
              </a:rPr>
              <a:t>。</a:t>
            </a:r>
            <a:endParaRPr lang="en-US" altLang="zh-CN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848610" y="4318000"/>
            <a:ext cx="6494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>
                <a:sym typeface="+mn-ea"/>
              </a:rPr>
              <a:t>mutex</a:t>
            </a:r>
            <a:r>
              <a:rPr lang="en-US" altLang="x-none">
                <a:sym typeface="+mn-ea"/>
              </a:rPr>
              <a:t> - </a:t>
            </a:r>
            <a:r>
              <a:rPr lang="zh-CN" altLang="en-US">
                <a:sym typeface="+mn-ea"/>
              </a:rPr>
              <a:t>基于</a:t>
            </a:r>
            <a:r>
              <a:rPr lang="zh-CN" altLang="en-US" b="1">
                <a:solidFill>
                  <a:schemeClr val="accent2"/>
                </a:solidFill>
                <a:sym typeface="+mn-ea"/>
              </a:rPr>
              <a:t>共享</a:t>
            </a:r>
            <a:r>
              <a:rPr lang="zh-CN" altLang="en-US">
                <a:sym typeface="+mn-ea"/>
              </a:rPr>
              <a:t>的多线程同步（共享状态多而杂，容易犯错）</a:t>
            </a:r>
            <a:endParaRPr lang="zh-CN" altLang="en-US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905760" y="5032375"/>
            <a:ext cx="5974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>
                <a:sym typeface="+mn-ea"/>
              </a:rPr>
              <a:t>mt_queue </a:t>
            </a:r>
            <a:r>
              <a:rPr lang="en-US" altLang="x-none">
                <a:sym typeface="+mn-ea"/>
              </a:rPr>
              <a:t>- </a:t>
            </a:r>
            <a:r>
              <a:rPr lang="zh-CN" altLang="en-US">
                <a:sym typeface="+mn-ea"/>
              </a:rPr>
              <a:t>基于</a:t>
            </a:r>
            <a:r>
              <a:rPr lang="zh-CN" altLang="en-US" b="1">
                <a:solidFill>
                  <a:schemeClr val="accent6"/>
                </a:solidFill>
                <a:sym typeface="+mn-ea"/>
              </a:rPr>
              <a:t>消息</a:t>
            </a:r>
            <a:r>
              <a:rPr lang="zh-CN" altLang="en-US">
                <a:sym typeface="+mn-ea"/>
              </a:rPr>
              <a:t>的多线程同步（无共享，不易犯错）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1610" y="2163702"/>
            <a:ext cx="9144000" cy="2187001"/>
          </a:xfrm>
        </p:spPr>
        <p:txBody>
          <a:bodyPr>
            <a:normAutofit/>
          </a:bodyPr>
          <a:p>
            <a:r>
              <a:rPr lang="zh-CN" altLang="en-US" sz="4800"/>
              <a:t>从内存序说起</a:t>
            </a:r>
            <a:br>
              <a:rPr lang="zh-CN" altLang="en-US" sz="4800"/>
            </a:br>
            <a:r>
              <a:rPr lang="x-none" altLang="zh-CN" sz="4800"/>
              <a:t>C++ </a:t>
            </a:r>
            <a:r>
              <a:rPr lang="zh-CN" altLang="en-US" sz="4800"/>
              <a:t>无锁并发数据结构设计实战</a:t>
            </a:r>
            <a:endParaRPr lang="zh-CN" alt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10" y="4508183"/>
            <a:ext cx="9144000" cy="1655762"/>
          </a:xfrm>
        </p:spPr>
        <p:txBody>
          <a:bodyPr/>
          <a:p>
            <a:r>
              <a:rPr lang="zh-CN">
                <a:sym typeface="+mn-ea"/>
              </a:rPr>
              <a:t>搭上原子时代性能增长的高速猎车</a:t>
            </a:r>
            <a:endParaRPr lang="zh-CN" altLang="en-US"/>
          </a:p>
          <a:p>
            <a:r>
              <a:rPr lang="zh-CN" altLang="x-none"/>
              <a:t>安全使用原子能</a:t>
            </a:r>
            <a:endParaRPr lang="zh-CN" altLang="x-non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2400" y="2437765"/>
            <a:ext cx="964565" cy="111569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596765" y="340995"/>
            <a:ext cx="2882900" cy="1867535"/>
            <a:chOff x="762" y="6266"/>
            <a:chExt cx="6262" cy="40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" y="6266"/>
              <a:ext cx="6262" cy="405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0" y="6530"/>
              <a:ext cx="1534" cy="15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0" y="8560"/>
              <a:ext cx="1534" cy="1534"/>
            </a:xfrm>
            <a:prstGeom prst="rect">
              <a:avLst/>
            </a:prstGeom>
          </p:spPr>
        </p:pic>
      </p:grpSp>
      <p:sp>
        <p:nvSpPr>
          <p:cNvPr id="7" name="L-Shape 6"/>
          <p:cNvSpPr/>
          <p:nvPr/>
        </p:nvSpPr>
        <p:spPr>
          <a:xfrm rot="18900000">
            <a:off x="6939915" y="4954270"/>
            <a:ext cx="278130" cy="151130"/>
          </a:xfrm>
          <a:prstGeom prst="corner">
            <a:avLst>
              <a:gd name="adj1" fmla="val 36884"/>
              <a:gd name="adj2" fmla="val 3963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Cross 12"/>
          <p:cNvSpPr/>
          <p:nvPr/>
        </p:nvSpPr>
        <p:spPr>
          <a:xfrm rot="18900000">
            <a:off x="7804150" y="4523105"/>
            <a:ext cx="294005" cy="294005"/>
          </a:xfrm>
          <a:prstGeom prst="plus">
            <a:avLst>
              <a:gd name="adj" fmla="val 38836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并发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并发，</a:t>
            </a:r>
            <a:r>
              <a:rPr lang="zh-CN" altLang="en-US"/>
              <a:t>四个人抢一个厕所，轮流使用，</a:t>
            </a:r>
            <a:r>
              <a:rPr lang="en-US" altLang="zh-CN"/>
              <a:t>1 </a:t>
            </a:r>
            <a:r>
              <a:rPr lang="zh-CN" altLang="en-US"/>
              <a:t>号同学拉完一坨就先出去，</a:t>
            </a:r>
            <a:r>
              <a:rPr lang="en-US" altLang="zh-CN"/>
              <a:t>2 </a:t>
            </a:r>
            <a:r>
              <a:rPr lang="zh-CN" altLang="en-US"/>
              <a:t>号同学进来拉一坨，以此类推，直到</a:t>
            </a:r>
            <a:r>
              <a:rPr lang="en-US" altLang="zh-CN"/>
              <a:t> 4 </a:t>
            </a:r>
            <a:r>
              <a:rPr lang="zh-CN" altLang="en-US"/>
              <a:t>号同学拉完，</a:t>
            </a:r>
            <a:r>
              <a:rPr lang="en-US" altLang="zh-CN"/>
              <a:t>1 </a:t>
            </a:r>
            <a:r>
              <a:rPr lang="zh-CN" altLang="en-US"/>
              <a:t>号同学再进来拉第二坨。</a:t>
            </a:r>
            <a:endParaRPr lang="zh-CN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456305" y="3313430"/>
            <a:ext cx="4423410" cy="346710"/>
            <a:chOff x="8673" y="1101"/>
            <a:chExt cx="6966" cy="546"/>
          </a:xfrm>
        </p:grpSpPr>
        <p:grpSp>
          <p:nvGrpSpPr>
            <p:cNvPr id="7" name="Group 6"/>
            <p:cNvGrpSpPr/>
            <p:nvPr/>
          </p:nvGrpSpPr>
          <p:grpSpPr>
            <a:xfrm>
              <a:off x="8673" y="1101"/>
              <a:ext cx="3483" cy="546"/>
              <a:chOff x="8673" y="1101"/>
              <a:chExt cx="3483" cy="546"/>
            </a:xfrm>
          </p:grpSpPr>
          <p:sp>
            <p:nvSpPr>
              <p:cNvPr id="28" name="Rectangles 27"/>
              <p:cNvSpPr/>
              <p:nvPr/>
            </p:nvSpPr>
            <p:spPr>
              <a:xfrm>
                <a:off x="9544" y="1101"/>
                <a:ext cx="871" cy="54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/>
                  <a:t>2</a:t>
                </a:r>
                <a:endParaRPr lang="x-none" altLang="zh-CN"/>
              </a:p>
            </p:txBody>
          </p:sp>
          <p:sp>
            <p:nvSpPr>
              <p:cNvPr id="4" name="Rectangles 3"/>
              <p:cNvSpPr/>
              <p:nvPr/>
            </p:nvSpPr>
            <p:spPr>
              <a:xfrm>
                <a:off x="11286" y="1101"/>
                <a:ext cx="871" cy="54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/>
                  <a:t>4</a:t>
                </a:r>
                <a:endParaRPr lang="x-none" altLang="zh-CN"/>
              </a:p>
            </p:txBody>
          </p:sp>
          <p:sp>
            <p:nvSpPr>
              <p:cNvPr id="5" name="Rectangles 4"/>
              <p:cNvSpPr/>
              <p:nvPr/>
            </p:nvSpPr>
            <p:spPr>
              <a:xfrm>
                <a:off x="8673" y="1101"/>
                <a:ext cx="871" cy="54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/>
                  <a:t>1</a:t>
                </a:r>
                <a:endParaRPr lang="x-none" altLang="zh-CN"/>
              </a:p>
            </p:txBody>
          </p:sp>
          <p:sp>
            <p:nvSpPr>
              <p:cNvPr id="6" name="Rectangles 5"/>
              <p:cNvSpPr/>
              <p:nvPr/>
            </p:nvSpPr>
            <p:spPr>
              <a:xfrm>
                <a:off x="10415" y="1101"/>
                <a:ext cx="871" cy="54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/>
                  <a:t>3</a:t>
                </a:r>
                <a:endParaRPr lang="x-none" altLang="zh-CN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2157" y="1101"/>
              <a:ext cx="3483" cy="546"/>
              <a:chOff x="8673" y="1101"/>
              <a:chExt cx="3483" cy="546"/>
            </a:xfrm>
          </p:grpSpPr>
          <p:sp>
            <p:nvSpPr>
              <p:cNvPr id="9" name="Rectangles 8"/>
              <p:cNvSpPr/>
              <p:nvPr/>
            </p:nvSpPr>
            <p:spPr>
              <a:xfrm>
                <a:off x="9544" y="1101"/>
                <a:ext cx="871" cy="54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/>
                  <a:t>2</a:t>
                </a:r>
                <a:endParaRPr lang="x-none" altLang="zh-CN"/>
              </a:p>
            </p:txBody>
          </p:sp>
          <p:sp>
            <p:nvSpPr>
              <p:cNvPr id="10" name="Rectangles 9"/>
              <p:cNvSpPr/>
              <p:nvPr/>
            </p:nvSpPr>
            <p:spPr>
              <a:xfrm>
                <a:off x="11286" y="1101"/>
                <a:ext cx="871" cy="54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/>
                  <a:t>4</a:t>
                </a:r>
                <a:endParaRPr lang="x-none" altLang="zh-CN"/>
              </a:p>
            </p:txBody>
          </p:sp>
          <p:sp>
            <p:nvSpPr>
              <p:cNvPr id="11" name="Rectangles 10"/>
              <p:cNvSpPr/>
              <p:nvPr/>
            </p:nvSpPr>
            <p:spPr>
              <a:xfrm>
                <a:off x="8673" y="1101"/>
                <a:ext cx="871" cy="54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/>
                  <a:t>1</a:t>
                </a:r>
                <a:endParaRPr lang="x-none" altLang="zh-CN"/>
              </a:p>
            </p:txBody>
          </p:sp>
          <p:sp>
            <p:nvSpPr>
              <p:cNvPr id="12" name="Rectangles 11"/>
              <p:cNvSpPr/>
              <p:nvPr/>
            </p:nvSpPr>
            <p:spPr>
              <a:xfrm>
                <a:off x="10415" y="1101"/>
                <a:ext cx="871" cy="54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/>
                  <a:t>3</a:t>
                </a:r>
                <a:endParaRPr lang="x-none" altLang="zh-CN"/>
              </a:p>
            </p:txBody>
          </p:sp>
        </p:grp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072765" y="3356610"/>
            <a:ext cx="261620" cy="2616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并行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并行，四</a:t>
            </a:r>
            <a:r>
              <a:rPr lang="zh-CN" altLang="en-US"/>
              <a:t>个人抢</a:t>
            </a:r>
            <a:r>
              <a:rPr lang="zh-CN" altLang="en-US">
                <a:sym typeface="+mn-ea"/>
              </a:rPr>
              <a:t>四</a:t>
            </a:r>
            <a:r>
              <a:rPr lang="zh-CN" altLang="en-US"/>
              <a:t>个厕所，不用抢，一人一个，拉完全部的答辩后，各自离开。</a:t>
            </a:r>
            <a:endParaRPr lang="zh-CN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456305" y="3313430"/>
            <a:ext cx="1106170" cy="1389380"/>
            <a:chOff x="8673" y="1101"/>
            <a:chExt cx="1742" cy="2188"/>
          </a:xfrm>
        </p:grpSpPr>
        <p:grpSp>
          <p:nvGrpSpPr>
            <p:cNvPr id="7" name="Group 6"/>
            <p:cNvGrpSpPr/>
            <p:nvPr/>
          </p:nvGrpSpPr>
          <p:grpSpPr>
            <a:xfrm>
              <a:off x="8673" y="1101"/>
              <a:ext cx="871" cy="2188"/>
              <a:chOff x="8673" y="1101"/>
              <a:chExt cx="871" cy="2188"/>
            </a:xfrm>
          </p:grpSpPr>
          <p:sp>
            <p:nvSpPr>
              <p:cNvPr id="28" name="Rectangles 27"/>
              <p:cNvSpPr/>
              <p:nvPr/>
            </p:nvSpPr>
            <p:spPr>
              <a:xfrm>
                <a:off x="8673" y="1648"/>
                <a:ext cx="871" cy="54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/>
                  <a:t>2</a:t>
                </a:r>
                <a:endParaRPr lang="x-none" altLang="zh-CN"/>
              </a:p>
            </p:txBody>
          </p:sp>
          <p:sp>
            <p:nvSpPr>
              <p:cNvPr id="4" name="Rectangles 3"/>
              <p:cNvSpPr/>
              <p:nvPr/>
            </p:nvSpPr>
            <p:spPr>
              <a:xfrm>
                <a:off x="8673" y="2742"/>
                <a:ext cx="871" cy="54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/>
                  <a:t>4</a:t>
                </a:r>
                <a:endParaRPr lang="x-none" altLang="zh-CN"/>
              </a:p>
            </p:txBody>
          </p:sp>
          <p:sp>
            <p:nvSpPr>
              <p:cNvPr id="5" name="Rectangles 4"/>
              <p:cNvSpPr/>
              <p:nvPr/>
            </p:nvSpPr>
            <p:spPr>
              <a:xfrm>
                <a:off x="8673" y="1101"/>
                <a:ext cx="871" cy="54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/>
                  <a:t>1</a:t>
                </a:r>
                <a:endParaRPr lang="x-none" altLang="zh-CN"/>
              </a:p>
            </p:txBody>
          </p:sp>
          <p:sp>
            <p:nvSpPr>
              <p:cNvPr id="6" name="Rectangles 5"/>
              <p:cNvSpPr/>
              <p:nvPr/>
            </p:nvSpPr>
            <p:spPr>
              <a:xfrm>
                <a:off x="8673" y="2195"/>
                <a:ext cx="871" cy="54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/>
                  <a:t>3</a:t>
                </a:r>
                <a:endParaRPr lang="x-none" altLang="zh-CN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9544" y="1101"/>
              <a:ext cx="871" cy="2188"/>
              <a:chOff x="6060" y="1101"/>
              <a:chExt cx="871" cy="2188"/>
            </a:xfrm>
          </p:grpSpPr>
          <p:sp>
            <p:nvSpPr>
              <p:cNvPr id="9" name="Rectangles 8"/>
              <p:cNvSpPr/>
              <p:nvPr/>
            </p:nvSpPr>
            <p:spPr>
              <a:xfrm>
                <a:off x="6060" y="1648"/>
                <a:ext cx="871" cy="54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/>
                  <a:t>2</a:t>
                </a:r>
                <a:endParaRPr lang="x-none" altLang="zh-CN"/>
              </a:p>
            </p:txBody>
          </p:sp>
          <p:sp>
            <p:nvSpPr>
              <p:cNvPr id="10" name="Rectangles 9"/>
              <p:cNvSpPr/>
              <p:nvPr/>
            </p:nvSpPr>
            <p:spPr>
              <a:xfrm>
                <a:off x="6060" y="2742"/>
                <a:ext cx="871" cy="54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/>
                  <a:t>4</a:t>
                </a:r>
                <a:endParaRPr lang="x-none" altLang="zh-CN"/>
              </a:p>
            </p:txBody>
          </p:sp>
          <p:sp>
            <p:nvSpPr>
              <p:cNvPr id="11" name="Rectangles 10"/>
              <p:cNvSpPr/>
              <p:nvPr/>
            </p:nvSpPr>
            <p:spPr>
              <a:xfrm>
                <a:off x="6060" y="1101"/>
                <a:ext cx="871" cy="54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/>
                  <a:t>1</a:t>
                </a:r>
                <a:endParaRPr lang="x-none" altLang="zh-CN"/>
              </a:p>
            </p:txBody>
          </p:sp>
          <p:sp>
            <p:nvSpPr>
              <p:cNvPr id="12" name="Rectangles 11"/>
              <p:cNvSpPr/>
              <p:nvPr/>
            </p:nvSpPr>
            <p:spPr>
              <a:xfrm>
                <a:off x="6060" y="2195"/>
                <a:ext cx="871" cy="54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/>
                  <a:t>3</a:t>
                </a:r>
                <a:endParaRPr lang="x-none" altLang="zh-CN"/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072765" y="3356610"/>
            <a:ext cx="261620" cy="2616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072765" y="3703955"/>
            <a:ext cx="261620" cy="2616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072765" y="4051300"/>
            <a:ext cx="261620" cy="2616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072765" y="4398645"/>
            <a:ext cx="261620" cy="2616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现实</a:t>
            </a:r>
            <a:endParaRPr lang="x-none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现实往往介于两者之间，例如，</a:t>
            </a:r>
            <a:r>
              <a:rPr lang="zh-CN" altLang="en-US">
                <a:sym typeface="+mn-ea"/>
              </a:rPr>
              <a:t>四</a:t>
            </a:r>
            <a:r>
              <a:rPr lang="zh-CN" altLang="en-US"/>
              <a:t>个人抢三个厕所。那么多出来的</a:t>
            </a:r>
            <a:r>
              <a:rPr lang="x-none" altLang="zh-CN"/>
              <a:t> 4 </a:t>
            </a:r>
            <a:r>
              <a:rPr lang="zh-CN" altLang="en-US"/>
              <a:t>号同学就需要和</a:t>
            </a:r>
            <a:r>
              <a:rPr lang="x-none" altLang="zh-CN"/>
              <a:t> 3 </a:t>
            </a:r>
            <a:r>
              <a:rPr lang="zh-CN" altLang="en-US"/>
              <a:t>号同学轮流上厕所了。操作系统会保证每个同学都能享受一遍轮流上厕所的酸爽，不会一直委屈着</a:t>
            </a:r>
            <a:r>
              <a:rPr lang="x-none" altLang="zh-CN"/>
              <a:t> 4 </a:t>
            </a:r>
            <a:r>
              <a:rPr lang="zh-CN" altLang="en-US"/>
              <a:t>号和</a:t>
            </a:r>
            <a:r>
              <a:rPr lang="x-none" altLang="zh-CN"/>
              <a:t> 3 </a:t>
            </a:r>
            <a:r>
              <a:rPr lang="zh-CN" altLang="en-US"/>
              <a:t>号同学。</a:t>
            </a:r>
            <a:endParaRPr lang="zh-CN" altLang="en-US"/>
          </a:p>
        </p:txBody>
      </p:sp>
      <p:sp>
        <p:nvSpPr>
          <p:cNvPr id="16" name="Rectangles 15"/>
          <p:cNvSpPr/>
          <p:nvPr/>
        </p:nvSpPr>
        <p:spPr>
          <a:xfrm>
            <a:off x="3456305" y="3660775"/>
            <a:ext cx="553085" cy="3473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2</a:t>
            </a:r>
            <a:endParaRPr lang="x-none" altLang="zh-CN"/>
          </a:p>
        </p:txBody>
      </p:sp>
      <p:sp>
        <p:nvSpPr>
          <p:cNvPr id="17" name="Rectangles 16"/>
          <p:cNvSpPr/>
          <p:nvPr/>
        </p:nvSpPr>
        <p:spPr>
          <a:xfrm>
            <a:off x="4009390" y="4008120"/>
            <a:ext cx="553085" cy="3473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4</a:t>
            </a:r>
            <a:endParaRPr lang="x-none" altLang="zh-CN"/>
          </a:p>
        </p:txBody>
      </p:sp>
      <p:sp>
        <p:nvSpPr>
          <p:cNvPr id="18" name="Rectangles 17"/>
          <p:cNvSpPr/>
          <p:nvPr/>
        </p:nvSpPr>
        <p:spPr>
          <a:xfrm>
            <a:off x="3456305" y="3313430"/>
            <a:ext cx="553085" cy="3473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1</a:t>
            </a:r>
            <a:endParaRPr lang="x-none" altLang="zh-CN"/>
          </a:p>
        </p:txBody>
      </p:sp>
      <p:sp>
        <p:nvSpPr>
          <p:cNvPr id="19" name="Rectangles 18"/>
          <p:cNvSpPr/>
          <p:nvPr/>
        </p:nvSpPr>
        <p:spPr>
          <a:xfrm>
            <a:off x="3456305" y="4008120"/>
            <a:ext cx="553085" cy="3473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3</a:t>
            </a:r>
            <a:endParaRPr lang="x-none" altLang="zh-CN"/>
          </a:p>
        </p:txBody>
      </p:sp>
      <p:sp>
        <p:nvSpPr>
          <p:cNvPr id="21" name="Rectangles 20"/>
          <p:cNvSpPr/>
          <p:nvPr/>
        </p:nvSpPr>
        <p:spPr>
          <a:xfrm>
            <a:off x="4009390" y="3660775"/>
            <a:ext cx="553085" cy="3473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2</a:t>
            </a:r>
            <a:endParaRPr lang="x-none" altLang="zh-CN"/>
          </a:p>
        </p:txBody>
      </p:sp>
      <p:sp>
        <p:nvSpPr>
          <p:cNvPr id="22" name="Rectangles 21"/>
          <p:cNvSpPr/>
          <p:nvPr/>
        </p:nvSpPr>
        <p:spPr>
          <a:xfrm>
            <a:off x="5115560" y="3661410"/>
            <a:ext cx="553085" cy="3473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4</a:t>
            </a:r>
            <a:endParaRPr lang="x-none" altLang="zh-CN"/>
          </a:p>
        </p:txBody>
      </p:sp>
      <p:sp>
        <p:nvSpPr>
          <p:cNvPr id="23" name="Rectangles 22"/>
          <p:cNvSpPr/>
          <p:nvPr/>
        </p:nvSpPr>
        <p:spPr>
          <a:xfrm>
            <a:off x="4009390" y="3313430"/>
            <a:ext cx="553085" cy="3473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1</a:t>
            </a:r>
            <a:endParaRPr lang="x-none" altLang="zh-CN"/>
          </a:p>
        </p:txBody>
      </p:sp>
      <p:sp>
        <p:nvSpPr>
          <p:cNvPr id="24" name="Rectangles 23"/>
          <p:cNvSpPr/>
          <p:nvPr/>
        </p:nvSpPr>
        <p:spPr>
          <a:xfrm>
            <a:off x="4562475" y="4008755"/>
            <a:ext cx="553085" cy="3473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3</a:t>
            </a:r>
            <a:endParaRPr lang="x-none" altLang="zh-CN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072765" y="3356610"/>
            <a:ext cx="261620" cy="2616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072765" y="3703955"/>
            <a:ext cx="261620" cy="2616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072765" y="4051300"/>
            <a:ext cx="261620" cy="261620"/>
          </a:xfrm>
          <a:prstGeom prst="rect">
            <a:avLst/>
          </a:prstGeom>
        </p:spPr>
      </p:pic>
      <p:sp>
        <p:nvSpPr>
          <p:cNvPr id="31" name="Rectangles 30"/>
          <p:cNvSpPr/>
          <p:nvPr/>
        </p:nvSpPr>
        <p:spPr>
          <a:xfrm>
            <a:off x="4562475" y="3314065"/>
            <a:ext cx="553085" cy="3473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1</a:t>
            </a:r>
            <a:endParaRPr lang="x-none" altLang="zh-CN"/>
          </a:p>
        </p:txBody>
      </p:sp>
      <p:sp>
        <p:nvSpPr>
          <p:cNvPr id="32" name="Rectangles 31"/>
          <p:cNvSpPr/>
          <p:nvPr/>
        </p:nvSpPr>
        <p:spPr>
          <a:xfrm>
            <a:off x="6221730" y="3313430"/>
            <a:ext cx="553085" cy="3473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4</a:t>
            </a:r>
            <a:endParaRPr lang="x-none" altLang="zh-CN"/>
          </a:p>
        </p:txBody>
      </p:sp>
      <p:sp>
        <p:nvSpPr>
          <p:cNvPr id="33" name="Rectangles 32"/>
          <p:cNvSpPr/>
          <p:nvPr/>
        </p:nvSpPr>
        <p:spPr>
          <a:xfrm>
            <a:off x="5115560" y="4008755"/>
            <a:ext cx="553085" cy="3473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3</a:t>
            </a:r>
            <a:endParaRPr lang="x-none" altLang="zh-CN"/>
          </a:p>
        </p:txBody>
      </p:sp>
      <p:sp>
        <p:nvSpPr>
          <p:cNvPr id="36" name="Rectangles 35"/>
          <p:cNvSpPr/>
          <p:nvPr/>
        </p:nvSpPr>
        <p:spPr>
          <a:xfrm>
            <a:off x="5668645" y="3314065"/>
            <a:ext cx="553085" cy="3473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4</a:t>
            </a:r>
            <a:endParaRPr lang="x-none" altLang="zh-CN"/>
          </a:p>
        </p:txBody>
      </p:sp>
      <p:sp>
        <p:nvSpPr>
          <p:cNvPr id="37" name="Rectangles 36"/>
          <p:cNvSpPr/>
          <p:nvPr/>
        </p:nvSpPr>
        <p:spPr>
          <a:xfrm>
            <a:off x="6221730" y="4008755"/>
            <a:ext cx="553085" cy="3473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2</a:t>
            </a:r>
            <a:endParaRPr lang="x-none" altLang="zh-CN"/>
          </a:p>
        </p:txBody>
      </p:sp>
      <p:sp>
        <p:nvSpPr>
          <p:cNvPr id="38" name="Rectangles 37"/>
          <p:cNvSpPr/>
          <p:nvPr/>
        </p:nvSpPr>
        <p:spPr>
          <a:xfrm>
            <a:off x="5668645" y="4008755"/>
            <a:ext cx="553085" cy="3473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3</a:t>
            </a:r>
            <a:endParaRPr lang="x-none" altLang="zh-CN"/>
          </a:p>
        </p:txBody>
      </p:sp>
      <p:sp>
        <p:nvSpPr>
          <p:cNvPr id="40" name="Rectangles 39"/>
          <p:cNvSpPr/>
          <p:nvPr/>
        </p:nvSpPr>
        <p:spPr>
          <a:xfrm>
            <a:off x="6221730" y="3660775"/>
            <a:ext cx="553085" cy="3473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1</a:t>
            </a:r>
            <a:endParaRPr lang="x-none" altLang="zh-CN"/>
          </a:p>
        </p:txBody>
      </p:sp>
      <p:sp>
        <p:nvSpPr>
          <p:cNvPr id="42" name="Rectangles 41"/>
          <p:cNvSpPr/>
          <p:nvPr/>
        </p:nvSpPr>
        <p:spPr>
          <a:xfrm>
            <a:off x="5115560" y="3314065"/>
            <a:ext cx="553085" cy="3473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2</a:t>
            </a:r>
            <a:endParaRPr lang="x-none" altLang="zh-CN"/>
          </a:p>
        </p:txBody>
      </p:sp>
      <p:sp>
        <p:nvSpPr>
          <p:cNvPr id="43" name="Rectangles 42"/>
          <p:cNvSpPr/>
          <p:nvPr/>
        </p:nvSpPr>
        <p:spPr>
          <a:xfrm>
            <a:off x="5668645" y="3660775"/>
            <a:ext cx="553085" cy="3473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2</a:t>
            </a:r>
            <a:endParaRPr lang="x-none" altLang="zh-CN"/>
          </a:p>
        </p:txBody>
      </p:sp>
      <p:sp>
        <p:nvSpPr>
          <p:cNvPr id="44" name="Rectangles 43"/>
          <p:cNvSpPr/>
          <p:nvPr/>
        </p:nvSpPr>
        <p:spPr>
          <a:xfrm>
            <a:off x="4562475" y="3660775"/>
            <a:ext cx="553085" cy="3473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4</a:t>
            </a:r>
            <a:endParaRPr lang="x-none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现实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如果厕所很多，人很少，例如三个厕所只有两个人。那么操作系统会让每个同学在多个核之间来回晃悠，避免单核温度过高。闲置的核将会处于空闲状态，节约电能。</a:t>
            </a:r>
            <a:endParaRPr lang="zh-CN"/>
          </a:p>
        </p:txBody>
      </p:sp>
      <p:sp>
        <p:nvSpPr>
          <p:cNvPr id="16" name="Rectangles 15"/>
          <p:cNvSpPr/>
          <p:nvPr/>
        </p:nvSpPr>
        <p:spPr>
          <a:xfrm>
            <a:off x="3456305" y="3660775"/>
            <a:ext cx="553085" cy="3473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2</a:t>
            </a:r>
            <a:endParaRPr lang="x-none" altLang="zh-CN"/>
          </a:p>
        </p:txBody>
      </p:sp>
      <p:sp>
        <p:nvSpPr>
          <p:cNvPr id="18" name="Rectangles 17"/>
          <p:cNvSpPr/>
          <p:nvPr/>
        </p:nvSpPr>
        <p:spPr>
          <a:xfrm>
            <a:off x="3456305" y="3313430"/>
            <a:ext cx="553085" cy="3473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1</a:t>
            </a:r>
            <a:endParaRPr lang="x-none" altLang="zh-CN"/>
          </a:p>
        </p:txBody>
      </p:sp>
      <p:sp>
        <p:nvSpPr>
          <p:cNvPr id="21" name="Rectangles 20"/>
          <p:cNvSpPr/>
          <p:nvPr/>
        </p:nvSpPr>
        <p:spPr>
          <a:xfrm>
            <a:off x="4009390" y="3660775"/>
            <a:ext cx="553085" cy="3473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2</a:t>
            </a:r>
            <a:endParaRPr lang="x-none" altLang="zh-CN"/>
          </a:p>
        </p:txBody>
      </p:sp>
      <p:sp>
        <p:nvSpPr>
          <p:cNvPr id="23" name="Rectangles 22"/>
          <p:cNvSpPr/>
          <p:nvPr/>
        </p:nvSpPr>
        <p:spPr>
          <a:xfrm>
            <a:off x="4009390" y="3313430"/>
            <a:ext cx="553085" cy="3473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1</a:t>
            </a:r>
            <a:endParaRPr lang="x-none" altLang="zh-CN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072765" y="3356610"/>
            <a:ext cx="261620" cy="2616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072765" y="3703955"/>
            <a:ext cx="261620" cy="2616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072765" y="4051300"/>
            <a:ext cx="261620" cy="26162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4562475" y="4008120"/>
            <a:ext cx="553085" cy="3473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2</a:t>
            </a:r>
            <a:endParaRPr lang="x-none" altLang="zh-CN"/>
          </a:p>
        </p:txBody>
      </p:sp>
      <p:sp>
        <p:nvSpPr>
          <p:cNvPr id="5" name="Rectangles 4"/>
          <p:cNvSpPr/>
          <p:nvPr/>
        </p:nvSpPr>
        <p:spPr>
          <a:xfrm>
            <a:off x="4562475" y="3660775"/>
            <a:ext cx="553085" cy="3473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1</a:t>
            </a:r>
            <a:endParaRPr lang="x-none" altLang="zh-CN"/>
          </a:p>
        </p:txBody>
      </p:sp>
      <p:sp>
        <p:nvSpPr>
          <p:cNvPr id="6" name="Rectangles 5"/>
          <p:cNvSpPr/>
          <p:nvPr/>
        </p:nvSpPr>
        <p:spPr>
          <a:xfrm>
            <a:off x="5115560" y="4008120"/>
            <a:ext cx="553085" cy="3473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2</a:t>
            </a:r>
            <a:endParaRPr lang="x-none" altLang="zh-CN"/>
          </a:p>
        </p:txBody>
      </p:sp>
      <p:sp>
        <p:nvSpPr>
          <p:cNvPr id="7" name="Rectangles 6"/>
          <p:cNvSpPr/>
          <p:nvPr/>
        </p:nvSpPr>
        <p:spPr>
          <a:xfrm>
            <a:off x="5115560" y="3660775"/>
            <a:ext cx="553085" cy="3473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1</a:t>
            </a:r>
            <a:endParaRPr lang="x-none" altLang="zh-CN"/>
          </a:p>
        </p:txBody>
      </p:sp>
      <p:sp>
        <p:nvSpPr>
          <p:cNvPr id="8" name="Rectangles 7"/>
          <p:cNvSpPr/>
          <p:nvPr/>
        </p:nvSpPr>
        <p:spPr>
          <a:xfrm>
            <a:off x="5668645" y="3314065"/>
            <a:ext cx="553085" cy="3473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2</a:t>
            </a:r>
            <a:endParaRPr lang="x-none" altLang="zh-CN"/>
          </a:p>
        </p:txBody>
      </p:sp>
      <p:sp>
        <p:nvSpPr>
          <p:cNvPr id="9" name="Rectangles 8"/>
          <p:cNvSpPr/>
          <p:nvPr/>
        </p:nvSpPr>
        <p:spPr>
          <a:xfrm>
            <a:off x="5668645" y="4008120"/>
            <a:ext cx="553085" cy="3473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1</a:t>
            </a:r>
            <a:endParaRPr lang="x-none" altLang="zh-CN"/>
          </a:p>
        </p:txBody>
      </p:sp>
      <p:sp>
        <p:nvSpPr>
          <p:cNvPr id="10" name="Rectangles 9"/>
          <p:cNvSpPr/>
          <p:nvPr/>
        </p:nvSpPr>
        <p:spPr>
          <a:xfrm>
            <a:off x="6221730" y="3314065"/>
            <a:ext cx="553085" cy="3473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2</a:t>
            </a:r>
            <a:endParaRPr lang="x-none" altLang="zh-CN"/>
          </a:p>
        </p:txBody>
      </p:sp>
      <p:sp>
        <p:nvSpPr>
          <p:cNvPr id="11" name="Rectangles 10"/>
          <p:cNvSpPr/>
          <p:nvPr/>
        </p:nvSpPr>
        <p:spPr>
          <a:xfrm>
            <a:off x="6221730" y="4008120"/>
            <a:ext cx="553085" cy="3473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1</a:t>
            </a:r>
            <a:endParaRPr lang="x-none" altLang="zh-CN"/>
          </a:p>
        </p:txBody>
      </p:sp>
      <p:sp>
        <p:nvSpPr>
          <p:cNvPr id="12" name="Text Box 11"/>
          <p:cNvSpPr txBox="1"/>
          <p:nvPr/>
        </p:nvSpPr>
        <p:spPr>
          <a:xfrm>
            <a:off x="3666490" y="399796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空闲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795520" y="3292475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空闲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5909945" y="364998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空闲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多线程安全的本质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所有线程的操作，都可以被其他线程“穿插”。</a:t>
            </a:r>
            <a:endParaRPr lang="zh-CN" altLang="en-US"/>
          </a:p>
          <a:p>
            <a:r>
              <a:rPr lang="zh-CN" altLang="en-US"/>
              <a:t>即使被穿插了，程序的运行结果也总是相同。</a:t>
            </a:r>
            <a:endParaRPr lang="zh-CN" altLang="en-US"/>
          </a:p>
          <a:p>
            <a:r>
              <a:rPr lang="zh-CN" altLang="en-US"/>
              <a:t>那么这就是多线程安全的程序。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85010" y="1156970"/>
            <a:ext cx="1065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zh-CN">
                <a:sym typeface="+mn-ea"/>
              </a:rPr>
              <a:t>int a = 0;</a:t>
            </a:r>
            <a:endParaRPr lang="x-none" altLang="zh-CN">
              <a:sym typeface="+mn-e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811780" y="5222240"/>
            <a:ext cx="4809490" cy="368300"/>
            <a:chOff x="4428" y="8224"/>
            <a:chExt cx="7574" cy="58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428" y="8224"/>
              <a:ext cx="66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10994" y="8224"/>
              <a:ext cx="10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x-none">
                  <a:solidFill>
                    <a:schemeClr val="accent1"/>
                  </a:solidFill>
                  <a:sym typeface="+mn-ea"/>
                </a:rPr>
                <a:t>时间</a:t>
              </a:r>
              <a:endParaRPr lang="zh-CN" altLang="x-none">
                <a:solidFill>
                  <a:schemeClr val="accent1"/>
                </a:solidFill>
                <a:sym typeface="+mn-ea"/>
              </a:endParaRPr>
            </a:p>
          </p:txBody>
        </p:sp>
      </p:grpSp>
      <p:sp>
        <p:nvSpPr>
          <p:cNvPr id="20" name="Text Box 19"/>
          <p:cNvSpPr txBox="1"/>
          <p:nvPr/>
        </p:nvSpPr>
        <p:spPr>
          <a:xfrm>
            <a:off x="10364470" y="570865"/>
            <a:ext cx="773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x-none">
                <a:sym typeface="+mn-ea"/>
              </a:rPr>
              <a:t>读</a:t>
            </a:r>
            <a:r>
              <a:rPr lang="x-none" altLang="zh-CN">
                <a:sym typeface="+mn-ea"/>
              </a:rPr>
              <a:t>+</a:t>
            </a:r>
            <a:r>
              <a:rPr lang="zh-CN" altLang="x-none">
                <a:sym typeface="+mn-ea"/>
              </a:rPr>
              <a:t>读</a:t>
            </a:r>
            <a:endParaRPr lang="x-none" altLang="zh-CN">
              <a:sym typeface="+mn-ea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644775" y="2337435"/>
            <a:ext cx="3177540" cy="586740"/>
            <a:chOff x="4165" y="3681"/>
            <a:chExt cx="5004" cy="924"/>
          </a:xfrm>
        </p:grpSpPr>
        <p:sp>
          <p:nvSpPr>
            <p:cNvPr id="28" name="Rectangles 27"/>
            <p:cNvSpPr/>
            <p:nvPr/>
          </p:nvSpPr>
          <p:spPr>
            <a:xfrm>
              <a:off x="7821" y="3681"/>
              <a:ext cx="1349" cy="9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读</a:t>
              </a:r>
              <a:endParaRPr lang="zh-CN" altLang="en-US"/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4165" y="3853"/>
              <a:ext cx="17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cout &lt;&lt; a</a:t>
              </a:r>
              <a:endParaRPr lang="x-none" alt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44775" y="3622675"/>
            <a:ext cx="3177540" cy="586740"/>
            <a:chOff x="4165" y="3681"/>
            <a:chExt cx="5004" cy="924"/>
          </a:xfrm>
        </p:grpSpPr>
        <p:sp>
          <p:nvSpPr>
            <p:cNvPr id="32" name="Rectangles 31"/>
            <p:cNvSpPr/>
            <p:nvPr/>
          </p:nvSpPr>
          <p:spPr>
            <a:xfrm>
              <a:off x="7821" y="3681"/>
              <a:ext cx="1349" cy="9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读</a:t>
              </a:r>
              <a:endParaRPr lang="zh-CN" altLang="en-US"/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4165" y="3853"/>
              <a:ext cx="17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cout &lt;&lt; a</a:t>
              </a:r>
              <a:endParaRPr lang="x-none" altLang="en-US"/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9392920" y="2977515"/>
            <a:ext cx="24688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x-none">
                <a:sym typeface="+mn-ea"/>
              </a:rPr>
              <a:t>两个线程总是能读到：</a:t>
            </a:r>
            <a:endParaRPr lang="x-none" altLang="zh-CN">
              <a:sym typeface="+mn-ea"/>
            </a:endParaRPr>
          </a:p>
          <a:p>
            <a:r>
              <a:rPr lang="x-none" altLang="zh-CN">
                <a:sym typeface="+mn-ea"/>
              </a:rPr>
              <a:t>0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1603</Words>
  <Application>WPS Presentation</Application>
  <PresentationFormat>宽屏</PresentationFormat>
  <Paragraphs>396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Arial</vt:lpstr>
      <vt:lpstr>宋体</vt:lpstr>
      <vt:lpstr>Wingdings</vt:lpstr>
      <vt:lpstr>LiterationSans Nerd Font</vt:lpstr>
      <vt:lpstr>微软雅黑</vt:lpstr>
      <vt:lpstr>Noto Sans CJK SC</vt:lpstr>
      <vt:lpstr>宋体</vt:lpstr>
      <vt:lpstr>Arial Unicode MS</vt:lpstr>
      <vt:lpstr>Arial Black</vt:lpstr>
      <vt:lpstr>Office Theme</vt:lpstr>
      <vt:lpstr>PowerPoint 演示文稿</vt:lpstr>
      <vt:lpstr>多线程没有那么复杂！</vt:lpstr>
      <vt:lpstr>多线程</vt:lpstr>
      <vt:lpstr>并发</vt:lpstr>
      <vt:lpstr>并行</vt:lpstr>
      <vt:lpstr>现实</vt:lpstr>
      <vt:lpstr>现实</vt:lpstr>
      <vt:lpstr>多线程安全的本质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从内存序说起 C++ 无锁并发数据结构设计实战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167</cp:revision>
  <dcterms:created xsi:type="dcterms:W3CDTF">2024-06-06T12:33:39Z</dcterms:created>
  <dcterms:modified xsi:type="dcterms:W3CDTF">2024-06-06T12:33:39Z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