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399" r:id="rId3"/>
    <p:sldId id="415" r:id="rId4"/>
    <p:sldId id="452" r:id="rId5"/>
    <p:sldId id="455" r:id="rId6"/>
    <p:sldId id="453" r:id="rId7"/>
    <p:sldId id="447" r:id="rId8"/>
    <p:sldId id="448" r:id="rId9"/>
    <p:sldId id="449" r:id="rId10"/>
    <p:sldId id="450" r:id="rId11"/>
    <p:sldId id="462" r:id="rId12"/>
    <p:sldId id="463" r:id="rId13"/>
    <p:sldId id="457" r:id="rId14"/>
    <p:sldId id="479" r:id="rId15"/>
    <p:sldId id="480" r:id="rId16"/>
    <p:sldId id="478" r:id="rId17"/>
    <p:sldId id="469" r:id="rId18"/>
    <p:sldId id="458" r:id="rId19"/>
    <p:sldId id="460" r:id="rId20"/>
    <p:sldId id="451" r:id="rId21"/>
    <p:sldId id="403" r:id="rId22"/>
    <p:sldId id="426" r:id="rId23"/>
    <p:sldId id="425" r:id="rId24"/>
    <p:sldId id="471" r:id="rId25"/>
    <p:sldId id="474" r:id="rId26"/>
    <p:sldId id="442" r:id="rId27"/>
    <p:sldId id="461" r:id="rId28"/>
    <p:sldId id="475" r:id="rId29"/>
    <p:sldId id="476" r:id="rId30"/>
    <p:sldId id="467" r:id="rId31"/>
    <p:sldId id="477" r:id="rId32"/>
    <p:sldId id="389" r:id="rId33"/>
  </p:sldIdLst>
  <p:sldSz cx="9144000" cy="6858000" type="screen4x3"/>
  <p:notesSz cx="6858000" cy="9144000"/>
  <p:defaultTextStyle>
    <a:defPPr>
      <a:defRPr lang="zh-CN"/>
    </a:defPPr>
    <a:lvl1pPr algn="l" rtl="0" fontAlgn="base">
      <a:spcBef>
        <a:spcPct val="0"/>
      </a:spcBef>
      <a:spcAft>
        <a:spcPct val="0"/>
      </a:spcAft>
      <a:defRPr sz="3200" kern="1200">
        <a:solidFill>
          <a:schemeClr val="bg1"/>
        </a:solidFill>
        <a:latin typeface="Arial" panose="020B0604020202020204" pitchFamily="34" charset="0"/>
        <a:ea typeface="黑体" panose="02010609060101010101" pitchFamily="49" charset="-122"/>
        <a:cs typeface="+mn-cs"/>
      </a:defRPr>
    </a:lvl1pPr>
    <a:lvl2pPr marL="457200" algn="l" rtl="0" fontAlgn="base">
      <a:spcBef>
        <a:spcPct val="0"/>
      </a:spcBef>
      <a:spcAft>
        <a:spcPct val="0"/>
      </a:spcAft>
      <a:defRPr sz="3200" kern="1200">
        <a:solidFill>
          <a:schemeClr val="bg1"/>
        </a:solidFill>
        <a:latin typeface="Arial" panose="020B0604020202020204" pitchFamily="34" charset="0"/>
        <a:ea typeface="黑体" panose="02010609060101010101" pitchFamily="49" charset="-122"/>
        <a:cs typeface="+mn-cs"/>
      </a:defRPr>
    </a:lvl2pPr>
    <a:lvl3pPr marL="914400" algn="l" rtl="0" fontAlgn="base">
      <a:spcBef>
        <a:spcPct val="0"/>
      </a:spcBef>
      <a:spcAft>
        <a:spcPct val="0"/>
      </a:spcAft>
      <a:defRPr sz="3200" kern="1200">
        <a:solidFill>
          <a:schemeClr val="bg1"/>
        </a:solidFill>
        <a:latin typeface="Arial" panose="020B0604020202020204" pitchFamily="34" charset="0"/>
        <a:ea typeface="黑体" panose="02010609060101010101" pitchFamily="49" charset="-122"/>
        <a:cs typeface="+mn-cs"/>
      </a:defRPr>
    </a:lvl3pPr>
    <a:lvl4pPr marL="1371600" algn="l" rtl="0" fontAlgn="base">
      <a:spcBef>
        <a:spcPct val="0"/>
      </a:spcBef>
      <a:spcAft>
        <a:spcPct val="0"/>
      </a:spcAft>
      <a:defRPr sz="3200" kern="1200">
        <a:solidFill>
          <a:schemeClr val="bg1"/>
        </a:solidFill>
        <a:latin typeface="Arial" panose="020B0604020202020204" pitchFamily="34" charset="0"/>
        <a:ea typeface="黑体" panose="02010609060101010101" pitchFamily="49" charset="-122"/>
        <a:cs typeface="+mn-cs"/>
      </a:defRPr>
    </a:lvl4pPr>
    <a:lvl5pPr marL="1828800" algn="l" rtl="0" fontAlgn="base">
      <a:spcBef>
        <a:spcPct val="0"/>
      </a:spcBef>
      <a:spcAft>
        <a:spcPct val="0"/>
      </a:spcAft>
      <a:defRPr sz="3200" kern="1200">
        <a:solidFill>
          <a:schemeClr val="bg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chemeClr val="bg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chemeClr val="bg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chemeClr val="bg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chemeClr val="bg1"/>
        </a:solidFill>
        <a:latin typeface="Arial" panose="020B0604020202020204" pitchFamily="34" charset="0"/>
        <a:ea typeface="黑体" panose="02010609060101010101" pitchFamily="49"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jzeng" initials="w" lastIdx="1" clrIdx="0">
    <p:extLst/>
  </p:cmAuthor>
  <p:cmAuthor id="2" name="Soul" initials="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0A50"/>
    <a:srgbClr val="E7F3F4"/>
    <a:srgbClr val="6F008A"/>
    <a:srgbClr val="BD63C5"/>
    <a:srgbClr val="880000"/>
    <a:srgbClr val="216F85"/>
    <a:srgbClr val="550B55"/>
    <a:srgbClr val="1F3B73"/>
    <a:srgbClr val="358CCC"/>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81400" autoAdjust="0"/>
  </p:normalViewPr>
  <p:slideViewPr>
    <p:cSldViewPr>
      <p:cViewPr varScale="1">
        <p:scale>
          <a:sx n="72" d="100"/>
          <a:sy n="72" d="100"/>
        </p:scale>
        <p:origin x="-1992" y="-90"/>
      </p:cViewPr>
      <p:guideLst>
        <p:guide orient="horz" pos="2160"/>
        <p:guide pos="2880"/>
      </p:guideLst>
    </p:cSldViewPr>
  </p:slideViewPr>
  <p:notesTextViewPr>
    <p:cViewPr>
      <p:scale>
        <a:sx n="100" d="100"/>
        <a:sy n="100" d="100"/>
      </p:scale>
      <p:origin x="0" y="0"/>
    </p:cViewPr>
  </p:notesTextViewPr>
  <p:notesViewPr>
    <p:cSldViewPr>
      <p:cViewPr varScale="1">
        <p:scale>
          <a:sx n="42" d="100"/>
          <a:sy n="42"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D4B57D72-0B7D-4BC3-8959-46D7501F48E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黑体" pitchFamily="2" charset="-122"/>
              </a:defRPr>
            </a:lvl1pPr>
          </a:lstStyle>
          <a:p>
            <a:pPr>
              <a:defRPr/>
            </a:pPr>
            <a:endParaRPr lang="zh-CN" altLang="en-US"/>
          </a:p>
        </p:txBody>
      </p:sp>
      <p:sp>
        <p:nvSpPr>
          <p:cNvPr id="3" name="日期占位符 2">
            <a:extLst>
              <a:ext uri="{FF2B5EF4-FFF2-40B4-BE49-F238E27FC236}">
                <a16:creationId xmlns="" xmlns:a16="http://schemas.microsoft.com/office/drawing/2014/main" id="{FD3D141A-C118-4CCE-9EC3-86306EFB984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黑体" pitchFamily="2" charset="-122"/>
              </a:defRPr>
            </a:lvl1pPr>
          </a:lstStyle>
          <a:p>
            <a:pPr>
              <a:defRPr/>
            </a:pPr>
            <a:fld id="{B90E75DA-AA1D-4FA3-A705-05394729F990}" type="datetimeFigureOut">
              <a:rPr lang="zh-CN" altLang="en-US"/>
              <a:pPr>
                <a:defRPr/>
              </a:pPr>
              <a:t>2023/6/16</a:t>
            </a:fld>
            <a:endParaRPr lang="zh-CN" altLang="en-US"/>
          </a:p>
        </p:txBody>
      </p:sp>
      <p:sp>
        <p:nvSpPr>
          <p:cNvPr id="4" name="幻灯片图像占位符 3">
            <a:extLst>
              <a:ext uri="{FF2B5EF4-FFF2-40B4-BE49-F238E27FC236}">
                <a16:creationId xmlns="" xmlns:a16="http://schemas.microsoft.com/office/drawing/2014/main" id="{4B4133DF-9483-4B3C-A909-68ECCE0BFEB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 xmlns:a16="http://schemas.microsoft.com/office/drawing/2014/main" id="{7A3FE0DD-B3EA-4831-8B63-A9368177F9C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 xmlns:a16="http://schemas.microsoft.com/office/drawing/2014/main" id="{1E5E9A2A-D5AD-430A-B849-BB7F3C4120F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黑体" pitchFamily="2" charset="-122"/>
              </a:defRPr>
            </a:lvl1pPr>
          </a:lstStyle>
          <a:p>
            <a:pPr>
              <a:defRPr/>
            </a:pPr>
            <a:endParaRPr lang="zh-CN" altLang="en-US"/>
          </a:p>
        </p:txBody>
      </p:sp>
      <p:sp>
        <p:nvSpPr>
          <p:cNvPr id="7" name="灯片编号占位符 6">
            <a:extLst>
              <a:ext uri="{FF2B5EF4-FFF2-40B4-BE49-F238E27FC236}">
                <a16:creationId xmlns="" xmlns:a16="http://schemas.microsoft.com/office/drawing/2014/main" id="{30881BDF-BE60-4E41-99E5-54AD3167CCC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507942D-E21A-455C-963B-F0C4955EAE3F}" type="slidenum">
              <a:rPr lang="zh-CN" altLang="en-US"/>
              <a:pPr/>
              <a:t>‹#›</a:t>
            </a:fld>
            <a:endParaRPr lang="zh-CN" altLang="en-US"/>
          </a:p>
        </p:txBody>
      </p:sp>
    </p:spTree>
    <p:extLst>
      <p:ext uri="{BB962C8B-B14F-4D97-AF65-F5344CB8AC3E}">
        <p14:creationId xmlns:p14="http://schemas.microsoft.com/office/powerpoint/2010/main" val="2429835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charset="-122"/>
              </a:defRPr>
            </a:lvl1pPr>
            <a:lvl2pPr marL="742950" indent="-285750">
              <a:defRPr sz="1200">
                <a:solidFill>
                  <a:schemeClr val="tx1"/>
                </a:solidFill>
                <a:latin typeface="Calibri" pitchFamily="34" charset="0"/>
                <a:ea typeface="宋体" charset="-122"/>
              </a:defRPr>
            </a:lvl2pPr>
            <a:lvl3pPr marL="1143000" indent="-228600">
              <a:defRPr sz="1200">
                <a:solidFill>
                  <a:schemeClr val="tx1"/>
                </a:solidFill>
                <a:latin typeface="Calibri" pitchFamily="34" charset="0"/>
                <a:ea typeface="宋体" charset="-122"/>
              </a:defRPr>
            </a:lvl3pPr>
            <a:lvl4pPr marL="1600200" indent="-228600">
              <a:defRPr sz="1200">
                <a:solidFill>
                  <a:schemeClr val="tx1"/>
                </a:solidFill>
                <a:latin typeface="Calibri" pitchFamily="34" charset="0"/>
                <a:ea typeface="宋体" charset="-122"/>
              </a:defRPr>
            </a:lvl4pPr>
            <a:lvl5pPr marL="2057400" indent="-228600">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fld id="{83549103-C31E-46D0-BB88-52A01E44F1CA}" type="slidenum">
              <a:rPr lang="zh-CN" altLang="en-US">
                <a:solidFill>
                  <a:prstClr val="white"/>
                </a:solidFill>
                <a:latin typeface="Arial" charset="0"/>
                <a:ea typeface="黑体" pitchFamily="49" charset="-122"/>
              </a:rPr>
              <a:pPr/>
              <a:t>1</a:t>
            </a:fld>
            <a:endParaRPr lang="en-US" altLang="zh-CN">
              <a:solidFill>
                <a:prstClr val="white"/>
              </a:solidFill>
              <a:latin typeface="Arial" charset="0"/>
              <a:ea typeface="黑体"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10</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11</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12</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13</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VgTargObj</a:t>
            </a:r>
            <a:r>
              <a:rPr lang="en-US" altLang="zh-CN" dirty="0" smtClean="0"/>
              <a:t>  bin</a:t>
            </a:r>
            <a:r>
              <a:rPr lang="zh-CN" altLang="en-US" dirty="0" smtClean="0"/>
              <a:t>指的是总装的</a:t>
            </a:r>
            <a:r>
              <a:rPr lang="en-US" altLang="zh-CN" dirty="0" smtClean="0"/>
              <a:t>bin</a:t>
            </a:r>
            <a:r>
              <a:rPr lang="en-US" altLang="zh-CN" baseline="0" dirty="0" smtClean="0"/>
              <a:t> </a:t>
            </a:r>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14</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15</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16</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17</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18</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19</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定位对象为什么要使用路径呢？此处的定位不仅仅指找到，还包含其位置。</a:t>
            </a:r>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一般单独拿个</a:t>
            </a:r>
            <a:r>
              <a:rPr lang="en-US" altLang="zh-CN" dirty="0" smtClean="0"/>
              <a:t>VDATA</a:t>
            </a:r>
            <a:r>
              <a:rPr lang="zh-CN" altLang="en-US" dirty="0" smtClean="0"/>
              <a:t>想永久化里面的各个字段的</a:t>
            </a:r>
            <a:r>
              <a:rPr lang="en-US" altLang="zh-CN" dirty="0" smtClean="0"/>
              <a:t>pick path</a:t>
            </a:r>
            <a:r>
              <a:rPr lang="zh-CN" altLang="en-US" dirty="0" smtClean="0"/>
              <a:t>，使用这个函数就可以了；此外，针对特征永久化需要使用</a:t>
            </a:r>
            <a:r>
              <a:rPr lang="en-US" altLang="zh-CN" dirty="0" err="1" smtClean="0"/>
              <a:t>CdDataPersistStd</a:t>
            </a:r>
            <a:r>
              <a:rPr lang="zh-CN" altLang="en-US" dirty="0" smtClean="0"/>
              <a:t>函数，这个函数针对特征，会产生</a:t>
            </a:r>
            <a:r>
              <a:rPr lang="en-US" altLang="zh-CN" dirty="0" smtClean="0"/>
              <a:t>input back</a:t>
            </a:r>
            <a:r>
              <a:rPr lang="zh-CN" altLang="en-US" dirty="0" smtClean="0"/>
              <a:t>对象，并需要和</a:t>
            </a:r>
            <a:r>
              <a:rPr lang="en-US" altLang="zh-CN" dirty="0" err="1" smtClean="0"/>
              <a:t>CdDataRegenStd</a:t>
            </a:r>
            <a:r>
              <a:rPr lang="zh-CN" altLang="en-US" dirty="0" smtClean="0"/>
              <a:t>成对使用。</a:t>
            </a:r>
            <a:endParaRPr lang="en-US" altLang="zh-CN" dirty="0" smtClean="0"/>
          </a:p>
          <a:p>
            <a:r>
              <a:rPr lang="en-US" altLang="zh-CN" dirty="0" smtClean="0"/>
              <a:t>  </a:t>
            </a:r>
            <a:r>
              <a:rPr lang="zh-CN" altLang="en-US" dirty="0" smtClean="0"/>
              <a:t>如果仅仅针对一个</a:t>
            </a:r>
            <a:r>
              <a:rPr lang="en-US" altLang="zh-CN" dirty="0" smtClean="0"/>
              <a:t>VPPATH</a:t>
            </a:r>
            <a:r>
              <a:rPr lang="zh-CN" altLang="en-US" dirty="0" smtClean="0"/>
              <a:t>对象，可以使用</a:t>
            </a:r>
            <a:r>
              <a:rPr lang="en-US" altLang="zh-CN" dirty="0" err="1" smtClean="0"/>
              <a:t>CdLblFromPath</a:t>
            </a:r>
            <a:r>
              <a:rPr lang="en-US" altLang="zh-CN" dirty="0" smtClean="0"/>
              <a:t> </a:t>
            </a:r>
            <a:r>
              <a:rPr lang="zh-CN" altLang="en-US" dirty="0" smtClean="0"/>
              <a:t>将一个求值后的</a:t>
            </a:r>
            <a:r>
              <a:rPr lang="en-US" altLang="zh-CN" dirty="0" smtClean="0"/>
              <a:t>pick-path</a:t>
            </a:r>
            <a:r>
              <a:rPr lang="zh-CN" altLang="en-US" dirty="0" smtClean="0"/>
              <a:t>转换成</a:t>
            </a:r>
            <a:r>
              <a:rPr lang="en-US" altLang="zh-CN" dirty="0" err="1" smtClean="0"/>
              <a:t>Lbl</a:t>
            </a:r>
            <a:r>
              <a:rPr lang="zh-CN" altLang="en-US" dirty="0" smtClean="0"/>
              <a:t>；</a:t>
            </a:r>
            <a:r>
              <a:rPr lang="zh-CN" altLang="en-US" baseline="0" dirty="0" smtClean="0"/>
              <a:t> 或者使用</a:t>
            </a:r>
            <a:r>
              <a:rPr lang="en-US" altLang="zh-CN" baseline="0" dirty="0" err="1" smtClean="0"/>
              <a:t>CdLblToPath</a:t>
            </a:r>
            <a:r>
              <a:rPr lang="en-US" altLang="zh-CN" baseline="0" dirty="0" smtClean="0"/>
              <a:t> </a:t>
            </a:r>
            <a:r>
              <a:rPr lang="zh-CN" altLang="en-US" baseline="0" dirty="0" smtClean="0"/>
              <a:t>将永久化的</a:t>
            </a:r>
            <a:r>
              <a:rPr lang="en-US" altLang="zh-CN" baseline="0" dirty="0" err="1" smtClean="0"/>
              <a:t>lbl</a:t>
            </a:r>
            <a:r>
              <a:rPr lang="zh-CN" altLang="en-US" baseline="0" dirty="0" smtClean="0"/>
              <a:t>转成</a:t>
            </a:r>
            <a:r>
              <a:rPr lang="en-US" altLang="zh-CN" baseline="0" dirty="0" smtClean="0"/>
              <a:t>Pick-path</a:t>
            </a:r>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20</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21</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22</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23</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24</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Pick</a:t>
            </a:r>
            <a:r>
              <a:rPr lang="en-US" altLang="zh-CN" baseline="0" dirty="0" smtClean="0"/>
              <a:t> path</a:t>
            </a:r>
            <a:r>
              <a:rPr lang="zh-CN" altLang="en-US" baseline="0" dirty="0" smtClean="0"/>
              <a:t>相关的一个接口会切</a:t>
            </a:r>
            <a:r>
              <a:rPr lang="en-US" altLang="zh-CN" baseline="0" dirty="0" smtClean="0"/>
              <a:t>Bin</a:t>
            </a:r>
            <a:r>
              <a:rPr lang="zh-CN" altLang="en-US" baseline="0" dirty="0" smtClean="0"/>
              <a:t>，请谨慎使用。</a:t>
            </a:r>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25</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Pick</a:t>
            </a:r>
            <a:r>
              <a:rPr lang="en-US" altLang="zh-CN" baseline="0" dirty="0" smtClean="0"/>
              <a:t> path</a:t>
            </a:r>
            <a:r>
              <a:rPr lang="zh-CN" altLang="en-US" baseline="0" dirty="0" smtClean="0"/>
              <a:t>相关的一些接口会切</a:t>
            </a:r>
            <a:r>
              <a:rPr lang="en-US" altLang="zh-CN" baseline="0" dirty="0" smtClean="0"/>
              <a:t>Bin</a:t>
            </a:r>
            <a:r>
              <a:rPr lang="zh-CN" altLang="en-US" baseline="0" dirty="0" smtClean="0"/>
              <a:t>，请谨慎使用。</a:t>
            </a:r>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26</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Pick</a:t>
            </a:r>
            <a:r>
              <a:rPr lang="en-US" altLang="zh-CN" baseline="0" dirty="0" smtClean="0"/>
              <a:t> path</a:t>
            </a:r>
            <a:r>
              <a:rPr lang="zh-CN" altLang="en-US" baseline="0" dirty="0" smtClean="0"/>
              <a:t>相关的一些接口会切</a:t>
            </a:r>
            <a:r>
              <a:rPr lang="en-US" altLang="zh-CN" baseline="0" dirty="0" smtClean="0"/>
              <a:t>Bin</a:t>
            </a:r>
            <a:r>
              <a:rPr lang="zh-CN" altLang="en-US" baseline="0" dirty="0" smtClean="0"/>
              <a:t>，请谨慎使用。</a:t>
            </a:r>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27</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28</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a:t>
            </a:r>
            <a:r>
              <a:rPr lang="en-US" altLang="zh-CN" dirty="0" err="1" smtClean="0"/>
              <a:t>CdProfPick</a:t>
            </a:r>
            <a:r>
              <a:rPr lang="en-US" altLang="zh-CN" dirty="0" smtClean="0"/>
              <a:t> </a:t>
            </a:r>
            <a:r>
              <a:rPr lang="en-US" altLang="zh-CN" dirty="0" err="1" smtClean="0"/>
              <a:t>CdCompPick</a:t>
            </a:r>
            <a:r>
              <a:rPr lang="zh-CN" altLang="en-US" dirty="0" smtClean="0"/>
              <a:t>等带有矩阵对象的实体中看出，</a:t>
            </a:r>
            <a:r>
              <a:rPr lang="en-US" altLang="zh-CN" dirty="0" err="1" smtClean="0"/>
              <a:t>CdMatPushMat</a:t>
            </a:r>
            <a:r>
              <a:rPr lang="en-US" altLang="zh-CN" dirty="0" smtClean="0"/>
              <a:t> </a:t>
            </a:r>
            <a:r>
              <a:rPr lang="en-US" altLang="zh-CN" dirty="0" err="1" smtClean="0"/>
              <a:t>CdPopMat</a:t>
            </a:r>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29</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3</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30</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 xmlns:a16="http://schemas.microsoft.com/office/drawing/2014/main" id="{5F310991-DDFF-4FD6-BE63-4711A8DF2E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 xmlns:a16="http://schemas.microsoft.com/office/drawing/2014/main" id="{F1B28F83-D5D8-4DAB-ADCE-186FB5417A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24580" name="灯片编号占位符 3">
            <a:extLst>
              <a:ext uri="{FF2B5EF4-FFF2-40B4-BE49-F238E27FC236}">
                <a16:creationId xmlns="" xmlns:a16="http://schemas.microsoft.com/office/drawing/2014/main" id="{1BE99A47-5E3B-4BFA-AE64-BC37A7BC45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fld id="{69C16666-FFC0-4FCF-8014-0945DB4EC3C0}" type="slidenum">
              <a:rPr lang="zh-CN" altLang="en-US" sz="1200"/>
              <a:pPr eaLnBrk="1" hangingPunct="1"/>
              <a:t>31</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因为单根文件的文件名和根对象名一致！</a:t>
            </a:r>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4</a:t>
            </a:fld>
            <a:endParaRPr lang="zh-CN" altLang="en-US">
              <a:solidFill>
                <a:prstClr val="white"/>
              </a:solidFill>
            </a:endParaRPr>
          </a:p>
        </p:txBody>
      </p:sp>
    </p:spTree>
    <p:extLst>
      <p:ext uri="{BB962C8B-B14F-4D97-AF65-F5344CB8AC3E}">
        <p14:creationId xmlns:p14="http://schemas.microsoft.com/office/powerpoint/2010/main" val="94447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5</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数据的网状关系</a:t>
            </a:r>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6</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7</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8</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为什么选择草图下</a:t>
            </a:r>
            <a:endParaRPr lang="zh-CN" altLang="en-US" dirty="0"/>
          </a:p>
        </p:txBody>
      </p:sp>
      <p:sp>
        <p:nvSpPr>
          <p:cNvPr id="4" name="灯片编号占位符 3"/>
          <p:cNvSpPr>
            <a:spLocks noGrp="1"/>
          </p:cNvSpPr>
          <p:nvPr>
            <p:ph type="sldNum" sz="quarter" idx="5"/>
          </p:nvPr>
        </p:nvSpPr>
        <p:spPr/>
        <p:txBody>
          <a:bodyPr/>
          <a:lstStyle/>
          <a:p>
            <a:fld id="{D507942D-E21A-455C-963B-F0C4955EAE3F}" type="slidenum">
              <a:rPr lang="zh-CN" altLang="en-US" smtClean="0">
                <a:solidFill>
                  <a:prstClr val="white"/>
                </a:solidFill>
              </a:rPr>
              <a:pPr/>
              <a:t>9</a:t>
            </a:fld>
            <a:endParaRPr lang="zh-CN" altLang="en-US">
              <a:solidFill>
                <a:prstClr val="white"/>
              </a:solidFill>
            </a:endParaRPr>
          </a:p>
        </p:txBody>
      </p:sp>
    </p:spTree>
    <p:extLst>
      <p:ext uri="{BB962C8B-B14F-4D97-AF65-F5344CB8AC3E}">
        <p14:creationId xmlns:p14="http://schemas.microsoft.com/office/powerpoint/2010/main" val="174679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86978261"/>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6358386"/>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557338"/>
            <a:ext cx="2087562" cy="4246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5" y="1557338"/>
            <a:ext cx="6111875" cy="4246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4652811"/>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90807041"/>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1465208"/>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07653625"/>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55875" y="2636838"/>
            <a:ext cx="3055938" cy="3167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764213" y="2636838"/>
            <a:ext cx="3055937" cy="3167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1402563"/>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50392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33369783"/>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40799"/>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47962434"/>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1793263"/>
      </p:ext>
    </p:extLst>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54242028"/>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0902885"/>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557338"/>
            <a:ext cx="2087562" cy="4246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557338"/>
            <a:ext cx="6111875" cy="4246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93626654"/>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78096361"/>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55875" y="2636838"/>
            <a:ext cx="3055938" cy="3167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764215" y="2636838"/>
            <a:ext cx="3055937" cy="3167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5510576"/>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6147311"/>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67819597"/>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91582"/>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33618741"/>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44645259"/>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 xmlns:a16="http://schemas.microsoft.com/office/drawing/2014/main" id="{CA5CD537-E17F-458E-9CCD-66E4AE4C8410}"/>
              </a:ext>
            </a:extLst>
          </p:cNvPr>
          <p:cNvSpPr>
            <a:spLocks noGrp="1" noChangeArrowheads="1"/>
          </p:cNvSpPr>
          <p:nvPr>
            <p:ph type="title"/>
          </p:nvPr>
        </p:nvSpPr>
        <p:spPr bwMode="auto">
          <a:xfrm>
            <a:off x="468313" y="1557338"/>
            <a:ext cx="835183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9">
            <a:extLst>
              <a:ext uri="{FF2B5EF4-FFF2-40B4-BE49-F238E27FC236}">
                <a16:creationId xmlns="" xmlns:a16="http://schemas.microsoft.com/office/drawing/2014/main" id="{0EA13399-5AFF-4FE2-B2A1-3BA8AA044E2F}"/>
              </a:ext>
            </a:extLst>
          </p:cNvPr>
          <p:cNvSpPr>
            <a:spLocks noGrp="1" noChangeArrowheads="1"/>
          </p:cNvSpPr>
          <p:nvPr>
            <p:ph type="body" idx="1"/>
          </p:nvPr>
        </p:nvSpPr>
        <p:spPr bwMode="auto">
          <a:xfrm>
            <a:off x="2555875" y="2636838"/>
            <a:ext cx="6264275"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p:transition>
  <p:txStyles>
    <p:titleStyle>
      <a:lvl1pPr algn="l" rtl="0" eaLnBrk="0" fontAlgn="base" hangingPunct="0">
        <a:spcBef>
          <a:spcPct val="0"/>
        </a:spcBef>
        <a:spcAft>
          <a:spcPct val="0"/>
        </a:spcAft>
        <a:defRPr sz="2500">
          <a:solidFill>
            <a:srgbClr val="004478"/>
          </a:solidFill>
          <a:latin typeface="+mj-lt"/>
          <a:ea typeface="+mj-ea"/>
          <a:cs typeface="+mj-cs"/>
        </a:defRPr>
      </a:lvl1pPr>
      <a:lvl2pPr algn="l" rtl="0" eaLnBrk="0" fontAlgn="base" hangingPunct="0">
        <a:spcBef>
          <a:spcPct val="0"/>
        </a:spcBef>
        <a:spcAft>
          <a:spcPct val="0"/>
        </a:spcAft>
        <a:defRPr sz="2500">
          <a:solidFill>
            <a:srgbClr val="004478"/>
          </a:solidFill>
          <a:latin typeface="Arial" charset="0"/>
          <a:ea typeface="黑体" pitchFamily="2" charset="-122"/>
        </a:defRPr>
      </a:lvl2pPr>
      <a:lvl3pPr algn="l" rtl="0" eaLnBrk="0" fontAlgn="base" hangingPunct="0">
        <a:spcBef>
          <a:spcPct val="0"/>
        </a:spcBef>
        <a:spcAft>
          <a:spcPct val="0"/>
        </a:spcAft>
        <a:defRPr sz="2500">
          <a:solidFill>
            <a:srgbClr val="004478"/>
          </a:solidFill>
          <a:latin typeface="Arial" charset="0"/>
          <a:ea typeface="黑体" pitchFamily="2" charset="-122"/>
        </a:defRPr>
      </a:lvl3pPr>
      <a:lvl4pPr algn="l" rtl="0" eaLnBrk="0" fontAlgn="base" hangingPunct="0">
        <a:spcBef>
          <a:spcPct val="0"/>
        </a:spcBef>
        <a:spcAft>
          <a:spcPct val="0"/>
        </a:spcAft>
        <a:defRPr sz="2500">
          <a:solidFill>
            <a:srgbClr val="004478"/>
          </a:solidFill>
          <a:latin typeface="Arial" charset="0"/>
          <a:ea typeface="黑体" pitchFamily="2" charset="-122"/>
        </a:defRPr>
      </a:lvl4pPr>
      <a:lvl5pPr algn="l" rtl="0" eaLnBrk="0" fontAlgn="base" hangingPunct="0">
        <a:spcBef>
          <a:spcPct val="0"/>
        </a:spcBef>
        <a:spcAft>
          <a:spcPct val="0"/>
        </a:spcAft>
        <a:defRPr sz="2500">
          <a:solidFill>
            <a:srgbClr val="004478"/>
          </a:solidFill>
          <a:latin typeface="Arial" charset="0"/>
          <a:ea typeface="黑体" pitchFamily="2" charset="-122"/>
        </a:defRPr>
      </a:lvl5pPr>
      <a:lvl6pPr marL="457200" algn="l" rtl="0" fontAlgn="base">
        <a:spcBef>
          <a:spcPct val="0"/>
        </a:spcBef>
        <a:spcAft>
          <a:spcPct val="0"/>
        </a:spcAft>
        <a:defRPr sz="2500">
          <a:solidFill>
            <a:srgbClr val="004478"/>
          </a:solidFill>
          <a:latin typeface="Arial" charset="0"/>
          <a:ea typeface="黑体" pitchFamily="2" charset="-122"/>
        </a:defRPr>
      </a:lvl6pPr>
      <a:lvl7pPr marL="914400" algn="l" rtl="0" fontAlgn="base">
        <a:spcBef>
          <a:spcPct val="0"/>
        </a:spcBef>
        <a:spcAft>
          <a:spcPct val="0"/>
        </a:spcAft>
        <a:defRPr sz="2500">
          <a:solidFill>
            <a:srgbClr val="004478"/>
          </a:solidFill>
          <a:latin typeface="Arial" charset="0"/>
          <a:ea typeface="黑体" pitchFamily="2" charset="-122"/>
        </a:defRPr>
      </a:lvl7pPr>
      <a:lvl8pPr marL="1371600" algn="l" rtl="0" fontAlgn="base">
        <a:spcBef>
          <a:spcPct val="0"/>
        </a:spcBef>
        <a:spcAft>
          <a:spcPct val="0"/>
        </a:spcAft>
        <a:defRPr sz="2500">
          <a:solidFill>
            <a:srgbClr val="004478"/>
          </a:solidFill>
          <a:latin typeface="Arial" charset="0"/>
          <a:ea typeface="黑体" pitchFamily="2" charset="-122"/>
        </a:defRPr>
      </a:lvl8pPr>
      <a:lvl9pPr marL="1828800" algn="l" rtl="0" fontAlgn="base">
        <a:spcBef>
          <a:spcPct val="0"/>
        </a:spcBef>
        <a:spcAft>
          <a:spcPct val="0"/>
        </a:spcAft>
        <a:defRPr sz="2500">
          <a:solidFill>
            <a:srgbClr val="004478"/>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468313" y="1557338"/>
            <a:ext cx="835183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9"/>
          <p:cNvSpPr>
            <a:spLocks noGrp="1" noChangeArrowheads="1"/>
          </p:cNvSpPr>
          <p:nvPr>
            <p:ph type="body" idx="1"/>
          </p:nvPr>
        </p:nvSpPr>
        <p:spPr bwMode="auto">
          <a:xfrm>
            <a:off x="2555875" y="2636838"/>
            <a:ext cx="6264275"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Tree>
    <p:extLst>
      <p:ext uri="{BB962C8B-B14F-4D97-AF65-F5344CB8AC3E}">
        <p14:creationId xmlns:p14="http://schemas.microsoft.com/office/powerpoint/2010/main" val="473367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txStyles>
    <p:titleStyle>
      <a:lvl1pPr algn="l" rtl="0" eaLnBrk="0" fontAlgn="base" hangingPunct="0">
        <a:spcBef>
          <a:spcPct val="0"/>
        </a:spcBef>
        <a:spcAft>
          <a:spcPct val="0"/>
        </a:spcAft>
        <a:defRPr sz="2500">
          <a:solidFill>
            <a:srgbClr val="004478"/>
          </a:solidFill>
          <a:latin typeface="+mj-lt"/>
          <a:ea typeface="+mj-ea"/>
          <a:cs typeface="+mj-cs"/>
        </a:defRPr>
      </a:lvl1pPr>
      <a:lvl2pPr algn="l" rtl="0" eaLnBrk="0" fontAlgn="base" hangingPunct="0">
        <a:spcBef>
          <a:spcPct val="0"/>
        </a:spcBef>
        <a:spcAft>
          <a:spcPct val="0"/>
        </a:spcAft>
        <a:defRPr sz="2500">
          <a:solidFill>
            <a:srgbClr val="004478"/>
          </a:solidFill>
          <a:latin typeface="Arial" charset="0"/>
          <a:ea typeface="黑体" pitchFamily="2" charset="-122"/>
        </a:defRPr>
      </a:lvl2pPr>
      <a:lvl3pPr algn="l" rtl="0" eaLnBrk="0" fontAlgn="base" hangingPunct="0">
        <a:spcBef>
          <a:spcPct val="0"/>
        </a:spcBef>
        <a:spcAft>
          <a:spcPct val="0"/>
        </a:spcAft>
        <a:defRPr sz="2500">
          <a:solidFill>
            <a:srgbClr val="004478"/>
          </a:solidFill>
          <a:latin typeface="Arial" charset="0"/>
          <a:ea typeface="黑体" pitchFamily="2" charset="-122"/>
        </a:defRPr>
      </a:lvl3pPr>
      <a:lvl4pPr algn="l" rtl="0" eaLnBrk="0" fontAlgn="base" hangingPunct="0">
        <a:spcBef>
          <a:spcPct val="0"/>
        </a:spcBef>
        <a:spcAft>
          <a:spcPct val="0"/>
        </a:spcAft>
        <a:defRPr sz="2500">
          <a:solidFill>
            <a:srgbClr val="004478"/>
          </a:solidFill>
          <a:latin typeface="Arial" charset="0"/>
          <a:ea typeface="黑体" pitchFamily="2" charset="-122"/>
        </a:defRPr>
      </a:lvl4pPr>
      <a:lvl5pPr algn="l" rtl="0" eaLnBrk="0" fontAlgn="base" hangingPunct="0">
        <a:spcBef>
          <a:spcPct val="0"/>
        </a:spcBef>
        <a:spcAft>
          <a:spcPct val="0"/>
        </a:spcAft>
        <a:defRPr sz="2500">
          <a:solidFill>
            <a:srgbClr val="004478"/>
          </a:solidFill>
          <a:latin typeface="Arial" charset="0"/>
          <a:ea typeface="黑体" pitchFamily="2" charset="-122"/>
        </a:defRPr>
      </a:lvl5pPr>
      <a:lvl6pPr marL="457200" algn="l" rtl="0" fontAlgn="base">
        <a:spcBef>
          <a:spcPct val="0"/>
        </a:spcBef>
        <a:spcAft>
          <a:spcPct val="0"/>
        </a:spcAft>
        <a:defRPr sz="2500">
          <a:solidFill>
            <a:srgbClr val="004478"/>
          </a:solidFill>
          <a:latin typeface="Arial" charset="0"/>
          <a:ea typeface="黑体" pitchFamily="2" charset="-122"/>
        </a:defRPr>
      </a:lvl6pPr>
      <a:lvl7pPr marL="914400" algn="l" rtl="0" fontAlgn="base">
        <a:spcBef>
          <a:spcPct val="0"/>
        </a:spcBef>
        <a:spcAft>
          <a:spcPct val="0"/>
        </a:spcAft>
        <a:defRPr sz="2500">
          <a:solidFill>
            <a:srgbClr val="004478"/>
          </a:solidFill>
          <a:latin typeface="Arial" charset="0"/>
          <a:ea typeface="黑体" pitchFamily="2" charset="-122"/>
        </a:defRPr>
      </a:lvl7pPr>
      <a:lvl8pPr marL="1371600" algn="l" rtl="0" fontAlgn="base">
        <a:spcBef>
          <a:spcPct val="0"/>
        </a:spcBef>
        <a:spcAft>
          <a:spcPct val="0"/>
        </a:spcAft>
        <a:defRPr sz="2500">
          <a:solidFill>
            <a:srgbClr val="004478"/>
          </a:solidFill>
          <a:latin typeface="Arial" charset="0"/>
          <a:ea typeface="黑体" pitchFamily="2" charset="-122"/>
        </a:defRPr>
      </a:lvl8pPr>
      <a:lvl9pPr marL="1828800" algn="l" rtl="0" fontAlgn="base">
        <a:spcBef>
          <a:spcPct val="0"/>
        </a:spcBef>
        <a:spcAft>
          <a:spcPct val="0"/>
        </a:spcAft>
        <a:defRPr sz="2500">
          <a:solidFill>
            <a:srgbClr val="004478"/>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16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slide" Target="slide2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zwiki.zwcax.com/pages/viewpage.action?pageId=59048342"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ext Box 19"/>
          <p:cNvSpPr txBox="1">
            <a:spLocks noChangeArrowheads="1"/>
          </p:cNvSpPr>
          <p:nvPr/>
        </p:nvSpPr>
        <p:spPr bwMode="auto">
          <a:xfrm>
            <a:off x="0" y="2492375"/>
            <a:ext cx="91440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1C1C1C"/>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ctr"/>
            <a:r>
              <a:rPr lang="en-US" altLang="zh-CN" sz="4800" dirty="0" smtClean="0">
                <a:solidFill>
                  <a:srgbClr val="FFFFFF"/>
                </a:solidFill>
                <a:ea typeface="黑体" pitchFamily="49" charset="-122"/>
              </a:rPr>
              <a:t>ZW3D Pick-Path</a:t>
            </a:r>
          </a:p>
        </p:txBody>
      </p:sp>
      <p:sp>
        <p:nvSpPr>
          <p:cNvPr id="3" name="TextBox 3">
            <a:extLst>
              <a:ext uri="{FF2B5EF4-FFF2-40B4-BE49-F238E27FC236}">
                <a16:creationId xmlns="" xmlns:a16="http://schemas.microsoft.com/office/drawing/2014/main" id="{5B9403F3-AD7E-402C-BA68-0FE4A0A0B09E}"/>
              </a:ext>
            </a:extLst>
          </p:cNvPr>
          <p:cNvSpPr txBox="1">
            <a:spLocks noChangeArrowheads="1"/>
          </p:cNvSpPr>
          <p:nvPr/>
        </p:nvSpPr>
        <p:spPr bwMode="auto">
          <a:xfrm>
            <a:off x="2750344" y="4077072"/>
            <a:ext cx="36433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algn="ctr" eaLnBrk="1" hangingPunct="1"/>
            <a:r>
              <a:rPr lang="en-US" altLang="zh-CN" sz="2000" dirty="0" smtClean="0">
                <a:solidFill>
                  <a:srgbClr val="9BE5FF"/>
                </a:solidFill>
              </a:rPr>
              <a:t>Soul</a:t>
            </a:r>
          </a:p>
          <a:p>
            <a:pPr algn="ctr" eaLnBrk="1" hangingPunct="1"/>
            <a:r>
              <a:rPr lang="en-US" altLang="zh-CN" sz="2000" dirty="0" smtClean="0">
                <a:solidFill>
                  <a:srgbClr val="9BE5FF"/>
                </a:solidFill>
              </a:rPr>
              <a:t>2023.06.17</a:t>
            </a:r>
            <a:endParaRPr lang="zh-CN" altLang="en-US" sz="2000" dirty="0">
              <a:solidFill>
                <a:srgbClr val="9BE5FF"/>
              </a:solidFill>
            </a:endParaRPr>
          </a:p>
        </p:txBody>
      </p:sp>
    </p:spTree>
    <p:extLst>
      <p:ext uri="{BB962C8B-B14F-4D97-AF65-F5344CB8AC3E}">
        <p14:creationId xmlns:p14="http://schemas.microsoft.com/office/powerpoint/2010/main" val="1425007211"/>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220"/>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err="1" smtClean="0">
                <a:solidFill>
                  <a:srgbClr val="002060"/>
                </a:solidFill>
                <a:latin typeface="华文楷体" panose="02010600040101010101" pitchFamily="2" charset="-122"/>
                <a:ea typeface="华文楷体" panose="02010600040101010101" pitchFamily="2" charset="-122"/>
              </a:rPr>
              <a:t>Pickpath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pic>
        <p:nvPicPr>
          <p:cNvPr id="4098" name="Picture 2" descr="C:\Users\Soul\Desktop\5cf3dc29f60fc3cfb0941ab3b02e65ce.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833" y="1977778"/>
            <a:ext cx="1132519" cy="130720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7">
            <a:extLst>
              <a:ext uri="{FF2B5EF4-FFF2-40B4-BE49-F238E27FC236}">
                <a16:creationId xmlns="" xmlns:a16="http://schemas.microsoft.com/office/drawing/2014/main" id="{17ACDE17-7F0A-45D5-827B-397D95E1F897}"/>
              </a:ext>
            </a:extLst>
          </p:cNvPr>
          <p:cNvSpPr txBox="1"/>
          <p:nvPr/>
        </p:nvSpPr>
        <p:spPr>
          <a:xfrm>
            <a:off x="443456" y="2492896"/>
            <a:ext cx="8391824" cy="7848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为什么表示草图中的直线</a:t>
            </a:r>
            <a:r>
              <a:rPr lang="en-US" altLang="zh-CN" sz="1800" dirty="0" smtClean="0">
                <a:solidFill>
                  <a:srgbClr val="002060"/>
                </a:solidFill>
                <a:latin typeface="微软雅黑" panose="020B0503020204020204" pitchFamily="34" charset="-122"/>
                <a:ea typeface="微软雅黑" panose="020B0503020204020204" pitchFamily="34" charset="-122"/>
              </a:rPr>
              <a:t>Pick path</a:t>
            </a:r>
            <a:r>
              <a:rPr lang="zh-CN" altLang="en-US" sz="1800" dirty="0" smtClean="0">
                <a:solidFill>
                  <a:srgbClr val="002060"/>
                </a:solidFill>
                <a:latin typeface="微软雅黑" panose="020B0503020204020204" pitchFamily="34" charset="-122"/>
                <a:ea typeface="微软雅黑" panose="020B0503020204020204" pitchFamily="34" charset="-122"/>
              </a:rPr>
              <a:t>中要记录草图的</a:t>
            </a:r>
            <a:r>
              <a:rPr lang="en-US" altLang="zh-CN" sz="1800" dirty="0" smtClean="0">
                <a:solidFill>
                  <a:srgbClr val="002060"/>
                </a:solidFill>
                <a:latin typeface="微软雅黑" panose="020B0503020204020204" pitchFamily="34" charset="-122"/>
                <a:ea typeface="微软雅黑" panose="020B0503020204020204" pitchFamily="34" charset="-122"/>
              </a:rPr>
              <a:t>index?</a:t>
            </a:r>
          </a:p>
          <a:p>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而实体的面不用记录</a:t>
            </a:r>
            <a:r>
              <a:rPr lang="en-US" altLang="zh-CN" sz="1800" dirty="0" smtClean="0">
                <a:solidFill>
                  <a:srgbClr val="002060"/>
                </a:solidFill>
                <a:latin typeface="微软雅黑" panose="020B0503020204020204" pitchFamily="34" charset="-122"/>
                <a:ea typeface="微软雅黑" panose="020B0503020204020204" pitchFamily="34" charset="-122"/>
              </a:rPr>
              <a:t>shell</a:t>
            </a:r>
            <a:r>
              <a:rPr lang="zh-CN" altLang="en-US" sz="1800" dirty="0" smtClean="0">
                <a:solidFill>
                  <a:srgbClr val="002060"/>
                </a:solidFill>
                <a:latin typeface="微软雅黑" panose="020B0503020204020204" pitchFamily="34" charset="-122"/>
                <a:ea typeface="微软雅黑" panose="020B0503020204020204" pitchFamily="34" charset="-122"/>
              </a:rPr>
              <a:t>的</a:t>
            </a:r>
            <a:r>
              <a:rPr lang="en-US" altLang="zh-CN" sz="1800" dirty="0" smtClean="0">
                <a:solidFill>
                  <a:srgbClr val="002060"/>
                </a:solidFill>
                <a:latin typeface="微软雅黑" panose="020B0503020204020204" pitchFamily="34" charset="-122"/>
                <a:ea typeface="微软雅黑" panose="020B0503020204020204" pitchFamily="34" charset="-122"/>
              </a:rPr>
              <a:t>index</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6" name="文本框 7">
            <a:extLst>
              <a:ext uri="{FF2B5EF4-FFF2-40B4-BE49-F238E27FC236}">
                <a16:creationId xmlns="" xmlns:a16="http://schemas.microsoft.com/office/drawing/2014/main" id="{17ACDE17-7F0A-45D5-827B-397D95E1F897}"/>
              </a:ext>
            </a:extLst>
          </p:cNvPr>
          <p:cNvSpPr txBox="1"/>
          <p:nvPr/>
        </p:nvSpPr>
        <p:spPr>
          <a:xfrm>
            <a:off x="250528" y="3861048"/>
            <a:ext cx="7992888" cy="2308324"/>
          </a:xfrm>
          <a:prstGeom prst="rect">
            <a:avLst/>
          </a:prstGeom>
          <a:noFill/>
        </p:spPr>
        <p:txBody>
          <a:bodyPr wrap="square" rtlCol="0">
            <a:spAutoFit/>
          </a:bodyPr>
          <a:lstStyle/>
          <a:p>
            <a:pPr lvl="1">
              <a:lnSpc>
                <a:spcPct val="150000"/>
              </a:lnSpc>
            </a:pPr>
            <a:r>
              <a:rPr lang="zh-CN" altLang="en-US" sz="1600" dirty="0" smtClean="0">
                <a:solidFill>
                  <a:srgbClr val="002060"/>
                </a:solidFill>
                <a:latin typeface="微软雅黑" panose="020B0503020204020204" pitchFamily="34" charset="-122"/>
                <a:ea typeface="微软雅黑" panose="020B0503020204020204" pitchFamily="34" charset="-122"/>
              </a:rPr>
              <a:t>    草图和零件属于不同的环境，从零件进入草图需要矩阵变换，草图里的实体是在草图中创建的，其位置信息依赖于草图的位置（</a:t>
            </a:r>
            <a:r>
              <a:rPr lang="en-US" altLang="zh-CN" sz="1600" dirty="0" smtClean="0">
                <a:solidFill>
                  <a:srgbClr val="002060"/>
                </a:solidFill>
                <a:latin typeface="微软雅黑" panose="020B0503020204020204" pitchFamily="34" charset="-122"/>
                <a:ea typeface="微软雅黑" panose="020B0503020204020204" pitchFamily="34" charset="-122"/>
              </a:rPr>
              <a:t>VPROF</a:t>
            </a:r>
            <a:r>
              <a:rPr lang="zh-CN" altLang="en-US" sz="1600" dirty="0" smtClean="0">
                <a:solidFill>
                  <a:srgbClr val="002060"/>
                </a:solidFill>
                <a:latin typeface="微软雅黑" panose="020B0503020204020204" pitchFamily="34" charset="-122"/>
                <a:ea typeface="微软雅黑" panose="020B0503020204020204" pitchFamily="34" charset="-122"/>
              </a:rPr>
              <a:t>对象记录了其插入平面的转换矩阵）。只有记录其所在的草图</a:t>
            </a:r>
            <a:r>
              <a:rPr lang="en-US" altLang="zh-CN" sz="1600" dirty="0" smtClean="0">
                <a:solidFill>
                  <a:srgbClr val="002060"/>
                </a:solidFill>
                <a:latin typeface="微软雅黑" panose="020B0503020204020204" pitchFamily="34" charset="-122"/>
                <a:ea typeface="微软雅黑" panose="020B0503020204020204" pitchFamily="34" charset="-122"/>
              </a:rPr>
              <a:t>index</a:t>
            </a:r>
            <a:r>
              <a:rPr lang="zh-CN" altLang="en-US" sz="1600" dirty="0" smtClean="0">
                <a:solidFill>
                  <a:srgbClr val="002060"/>
                </a:solidFill>
                <a:latin typeface="微软雅黑" panose="020B0503020204020204" pitchFamily="34" charset="-122"/>
                <a:ea typeface="微软雅黑" panose="020B0503020204020204" pitchFamily="34" charset="-122"/>
              </a:rPr>
              <a:t>，才能完整的表征其所属关系和位置关系。此外，装配动画里的实体，工程图视图里的实体的</a:t>
            </a:r>
            <a:r>
              <a:rPr lang="en-US" altLang="zh-CN" sz="1600" dirty="0" smtClean="0">
                <a:solidFill>
                  <a:srgbClr val="002060"/>
                </a:solidFill>
                <a:latin typeface="微软雅黑" panose="020B0503020204020204" pitchFamily="34" charset="-122"/>
                <a:ea typeface="微软雅黑" panose="020B0503020204020204" pitchFamily="34" charset="-122"/>
              </a:rPr>
              <a:t>pick path</a:t>
            </a:r>
            <a:r>
              <a:rPr lang="zh-CN" altLang="en-US" sz="1600" dirty="0" smtClean="0">
                <a:solidFill>
                  <a:srgbClr val="002060"/>
                </a:solidFill>
                <a:latin typeface="微软雅黑" panose="020B0503020204020204" pitchFamily="34" charset="-122"/>
                <a:ea typeface="微软雅黑" panose="020B0503020204020204" pitchFamily="34" charset="-122"/>
              </a:rPr>
              <a:t>均与此类似。</a:t>
            </a:r>
            <a:endParaRPr lang="en-US" altLang="zh-CN" sz="1600" dirty="0" smtClean="0">
              <a:solidFill>
                <a:srgbClr val="002060"/>
              </a:solidFill>
              <a:latin typeface="微软雅黑" panose="020B0503020204020204" pitchFamily="34" charset="-122"/>
              <a:ea typeface="微软雅黑" panose="020B0503020204020204" pitchFamily="34" charset="-122"/>
            </a:endParaRPr>
          </a:p>
          <a:p>
            <a:pPr lvl="1">
              <a:lnSpc>
                <a:spcPct val="150000"/>
              </a:lnSpc>
            </a:pPr>
            <a:r>
              <a:rPr lang="en-US" altLang="zh-CN" sz="1600" dirty="0">
                <a:solidFill>
                  <a:srgbClr val="002060"/>
                </a:solidFill>
                <a:latin typeface="微软雅黑" panose="020B0503020204020204" pitchFamily="34" charset="-122"/>
                <a:ea typeface="微软雅黑" panose="020B0503020204020204" pitchFamily="34" charset="-122"/>
              </a:rPr>
              <a:t> </a:t>
            </a:r>
            <a:r>
              <a:rPr lang="en-US" altLang="zh-CN" sz="1600" dirty="0" smtClean="0">
                <a:solidFill>
                  <a:srgbClr val="002060"/>
                </a:solidFill>
                <a:latin typeface="微软雅黑" panose="020B0503020204020204" pitchFamily="34" charset="-122"/>
                <a:ea typeface="微软雅黑" panose="020B0503020204020204" pitchFamily="34" charset="-122"/>
              </a:rPr>
              <a:t>   </a:t>
            </a:r>
            <a:r>
              <a:rPr lang="zh-CN" altLang="en-US" sz="1600" dirty="0" smtClean="0">
                <a:solidFill>
                  <a:srgbClr val="002060"/>
                </a:solidFill>
                <a:latin typeface="微软雅黑" panose="020B0503020204020204" pitchFamily="34" charset="-122"/>
                <a:ea typeface="微软雅黑" panose="020B0503020204020204" pitchFamily="34" charset="-122"/>
              </a:rPr>
              <a:t>而</a:t>
            </a:r>
            <a:r>
              <a:rPr lang="en-US" altLang="zh-CN" sz="1600" dirty="0" smtClean="0">
                <a:solidFill>
                  <a:srgbClr val="002060"/>
                </a:solidFill>
                <a:latin typeface="微软雅黑" panose="020B0503020204020204" pitchFamily="34" charset="-122"/>
                <a:ea typeface="微软雅黑" panose="020B0503020204020204" pitchFamily="34" charset="-122"/>
              </a:rPr>
              <a:t>shell</a:t>
            </a:r>
            <a:r>
              <a:rPr lang="zh-CN" altLang="en-US" sz="1600" dirty="0" smtClean="0">
                <a:solidFill>
                  <a:srgbClr val="002060"/>
                </a:solidFill>
                <a:latin typeface="微软雅黑" panose="020B0503020204020204" pitchFamily="34" charset="-122"/>
                <a:ea typeface="微软雅黑" panose="020B0503020204020204" pitchFamily="34" charset="-122"/>
              </a:rPr>
              <a:t>只是个容器，和所属</a:t>
            </a:r>
            <a:r>
              <a:rPr lang="en-US" altLang="zh-CN" sz="1600" dirty="0" smtClean="0">
                <a:solidFill>
                  <a:srgbClr val="002060"/>
                </a:solidFill>
                <a:latin typeface="微软雅黑" panose="020B0503020204020204" pitchFamily="34" charset="-122"/>
                <a:ea typeface="微软雅黑" panose="020B0503020204020204" pitchFamily="34" charset="-122"/>
              </a:rPr>
              <a:t>shell</a:t>
            </a:r>
            <a:r>
              <a:rPr lang="zh-CN" altLang="en-US" sz="1600" dirty="0" smtClean="0">
                <a:solidFill>
                  <a:srgbClr val="002060"/>
                </a:solidFill>
                <a:latin typeface="微软雅黑" panose="020B0503020204020204" pitchFamily="34" charset="-122"/>
                <a:ea typeface="微软雅黑" panose="020B0503020204020204" pitchFamily="34" charset="-122"/>
              </a:rPr>
              <a:t>的边，面在同一个环境，没有矩阵差异。</a:t>
            </a:r>
            <a:endParaRPr lang="en-US" altLang="zh-CN" sz="1600" dirty="0" smtClean="0">
              <a:solidFill>
                <a:srgbClr val="002060"/>
              </a:solidFill>
              <a:latin typeface="微软雅黑" panose="020B0503020204020204" pitchFamily="34" charset="-122"/>
              <a:ea typeface="微软雅黑" panose="020B0503020204020204" pitchFamily="34" charset="-122"/>
            </a:endParaRPr>
          </a:p>
          <a:p>
            <a:pPr lvl="1">
              <a:lnSpc>
                <a:spcPct val="150000"/>
              </a:lnSpc>
            </a:pPr>
            <a:endParaRPr lang="zh-CN" altLang="en-US" sz="1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07796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wipe(down)">
                                      <p:cBhvr>
                                        <p:cTn id="14" dur="500"/>
                                        <p:tgtEl>
                                          <p:spTgt spid="409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220"/>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err="1" smtClean="0">
                <a:solidFill>
                  <a:srgbClr val="002060"/>
                </a:solidFill>
                <a:latin typeface="华文楷体" panose="02010600040101010101" pitchFamily="2" charset="-122"/>
                <a:ea typeface="华文楷体" panose="02010600040101010101" pitchFamily="2" charset="-122"/>
              </a:rPr>
              <a:t>Pickpath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5" name="文本框 7">
            <a:extLst>
              <a:ext uri="{FF2B5EF4-FFF2-40B4-BE49-F238E27FC236}">
                <a16:creationId xmlns="" xmlns:a16="http://schemas.microsoft.com/office/drawing/2014/main" id="{17ACDE17-7F0A-45D5-827B-397D95E1F897}"/>
              </a:ext>
            </a:extLst>
          </p:cNvPr>
          <p:cNvSpPr txBox="1"/>
          <p:nvPr/>
        </p:nvSpPr>
        <p:spPr>
          <a:xfrm>
            <a:off x="443456" y="2492896"/>
            <a:ext cx="8391824"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如果要选择装配组件</a:t>
            </a:r>
            <a:r>
              <a:rPr lang="en-US" altLang="zh-CN" sz="1800" dirty="0" smtClean="0">
                <a:solidFill>
                  <a:srgbClr val="002060"/>
                </a:solidFill>
                <a:latin typeface="微软雅黑" panose="020B0503020204020204" pitchFamily="34" charset="-122"/>
                <a:ea typeface="微软雅黑" panose="020B0503020204020204" pitchFamily="34" charset="-122"/>
              </a:rPr>
              <a:t>1</a:t>
            </a:r>
            <a:r>
              <a:rPr lang="zh-CN" altLang="en-US" sz="1800" dirty="0" smtClean="0">
                <a:solidFill>
                  <a:srgbClr val="002060"/>
                </a:solidFill>
                <a:latin typeface="微软雅黑" panose="020B0503020204020204" pitchFamily="34" charset="-122"/>
                <a:ea typeface="微软雅黑" panose="020B0503020204020204" pitchFamily="34" charset="-122"/>
              </a:rPr>
              <a:t>中实体的某个面，假设这个面</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   index</a:t>
            </a:r>
            <a:r>
              <a:rPr lang="zh-CN" altLang="en-US" sz="1800" dirty="0" smtClean="0">
                <a:solidFill>
                  <a:srgbClr val="002060"/>
                </a:solidFill>
                <a:latin typeface="微软雅黑" panose="020B0503020204020204" pitchFamily="34" charset="-122"/>
                <a:ea typeface="微软雅黑" panose="020B0503020204020204" pitchFamily="34" charset="-122"/>
              </a:rPr>
              <a:t>为</a:t>
            </a:r>
            <a:r>
              <a:rPr lang="en-US" altLang="zh-CN" sz="1800" dirty="0" smtClean="0">
                <a:solidFill>
                  <a:srgbClr val="002060"/>
                </a:solidFill>
                <a:latin typeface="微软雅黑" panose="020B0503020204020204" pitchFamily="34" charset="-122"/>
                <a:ea typeface="微软雅黑" panose="020B0503020204020204" pitchFamily="34" charset="-122"/>
              </a:rPr>
              <a:t>150</a:t>
            </a:r>
            <a:r>
              <a:rPr lang="zh-CN" altLang="en-US" sz="1800" dirty="0" smtClean="0">
                <a:solidFill>
                  <a:srgbClr val="002060"/>
                </a:solidFill>
                <a:latin typeface="微软雅黑" panose="020B0503020204020204" pitchFamily="34" charset="-122"/>
                <a:ea typeface="微软雅黑" panose="020B0503020204020204" pitchFamily="34" charset="-122"/>
              </a:rPr>
              <a:t>，完整的</a:t>
            </a:r>
            <a:r>
              <a:rPr lang="en-US" altLang="zh-CN" sz="1800" dirty="0" smtClean="0">
                <a:solidFill>
                  <a:srgbClr val="002060"/>
                </a:solidFill>
                <a:latin typeface="微软雅黑" panose="020B0503020204020204" pitchFamily="34" charset="-122"/>
                <a:ea typeface="微软雅黑" panose="020B0503020204020204" pitchFamily="34" charset="-122"/>
              </a:rPr>
              <a:t>pick path</a:t>
            </a:r>
            <a:r>
              <a:rPr lang="zh-CN" altLang="en-US" sz="1800" dirty="0" smtClean="0">
                <a:solidFill>
                  <a:srgbClr val="002060"/>
                </a:solidFill>
                <a:latin typeface="微软雅黑" panose="020B0503020204020204" pitchFamily="34" charset="-122"/>
                <a:ea typeface="微软雅黑" panose="020B0503020204020204" pitchFamily="34" charset="-122"/>
              </a:rPr>
              <a:t>为多少？</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6" name="文本框 7">
            <a:extLst>
              <a:ext uri="{FF2B5EF4-FFF2-40B4-BE49-F238E27FC236}">
                <a16:creationId xmlns="" xmlns:a16="http://schemas.microsoft.com/office/drawing/2014/main" id="{17ACDE17-7F0A-45D5-827B-397D95E1F897}"/>
              </a:ext>
            </a:extLst>
          </p:cNvPr>
          <p:cNvSpPr txBox="1"/>
          <p:nvPr/>
        </p:nvSpPr>
        <p:spPr>
          <a:xfrm>
            <a:off x="451220" y="4725144"/>
            <a:ext cx="7992888" cy="458908"/>
          </a:xfrm>
          <a:prstGeom prst="rect">
            <a:avLst/>
          </a:prstGeom>
          <a:noFill/>
        </p:spPr>
        <p:txBody>
          <a:bodyPr wrap="square" rtlCol="0">
            <a:spAutoFit/>
          </a:bodyPr>
          <a:lstStyle/>
          <a:p>
            <a:pPr>
              <a:lnSpc>
                <a:spcPct val="150000"/>
              </a:lnSpc>
            </a:pPr>
            <a:r>
              <a:rPr lang="en-US" altLang="zh-CN" sz="1800" dirty="0" smtClean="0">
                <a:solidFill>
                  <a:srgbClr val="002060"/>
                </a:solidFill>
                <a:latin typeface="微软雅黑" panose="020B0503020204020204" pitchFamily="34" charset="-122"/>
                <a:ea typeface="微软雅黑" panose="020B0503020204020204" pitchFamily="34" charset="-122"/>
              </a:rPr>
              <a:t>(-</a:t>
            </a:r>
            <a:r>
              <a:rPr lang="en-US" altLang="zh-CN" sz="1800" dirty="0">
                <a:solidFill>
                  <a:srgbClr val="002060"/>
                </a:solidFill>
                <a:latin typeface="微软雅黑" panose="020B0503020204020204" pitchFamily="34" charset="-122"/>
                <a:ea typeface="微软雅黑" panose="020B0503020204020204" pitchFamily="34" charset="-122"/>
              </a:rPr>
              <a:t>2 24 47 24 </a:t>
            </a:r>
            <a:r>
              <a:rPr lang="en-US" altLang="zh-CN" sz="1800" dirty="0" smtClean="0">
                <a:solidFill>
                  <a:srgbClr val="002060"/>
                </a:solidFill>
                <a:latin typeface="微软雅黑" panose="020B0503020204020204" pitchFamily="34" charset="-122"/>
                <a:ea typeface="微软雅黑" panose="020B0503020204020204" pitchFamily="34" charset="-122"/>
              </a:rPr>
              <a:t>52 24 150</a:t>
            </a:r>
            <a:r>
              <a:rPr lang="zh-CN" altLang="en-US" sz="1800" dirty="0" smtClean="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-&gt; </a:t>
            </a:r>
            <a:r>
              <a:rPr lang="zh-CN" altLang="en-US" sz="1800" dirty="0" smtClean="0">
                <a:solidFill>
                  <a:srgbClr val="002060"/>
                </a:solidFill>
                <a:latin typeface="微软雅黑" panose="020B0503020204020204" pitchFamily="34" charset="-122"/>
                <a:ea typeface="微软雅黑" panose="020B0503020204020204" pitchFamily="34" charset="-122"/>
              </a:rPr>
              <a:t>（</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en-US" altLang="zh-CN" sz="1800" dirty="0">
                <a:solidFill>
                  <a:srgbClr val="002060"/>
                </a:solidFill>
                <a:latin typeface="微软雅黑" panose="020B0503020204020204" pitchFamily="34" charset="-122"/>
                <a:ea typeface="微软雅黑" panose="020B0503020204020204" pitchFamily="34" charset="-122"/>
              </a:rPr>
              <a:t>2 24 47 </a:t>
            </a:r>
            <a:r>
              <a:rPr lang="en-US" altLang="zh-CN" sz="1800" dirty="0" smtClean="0">
                <a:solidFill>
                  <a:srgbClr val="002060"/>
                </a:solidFill>
                <a:latin typeface="微软雅黑" panose="020B0503020204020204" pitchFamily="34" charset="-122"/>
                <a:ea typeface="微软雅黑" panose="020B0503020204020204" pitchFamily="34" charset="-122"/>
              </a:rPr>
              <a:t>52 150) </a:t>
            </a:r>
            <a:endParaRPr lang="en-US" altLang="zh-CN" sz="1800" dirty="0">
              <a:solidFill>
                <a:srgbClr val="002060"/>
              </a:solidFill>
              <a:latin typeface="微软雅黑" panose="020B0503020204020204" pitchFamily="34" charset="-122"/>
              <a:ea typeface="微软雅黑" panose="020B0503020204020204" pitchFamily="34" charset="-122"/>
            </a:endParaRPr>
          </a:p>
        </p:txBody>
      </p:sp>
      <p:pic>
        <p:nvPicPr>
          <p:cNvPr id="7" name="Picture 2" descr="C:\Users\Soul\Desktop\5cf3dc29f60fc3cfb0941ab3b02e65ce.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109020"/>
            <a:ext cx="1132519" cy="1307206"/>
          </a:xfrm>
          <a:prstGeom prst="rect">
            <a:avLst/>
          </a:prstGeom>
          <a:noFill/>
          <a:extLst>
            <a:ext uri="{909E8E84-426E-40DD-AFC4-6F175D3DCCD1}">
              <a14:hiddenFill xmlns:a14="http://schemas.microsoft.com/office/drawing/2010/main">
                <a:solidFill>
                  <a:srgbClr val="FFFFFF"/>
                </a:solidFill>
              </a14:hiddenFill>
            </a:ext>
          </a:extLst>
        </p:spPr>
      </p:pic>
      <p:sp>
        <p:nvSpPr>
          <p:cNvPr id="3" name="下弧形箭头 2"/>
          <p:cNvSpPr/>
          <p:nvPr/>
        </p:nvSpPr>
        <p:spPr bwMode="auto">
          <a:xfrm>
            <a:off x="2915816" y="2762623"/>
            <a:ext cx="1080120" cy="45719"/>
          </a:xfrm>
          <a:prstGeom prst="curvedUpArrow">
            <a:avLst/>
          </a:prstGeom>
          <a:no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bg1"/>
              </a:solidFill>
              <a:effectLst/>
              <a:latin typeface="Arial" charset="0"/>
              <a:ea typeface="黑体" pitchFamily="2" charset="-122"/>
            </a:endParaRPr>
          </a:p>
        </p:txBody>
      </p:sp>
      <p:sp>
        <p:nvSpPr>
          <p:cNvPr id="8" name="动作按钮: 后退或前一项 7">
            <a:hlinkClick r:id="" action="ppaction://hlinkshowjump?jump=previousslide" highlightClick="1"/>
          </p:cNvPr>
          <p:cNvSpPr/>
          <p:nvPr/>
        </p:nvSpPr>
        <p:spPr bwMode="auto">
          <a:xfrm>
            <a:off x="3455876" y="3212976"/>
            <a:ext cx="1042416" cy="1042416"/>
          </a:xfrm>
          <a:prstGeom prst="actionButtonBackPrevious">
            <a:avLst/>
          </a:prstGeom>
          <a:no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bg1"/>
              </a:solidFill>
              <a:effectLst/>
              <a:latin typeface="Arial" charset="0"/>
              <a:ea typeface="黑体" pitchFamily="2" charset="-122"/>
            </a:endParaRPr>
          </a:p>
        </p:txBody>
      </p:sp>
      <p:sp>
        <p:nvSpPr>
          <p:cNvPr id="9" name="动作按钮: 后退或前一项 8">
            <a:hlinkClick r:id="" action="ppaction://hlinkshowjump?jump=previousslide" highlightClick="1"/>
          </p:cNvPr>
          <p:cNvSpPr/>
          <p:nvPr/>
        </p:nvSpPr>
        <p:spPr bwMode="auto">
          <a:xfrm>
            <a:off x="4860032" y="2954561"/>
            <a:ext cx="432048" cy="461665"/>
          </a:xfrm>
          <a:prstGeom prst="actionButtonBackPrevious">
            <a:avLst/>
          </a:prstGeom>
          <a:no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charset="0"/>
              <a:ea typeface="黑体" pitchFamily="2" charset="-122"/>
            </a:endParaRPr>
          </a:p>
        </p:txBody>
      </p:sp>
      <p:sp>
        <p:nvSpPr>
          <p:cNvPr id="10" name="动作按钮: 后退或前一项 9">
            <a:hlinkClick r:id="rId4" action="ppaction://hlinksldjump" highlightClick="1"/>
          </p:cNvPr>
          <p:cNvSpPr/>
          <p:nvPr/>
        </p:nvSpPr>
        <p:spPr bwMode="auto">
          <a:xfrm>
            <a:off x="4860032" y="3068960"/>
            <a:ext cx="1042416" cy="1042416"/>
          </a:xfrm>
          <a:prstGeom prst="actionButtonBackPrevious">
            <a:avLst/>
          </a:prstGeom>
          <a:no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bg1"/>
              </a:solidFill>
              <a:effectLst/>
              <a:latin typeface="Arial" charset="0"/>
              <a:ea typeface="黑体" pitchFamily="2" charset="-122"/>
            </a:endParaRPr>
          </a:p>
        </p:txBody>
      </p:sp>
      <p:sp>
        <p:nvSpPr>
          <p:cNvPr id="12" name="动作按钮: 后退或前一项 11">
            <a:hlinkClick r:id="rId4" action="ppaction://hlinksldjump" highlightClick="1"/>
          </p:cNvPr>
          <p:cNvSpPr/>
          <p:nvPr/>
        </p:nvSpPr>
        <p:spPr bwMode="auto">
          <a:xfrm>
            <a:off x="5373218" y="3068960"/>
            <a:ext cx="427408" cy="439306"/>
          </a:xfrm>
          <a:prstGeom prst="actionButtonBackPrevious">
            <a:avLst/>
          </a:prstGeom>
          <a:solidFill>
            <a:srgbClr val="E7F3F4"/>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bg1"/>
              </a:solidFill>
              <a:effectLst/>
              <a:latin typeface="Arial" charset="0"/>
              <a:ea typeface="黑体" pitchFamily="2" charset="-122"/>
            </a:endParaRPr>
          </a:p>
        </p:txBody>
      </p:sp>
    </p:spTree>
    <p:extLst>
      <p:ext uri="{BB962C8B-B14F-4D97-AF65-F5344CB8AC3E}">
        <p14:creationId xmlns:p14="http://schemas.microsoft.com/office/powerpoint/2010/main" val="28493211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zh-CN" altLang="en-US" sz="2800" b="1" dirty="0" smtClean="0">
                <a:solidFill>
                  <a:srgbClr val="002060"/>
                </a:solidFill>
                <a:latin typeface="华文楷体" panose="02010600040101010101" pitchFamily="2" charset="-122"/>
                <a:ea typeface="华文楷体" panose="02010600040101010101" pitchFamily="2" charset="-122"/>
              </a:rPr>
              <a:t>在位编辑</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pic>
        <p:nvPicPr>
          <p:cNvPr id="4098" name="Picture 2" descr="C:\Users\Soul\Downloads\在位编辑.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129" y="2156858"/>
            <a:ext cx="5286376" cy="4305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868144" y="2402469"/>
            <a:ext cx="3024336" cy="3785652"/>
          </a:xfrm>
          <a:prstGeom prst="rect">
            <a:avLst/>
          </a:prstGeom>
          <a:noFill/>
        </p:spPr>
        <p:txBody>
          <a:bodyPr wrap="square" rtlCol="0">
            <a:spAutoFit/>
          </a:bodyPr>
          <a:lstStyle/>
          <a:p>
            <a:r>
              <a:rPr lang="zh-CN" altLang="en-US" sz="2000" dirty="0" smtClean="0">
                <a:solidFill>
                  <a:schemeClr val="tx1"/>
                </a:solidFill>
              </a:rPr>
              <a:t>通过组件右键菜单“</a:t>
            </a:r>
            <a:r>
              <a:rPr lang="en-US" altLang="zh-CN" sz="2000" dirty="0" smtClean="0">
                <a:solidFill>
                  <a:schemeClr val="tx1"/>
                </a:solidFill>
              </a:rPr>
              <a:t>Edit Part” </a:t>
            </a:r>
            <a:r>
              <a:rPr lang="zh-CN" altLang="en-US" sz="2000" dirty="0" smtClean="0">
                <a:solidFill>
                  <a:schemeClr val="tx1"/>
                </a:solidFill>
              </a:rPr>
              <a:t>或者装配树上双击组件节点均可以进入在位编辑状态，此时的文档（</a:t>
            </a:r>
            <a:r>
              <a:rPr lang="en-US" altLang="zh-CN" sz="2000" dirty="0" err="1" smtClean="0">
                <a:solidFill>
                  <a:schemeClr val="tx1"/>
                </a:solidFill>
              </a:rPr>
              <a:t>VgOm</a:t>
            </a:r>
            <a:r>
              <a:rPr lang="zh-CN" altLang="en-US" sz="2000" dirty="0" smtClean="0">
                <a:solidFill>
                  <a:schemeClr val="tx1"/>
                </a:solidFill>
              </a:rPr>
              <a:t>）依然是总装，效果和单独打开了这个文件一样，而且可以观察到非激活的其他子装。</a:t>
            </a:r>
            <a:endParaRPr lang="en-US" altLang="zh-CN" sz="2000" dirty="0" smtClean="0">
              <a:solidFill>
                <a:schemeClr val="tx1"/>
              </a:solidFill>
            </a:endParaRPr>
          </a:p>
          <a:p>
            <a:r>
              <a:rPr lang="zh-CN" altLang="en-US" sz="2000" dirty="0" smtClean="0">
                <a:solidFill>
                  <a:schemeClr val="tx1"/>
                </a:solidFill>
              </a:rPr>
              <a:t>在位编辑下除了</a:t>
            </a:r>
            <a:r>
              <a:rPr lang="en-US" altLang="zh-CN" sz="2000" dirty="0" err="1" smtClean="0">
                <a:solidFill>
                  <a:schemeClr val="tx1"/>
                </a:solidFill>
              </a:rPr>
              <a:t>targ</a:t>
            </a:r>
            <a:r>
              <a:rPr lang="en-US" altLang="zh-CN" sz="2000" dirty="0" smtClean="0">
                <a:solidFill>
                  <a:schemeClr val="tx1"/>
                </a:solidFill>
              </a:rPr>
              <a:t> bin</a:t>
            </a:r>
            <a:r>
              <a:rPr lang="zh-CN" altLang="en-US" sz="2000" dirty="0" smtClean="0">
                <a:solidFill>
                  <a:schemeClr val="tx1"/>
                </a:solidFill>
              </a:rPr>
              <a:t>发生了改变指向激活文件，另</a:t>
            </a:r>
            <a:r>
              <a:rPr lang="zh-CN" altLang="en-US" sz="2000" dirty="0">
                <a:solidFill>
                  <a:schemeClr val="tx1"/>
                </a:solidFill>
              </a:rPr>
              <a:t>一</a:t>
            </a:r>
            <a:r>
              <a:rPr lang="zh-CN" altLang="en-US" sz="2000" dirty="0" smtClean="0">
                <a:solidFill>
                  <a:schemeClr val="tx1"/>
                </a:solidFill>
              </a:rPr>
              <a:t>个重要全局变量</a:t>
            </a:r>
            <a:r>
              <a:rPr lang="en-US" altLang="zh-CN" sz="2000" b="1" dirty="0" err="1" smtClean="0">
                <a:solidFill>
                  <a:schemeClr val="tx1"/>
                </a:solidFill>
              </a:rPr>
              <a:t>VgTargObj</a:t>
            </a:r>
            <a:r>
              <a:rPr lang="en-US" altLang="zh-CN" sz="2000" b="1" dirty="0" smtClean="0">
                <a:solidFill>
                  <a:schemeClr val="tx1"/>
                </a:solidFill>
              </a:rPr>
              <a:t> </a:t>
            </a:r>
            <a:r>
              <a:rPr lang="zh-CN" altLang="en-US" sz="2000" dirty="0" smtClean="0">
                <a:solidFill>
                  <a:schemeClr val="tx1"/>
                </a:solidFill>
              </a:rPr>
              <a:t>发生了改变</a:t>
            </a:r>
            <a:endParaRPr lang="zh-CN" altLang="en-US" sz="2000" dirty="0">
              <a:solidFill>
                <a:schemeClr val="tx1"/>
              </a:solidFill>
            </a:endParaRPr>
          </a:p>
        </p:txBody>
      </p:sp>
    </p:spTree>
    <p:extLst>
      <p:ext uri="{BB962C8B-B14F-4D97-AF65-F5344CB8AC3E}">
        <p14:creationId xmlns:p14="http://schemas.microsoft.com/office/powerpoint/2010/main" val="947983315"/>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zh-CN" altLang="en-US" sz="2800" b="1" dirty="0" smtClean="0">
                <a:solidFill>
                  <a:srgbClr val="002060"/>
                </a:solidFill>
                <a:latin typeface="华文楷体" panose="02010600040101010101" pitchFamily="2" charset="-122"/>
                <a:ea typeface="华文楷体" panose="02010600040101010101" pitchFamily="2" charset="-122"/>
              </a:rPr>
              <a:t>在位编辑</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6" name="文本框 2">
            <a:extLst>
              <a:ext uri="{FF2B5EF4-FFF2-40B4-BE49-F238E27FC236}">
                <a16:creationId xmlns="" xmlns:a16="http://schemas.microsoft.com/office/drawing/2014/main" id="{C3ABBE1A-BA3D-4D30-AE47-CA40922C6E5F}"/>
              </a:ext>
            </a:extLst>
          </p:cNvPr>
          <p:cNvSpPr txBox="1"/>
          <p:nvPr/>
        </p:nvSpPr>
        <p:spPr>
          <a:xfrm>
            <a:off x="284631" y="1971000"/>
            <a:ext cx="8391825"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err="1" smtClean="0">
                <a:solidFill>
                  <a:srgbClr val="002060"/>
                </a:solidFill>
                <a:latin typeface="微软雅黑" panose="020B0503020204020204" pitchFamily="34" charset="-122"/>
                <a:ea typeface="微软雅黑" panose="020B0503020204020204" pitchFamily="34" charset="-122"/>
              </a:rPr>
              <a:t>VgTargObj</a:t>
            </a:r>
            <a:r>
              <a:rPr lang="zh-CN" altLang="en-US" sz="1800" dirty="0" smtClean="0">
                <a:solidFill>
                  <a:srgbClr val="002060"/>
                </a:solidFill>
                <a:latin typeface="微软雅黑" panose="020B0503020204020204" pitchFamily="34" charset="-122"/>
                <a:ea typeface="微软雅黑" panose="020B0503020204020204" pitchFamily="34" charset="-122"/>
              </a:rPr>
              <a:t>数据结构</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800" dirty="0">
              <a:solidFill>
                <a:srgbClr val="002060"/>
              </a:solidFill>
              <a:latin typeface="微软雅黑" panose="020B0503020204020204" pitchFamily="34" charset="-122"/>
              <a:ea typeface="微软雅黑" panose="020B0503020204020204" pitchFamily="34" charset="-122"/>
            </a:endParaRPr>
          </a:p>
        </p:txBody>
      </p:sp>
      <p:pic>
        <p:nvPicPr>
          <p:cNvPr id="7" name="Picture 2" descr="C:\Users\Administrator\新建文件夹\Desktop\New folder (4)\New folder (4)\New folder\顶层_VgTargOb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018" y="5183460"/>
            <a:ext cx="8526462" cy="14859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2">
            <a:extLst>
              <a:ext uri="{FF2B5EF4-FFF2-40B4-BE49-F238E27FC236}">
                <a16:creationId xmlns="" xmlns:a16="http://schemas.microsoft.com/office/drawing/2014/main" id="{C3ABBE1A-BA3D-4D30-AE47-CA40922C6E5F}"/>
              </a:ext>
            </a:extLst>
          </p:cNvPr>
          <p:cNvSpPr txBox="1"/>
          <p:nvPr/>
        </p:nvSpPr>
        <p:spPr>
          <a:xfrm>
            <a:off x="284630" y="4509120"/>
            <a:ext cx="8391825"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非在位编辑下</a:t>
            </a:r>
            <a:r>
              <a:rPr lang="en-US" altLang="zh-CN" sz="1800" dirty="0" err="1" smtClean="0">
                <a:solidFill>
                  <a:srgbClr val="002060"/>
                </a:solidFill>
                <a:latin typeface="微软雅黑" panose="020B0503020204020204" pitchFamily="34" charset="-122"/>
                <a:ea typeface="微软雅黑" panose="020B0503020204020204" pitchFamily="34" charset="-122"/>
              </a:rPr>
              <a:t>VgTargObj</a:t>
            </a:r>
            <a:r>
              <a:rPr lang="zh-CN" altLang="en-US" sz="1800" dirty="0" smtClean="0">
                <a:solidFill>
                  <a:srgbClr val="002060"/>
                </a:solidFill>
                <a:latin typeface="微软雅黑" panose="020B0503020204020204" pitchFamily="34" charset="-122"/>
                <a:ea typeface="微软雅黑" panose="020B0503020204020204" pitchFamily="34" charset="-122"/>
              </a:rPr>
              <a:t>数据</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800" dirty="0">
              <a:solidFill>
                <a:srgbClr val="002060"/>
              </a:solidFill>
              <a:latin typeface="微软雅黑" panose="020B0503020204020204" pitchFamily="34" charset="-122"/>
              <a:ea typeface="微软雅黑" panose="020B0503020204020204" pitchFamily="34" charset="-122"/>
            </a:endParaRPr>
          </a:p>
        </p:txBody>
      </p:sp>
      <p:pic>
        <p:nvPicPr>
          <p:cNvPr id="5123" name="Picture 3" descr="C:\Users\Soul\Downloads\VgTargObj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499735"/>
            <a:ext cx="7088187"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9446"/>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zh-CN" altLang="en-US" sz="2800" b="1" dirty="0">
                <a:solidFill>
                  <a:srgbClr val="002060"/>
                </a:solidFill>
                <a:latin typeface="华文楷体" panose="02010600040101010101" pitchFamily="2" charset="-122"/>
                <a:ea typeface="华文楷体" panose="02010600040101010101" pitchFamily="2" charset="-122"/>
              </a:rPr>
              <a:t>在位</a:t>
            </a:r>
            <a:r>
              <a:rPr lang="zh-CN" altLang="en-US" sz="2800" b="1" dirty="0" smtClean="0">
                <a:solidFill>
                  <a:srgbClr val="002060"/>
                </a:solidFill>
                <a:latin typeface="华文楷体" panose="02010600040101010101" pitchFamily="2" charset="-122"/>
                <a:ea typeface="华文楷体" panose="02010600040101010101" pitchFamily="2" charset="-122"/>
              </a:rPr>
              <a:t>编辑</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5" name="文本框 2">
            <a:extLst>
              <a:ext uri="{FF2B5EF4-FFF2-40B4-BE49-F238E27FC236}">
                <a16:creationId xmlns="" xmlns:a16="http://schemas.microsoft.com/office/drawing/2014/main" id="{C3ABBE1A-BA3D-4D30-AE47-CA40922C6E5F}"/>
              </a:ext>
            </a:extLst>
          </p:cNvPr>
          <p:cNvSpPr txBox="1"/>
          <p:nvPr/>
        </p:nvSpPr>
        <p:spPr>
          <a:xfrm>
            <a:off x="11336" y="1971000"/>
            <a:ext cx="8391825"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在位编辑下当前</a:t>
            </a:r>
            <a:r>
              <a:rPr lang="en-US" altLang="zh-CN" sz="1800" dirty="0" smtClean="0">
                <a:solidFill>
                  <a:srgbClr val="002060"/>
                </a:solidFill>
                <a:latin typeface="微软雅黑" panose="020B0503020204020204" pitchFamily="34" charset="-122"/>
                <a:ea typeface="微软雅黑" panose="020B0503020204020204" pitchFamily="34" charset="-122"/>
              </a:rPr>
              <a:t>target bin</a:t>
            </a:r>
            <a:r>
              <a:rPr lang="zh-CN" altLang="en-US" sz="1800" dirty="0" smtClean="0">
                <a:solidFill>
                  <a:srgbClr val="002060"/>
                </a:solidFill>
                <a:latin typeface="微软雅黑" panose="020B0503020204020204" pitchFamily="34" charset="-122"/>
                <a:ea typeface="微软雅黑" panose="020B0503020204020204" pitchFamily="34" charset="-122"/>
              </a:rPr>
              <a:t>为激活组件引用的零件</a:t>
            </a:r>
            <a:r>
              <a:rPr lang="en-US" altLang="zh-CN" sz="1800" dirty="0" smtClean="0">
                <a:solidFill>
                  <a:srgbClr val="002060"/>
                </a:solidFill>
                <a:latin typeface="微软雅黑" panose="020B0503020204020204" pitchFamily="34" charset="-122"/>
                <a:ea typeface="微软雅黑" panose="020B0503020204020204" pitchFamily="34" charset="-122"/>
              </a:rPr>
              <a:t>bin</a:t>
            </a:r>
            <a:r>
              <a:rPr lang="zh-CN" altLang="en-US" sz="1800" dirty="0" smtClean="0">
                <a:solidFill>
                  <a:srgbClr val="002060"/>
                </a:solidFill>
                <a:latin typeface="微软雅黑" panose="020B0503020204020204" pitchFamily="34" charset="-122"/>
                <a:ea typeface="微软雅黑" panose="020B0503020204020204" pitchFamily="34" charset="-122"/>
              </a:rPr>
              <a:t>，激活对象位于该</a:t>
            </a:r>
            <a:r>
              <a:rPr lang="en-US" altLang="zh-CN" sz="1800" dirty="0" smtClean="0">
                <a:solidFill>
                  <a:srgbClr val="002060"/>
                </a:solidFill>
                <a:latin typeface="微软雅黑" panose="020B0503020204020204" pitchFamily="34" charset="-122"/>
                <a:ea typeface="微软雅黑" panose="020B0503020204020204" pitchFamily="34" charset="-122"/>
              </a:rPr>
              <a:t>bin</a:t>
            </a:r>
            <a:r>
              <a:rPr lang="zh-CN" altLang="en-US" sz="1800" dirty="0" smtClean="0">
                <a:solidFill>
                  <a:srgbClr val="002060"/>
                </a:solidFill>
                <a:latin typeface="微软雅黑" panose="020B0503020204020204" pitchFamily="34" charset="-122"/>
                <a:ea typeface="微软雅黑" panose="020B0503020204020204" pitchFamily="34" charset="-122"/>
              </a:rPr>
              <a:t>中，因此</a:t>
            </a:r>
            <a:r>
              <a:rPr lang="en-US" altLang="zh-CN" sz="1800" b="1" dirty="0" err="1" smtClean="0">
                <a:solidFill>
                  <a:srgbClr val="002060"/>
                </a:solidFill>
                <a:latin typeface="微软雅黑" panose="020B0503020204020204" pitchFamily="34" charset="-122"/>
                <a:ea typeface="微软雅黑" panose="020B0503020204020204" pitchFamily="34" charset="-122"/>
              </a:rPr>
              <a:t>VgTargObj</a:t>
            </a:r>
            <a:r>
              <a:rPr lang="en-US" altLang="zh-CN" sz="1800" b="1" dirty="0" smtClean="0">
                <a:solidFill>
                  <a:srgbClr val="002060"/>
                </a:solidFill>
                <a:latin typeface="微软雅黑" panose="020B0503020204020204" pitchFamily="34" charset="-122"/>
                <a:ea typeface="微软雅黑" panose="020B0503020204020204" pitchFamily="34" charset="-122"/>
              </a:rPr>
              <a:t>-&gt;oh</a:t>
            </a:r>
            <a:r>
              <a:rPr lang="zh-CN" altLang="en-US" sz="1800" b="1" dirty="0" smtClean="0">
                <a:solidFill>
                  <a:srgbClr val="002060"/>
                </a:solidFill>
                <a:latin typeface="微软雅黑" panose="020B0503020204020204" pitchFamily="34" charset="-122"/>
                <a:ea typeface="微软雅黑" panose="020B0503020204020204" pitchFamily="34" charset="-122"/>
              </a:rPr>
              <a:t>的使用一定要确保在</a:t>
            </a:r>
            <a:r>
              <a:rPr lang="en-US" altLang="zh-CN" sz="1800" b="1" dirty="0" err="1" smtClean="0">
                <a:solidFill>
                  <a:srgbClr val="002060"/>
                </a:solidFill>
                <a:latin typeface="微软雅黑" panose="020B0503020204020204" pitchFamily="34" charset="-122"/>
                <a:ea typeface="微软雅黑" panose="020B0503020204020204" pitchFamily="34" charset="-122"/>
              </a:rPr>
              <a:t>Targ</a:t>
            </a:r>
            <a:r>
              <a:rPr lang="en-US" altLang="zh-CN" sz="1800" b="1" dirty="0" smtClean="0">
                <a:solidFill>
                  <a:srgbClr val="002060"/>
                </a:solidFill>
                <a:latin typeface="微软雅黑" panose="020B0503020204020204" pitchFamily="34" charset="-122"/>
                <a:ea typeface="微软雅黑" panose="020B0503020204020204" pitchFamily="34" charset="-122"/>
              </a:rPr>
              <a:t> bin</a:t>
            </a:r>
            <a:r>
              <a:rPr lang="zh-CN" altLang="en-US" sz="1800" dirty="0" smtClean="0">
                <a:solidFill>
                  <a:srgbClr val="002060"/>
                </a:solidFill>
                <a:latin typeface="微软雅黑" panose="020B0503020204020204" pitchFamily="34" charset="-122"/>
                <a:ea typeface="微软雅黑" panose="020B0503020204020204" pitchFamily="34" charset="-122"/>
              </a:rPr>
              <a:t>，且</a:t>
            </a:r>
            <a:r>
              <a:rPr lang="en-US" altLang="zh-CN" sz="1800" b="1" dirty="0" err="1" smtClean="0">
                <a:solidFill>
                  <a:srgbClr val="002060"/>
                </a:solidFill>
                <a:latin typeface="微软雅黑" panose="020B0503020204020204" pitchFamily="34" charset="-122"/>
                <a:ea typeface="微软雅黑" panose="020B0503020204020204" pitchFamily="34" charset="-122"/>
              </a:rPr>
              <a:t>targ</a:t>
            </a:r>
            <a:r>
              <a:rPr lang="en-US" altLang="zh-CN" sz="1800" b="1" dirty="0">
                <a:solidFill>
                  <a:srgbClr val="002060"/>
                </a:solidFill>
                <a:latin typeface="微软雅黑" panose="020B0503020204020204" pitchFamily="34" charset="-122"/>
                <a:ea typeface="微软雅黑" panose="020B0503020204020204" pitchFamily="34" charset="-122"/>
              </a:rPr>
              <a:t> </a:t>
            </a:r>
            <a:r>
              <a:rPr lang="en-US" altLang="zh-CN" sz="1800" b="1" dirty="0" smtClean="0">
                <a:solidFill>
                  <a:srgbClr val="002060"/>
                </a:solidFill>
                <a:latin typeface="微软雅黑" panose="020B0503020204020204" pitchFamily="34" charset="-122"/>
                <a:ea typeface="微软雅黑" panose="020B0503020204020204" pitchFamily="34" charset="-122"/>
              </a:rPr>
              <a:t>bin</a:t>
            </a:r>
            <a:r>
              <a:rPr lang="zh-CN" altLang="en-US" sz="1800" b="1" dirty="0" smtClean="0">
                <a:solidFill>
                  <a:srgbClr val="002060"/>
                </a:solidFill>
                <a:latin typeface="微软雅黑" panose="020B0503020204020204" pitchFamily="34" charset="-122"/>
                <a:ea typeface="微软雅黑" panose="020B0503020204020204" pitchFamily="34" charset="-122"/>
              </a:rPr>
              <a:t>不要随意修改</a:t>
            </a:r>
            <a:r>
              <a:rPr lang="zh-CN" altLang="en-US" sz="1800" dirty="0" smtClean="0">
                <a:solidFill>
                  <a:srgbClr val="002060"/>
                </a:solidFill>
                <a:latin typeface="微软雅黑" panose="020B0503020204020204" pitchFamily="34" charset="-122"/>
                <a:ea typeface="微软雅黑" panose="020B0503020204020204" pitchFamily="34" charset="-122"/>
              </a:rPr>
              <a:t>，否则造成后续</a:t>
            </a:r>
            <a:r>
              <a:rPr lang="en-US" altLang="zh-CN" sz="1800" dirty="0" err="1" smtClean="0">
                <a:solidFill>
                  <a:srgbClr val="002060"/>
                </a:solidFill>
                <a:latin typeface="微软雅黑" panose="020B0503020204020204" pitchFamily="34" charset="-122"/>
                <a:ea typeface="微软雅黑" panose="020B0503020204020204" pitchFamily="34" charset="-122"/>
              </a:rPr>
              <a:t>VgTargObj</a:t>
            </a:r>
            <a:r>
              <a:rPr lang="en-US" altLang="zh-CN" sz="1800" dirty="0" smtClean="0">
                <a:solidFill>
                  <a:srgbClr val="002060"/>
                </a:solidFill>
                <a:latin typeface="微软雅黑" panose="020B0503020204020204" pitchFamily="34" charset="-122"/>
                <a:ea typeface="微软雅黑" panose="020B0503020204020204" pitchFamily="34" charset="-122"/>
              </a:rPr>
              <a:t>-&gt;oh</a:t>
            </a:r>
            <a:r>
              <a:rPr lang="zh-CN" altLang="en-US" sz="1800" dirty="0" smtClean="0">
                <a:solidFill>
                  <a:srgbClr val="002060"/>
                </a:solidFill>
                <a:latin typeface="微软雅黑" panose="020B0503020204020204" pitchFamily="34" charset="-122"/>
                <a:ea typeface="微软雅黑" panose="020B0503020204020204" pitchFamily="34" charset="-122"/>
              </a:rPr>
              <a:t>在错误</a:t>
            </a:r>
            <a:r>
              <a:rPr lang="en-US" altLang="zh-CN" sz="1800" dirty="0" smtClean="0">
                <a:solidFill>
                  <a:srgbClr val="002060"/>
                </a:solidFill>
                <a:latin typeface="微软雅黑" panose="020B0503020204020204" pitchFamily="34" charset="-122"/>
                <a:ea typeface="微软雅黑" panose="020B0503020204020204" pitchFamily="34" charset="-122"/>
              </a:rPr>
              <a:t>bin</a:t>
            </a:r>
            <a:r>
              <a:rPr lang="zh-CN" altLang="en-US" sz="1800" dirty="0" smtClean="0">
                <a:solidFill>
                  <a:srgbClr val="002060"/>
                </a:solidFill>
                <a:latin typeface="微软雅黑" panose="020B0503020204020204" pitchFamily="34" charset="-122"/>
                <a:ea typeface="微软雅黑" panose="020B0503020204020204" pitchFamily="34" charset="-122"/>
              </a:rPr>
              <a:t>中使用。</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激活路径（</a:t>
            </a:r>
            <a:r>
              <a:rPr lang="en-US" altLang="zh-CN" sz="1800" dirty="0" err="1" smtClean="0">
                <a:solidFill>
                  <a:srgbClr val="002060"/>
                </a:solidFill>
                <a:latin typeface="微软雅黑" panose="020B0503020204020204" pitchFamily="34" charset="-122"/>
                <a:ea typeface="微软雅黑" panose="020B0503020204020204" pitchFamily="34" charset="-122"/>
              </a:rPr>
              <a:t>VgTargObj</a:t>
            </a:r>
            <a:r>
              <a:rPr lang="en-US" altLang="zh-CN" sz="1800" dirty="0" smtClean="0">
                <a:solidFill>
                  <a:srgbClr val="002060"/>
                </a:solidFill>
                <a:latin typeface="微软雅黑" panose="020B0503020204020204" pitchFamily="34" charset="-122"/>
                <a:ea typeface="微软雅黑" panose="020B0503020204020204" pitchFamily="34" charset="-122"/>
              </a:rPr>
              <a:t>-&gt;</a:t>
            </a:r>
            <a:r>
              <a:rPr lang="en-US" altLang="zh-CN" sz="1800" dirty="0" err="1" smtClean="0">
                <a:solidFill>
                  <a:srgbClr val="002060"/>
                </a:solidFill>
                <a:latin typeface="微软雅黑" panose="020B0503020204020204" pitchFamily="34" charset="-122"/>
                <a:ea typeface="微软雅黑" panose="020B0503020204020204" pitchFamily="34" charset="-122"/>
              </a:rPr>
              <a:t>ppath</a:t>
            </a:r>
            <a:r>
              <a:rPr lang="zh-CN" altLang="en-US" sz="1800" dirty="0" smtClean="0">
                <a:solidFill>
                  <a:srgbClr val="002060"/>
                </a:solidFill>
                <a:latin typeface="微软雅黑" panose="020B0503020204020204" pitchFamily="34" charset="-122"/>
                <a:ea typeface="微软雅黑" panose="020B0503020204020204" pitchFamily="34" charset="-122"/>
              </a:rPr>
              <a:t>）为</a:t>
            </a:r>
            <a:r>
              <a:rPr lang="zh-CN" altLang="en-US" sz="1800" dirty="0">
                <a:solidFill>
                  <a:srgbClr val="002060"/>
                </a:solidFill>
                <a:latin typeface="微软雅黑" panose="020B0503020204020204" pitchFamily="34" charset="-122"/>
                <a:ea typeface="微软雅黑" panose="020B0503020204020204" pitchFamily="34" charset="-122"/>
              </a:rPr>
              <a:t>激活</a:t>
            </a:r>
            <a:r>
              <a:rPr lang="zh-CN" altLang="en-US" sz="1800" dirty="0" smtClean="0">
                <a:solidFill>
                  <a:srgbClr val="002060"/>
                </a:solidFill>
                <a:latin typeface="微软雅黑" panose="020B0503020204020204" pitchFamily="34" charset="-122"/>
                <a:ea typeface="微软雅黑" panose="020B0503020204020204" pitchFamily="34" charset="-122"/>
              </a:rPr>
              <a:t>组件所引用零件的绝对路径。</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800" dirty="0">
              <a:solidFill>
                <a:srgbClr val="FFFFFF">
                  <a:lumMod val="50000"/>
                </a:srgbClr>
              </a:solidFill>
              <a:latin typeface="微软雅黑" panose="020B0503020204020204" pitchFamily="34" charset="-122"/>
              <a:ea typeface="微软雅黑" panose="020B0503020204020204" pitchFamily="34" charset="-122"/>
            </a:endParaRPr>
          </a:p>
        </p:txBody>
      </p:sp>
      <p:pic>
        <p:nvPicPr>
          <p:cNvPr id="25602" name="Picture 2" descr="D:\Documents\Downloads\胡展 (1)\在位编辑_VgOm_VgTargOb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728943"/>
            <a:ext cx="7426920" cy="315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34213"/>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zh-CN" altLang="en-US" sz="2800" b="1" dirty="0" smtClean="0">
                <a:solidFill>
                  <a:srgbClr val="002060"/>
                </a:solidFill>
                <a:latin typeface="华文楷体" panose="02010600040101010101" pitchFamily="2" charset="-122"/>
                <a:ea typeface="华文楷体" panose="02010600040101010101" pitchFamily="2" charset="-122"/>
              </a:rPr>
              <a:t>相对</a:t>
            </a:r>
            <a:r>
              <a:rPr lang="en-US" altLang="zh-CN" sz="2800" b="1" dirty="0" smtClean="0">
                <a:solidFill>
                  <a:srgbClr val="002060"/>
                </a:solidFill>
                <a:latin typeface="华文楷体" panose="02010600040101010101" pitchFamily="2" charset="-122"/>
                <a:ea typeface="华文楷体" panose="02010600040101010101" pitchFamily="2" charset="-122"/>
              </a:rPr>
              <a:t>&amp;</a:t>
            </a:r>
            <a:r>
              <a:rPr lang="zh-CN" altLang="en-US" sz="2800" b="1" dirty="0" smtClean="0">
                <a:solidFill>
                  <a:srgbClr val="002060"/>
                </a:solidFill>
                <a:latin typeface="华文楷体" panose="02010600040101010101" pitchFamily="2" charset="-122"/>
                <a:ea typeface="华文楷体" panose="02010600040101010101" pitchFamily="2" charset="-122"/>
              </a:rPr>
              <a:t>绝对路径</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5" name="文本框 2">
            <a:extLst>
              <a:ext uri="{FF2B5EF4-FFF2-40B4-BE49-F238E27FC236}">
                <a16:creationId xmlns="" xmlns:a16="http://schemas.microsoft.com/office/drawing/2014/main" id="{C3ABBE1A-BA3D-4D30-AE47-CA40922C6E5F}"/>
              </a:ext>
            </a:extLst>
          </p:cNvPr>
          <p:cNvSpPr txBox="1"/>
          <p:nvPr/>
        </p:nvSpPr>
        <p:spPr>
          <a:xfrm>
            <a:off x="11336" y="1971000"/>
            <a:ext cx="8391825"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a:solidFill>
                  <a:srgbClr val="002060"/>
                </a:solidFill>
                <a:latin typeface="微软雅黑" panose="020B0503020204020204" pitchFamily="34" charset="-122"/>
                <a:ea typeface="微软雅黑" panose="020B0503020204020204" pitchFamily="34" charset="-122"/>
              </a:rPr>
              <a:t>Relative pick path</a:t>
            </a:r>
          </a:p>
          <a:p>
            <a:pPr marL="742950" lvl="1" indent="-285750">
              <a:lnSpc>
                <a:spcPct val="150000"/>
              </a:lnSpc>
              <a:buFont typeface="Arial" panose="020B0604020202020204" pitchFamily="34" charset="0"/>
              <a:buChar char="•"/>
            </a:pPr>
            <a:r>
              <a:rPr lang="zh-CN" altLang="en-US" sz="1600" dirty="0">
                <a:solidFill>
                  <a:srgbClr val="002060"/>
                </a:solidFill>
                <a:latin typeface="微软雅黑" panose="020B0503020204020204" pitchFamily="34" charset="-122"/>
                <a:ea typeface="微软雅黑" panose="020B0503020204020204" pitchFamily="34" charset="-122"/>
              </a:rPr>
              <a:t>以</a:t>
            </a:r>
            <a:r>
              <a:rPr lang="zh-CN" altLang="en-US" sz="1600" dirty="0" smtClean="0">
                <a:solidFill>
                  <a:srgbClr val="002060"/>
                </a:solidFill>
                <a:latin typeface="微软雅黑" panose="020B0503020204020204" pitchFamily="34" charset="-122"/>
                <a:ea typeface="微软雅黑" panose="020B0503020204020204" pitchFamily="34" charset="-122"/>
              </a:rPr>
              <a:t>当前激活的</a:t>
            </a:r>
            <a:r>
              <a:rPr lang="en-US" altLang="zh-CN" sz="1600" dirty="0" smtClean="0">
                <a:solidFill>
                  <a:srgbClr val="002060"/>
                </a:solidFill>
                <a:latin typeface="微软雅黑" panose="020B0503020204020204" pitchFamily="34" charset="-122"/>
                <a:ea typeface="微软雅黑" panose="020B0503020204020204" pitchFamily="34" charset="-122"/>
              </a:rPr>
              <a:t>Target</a:t>
            </a:r>
            <a:r>
              <a:rPr lang="zh-CN" altLang="en-US" sz="1600" dirty="0" smtClean="0">
                <a:solidFill>
                  <a:srgbClr val="002060"/>
                </a:solidFill>
                <a:latin typeface="微软雅黑" panose="020B0503020204020204" pitchFamily="34" charset="-122"/>
                <a:ea typeface="微软雅黑" panose="020B0503020204020204" pitchFamily="34" charset="-122"/>
              </a:rPr>
              <a:t>对象（</a:t>
            </a:r>
            <a:r>
              <a:rPr lang="en-US" altLang="zh-CN" sz="1600" dirty="0" err="1" smtClean="0">
                <a:solidFill>
                  <a:srgbClr val="002060"/>
                </a:solidFill>
                <a:latin typeface="微软雅黑" panose="020B0503020204020204" pitchFamily="34" charset="-122"/>
                <a:ea typeface="微软雅黑" panose="020B0503020204020204" pitchFamily="34" charset="-122"/>
              </a:rPr>
              <a:t>VgTargObj</a:t>
            </a:r>
            <a:r>
              <a:rPr lang="en-US" altLang="zh-CN" sz="1600" dirty="0" smtClean="0">
                <a:solidFill>
                  <a:srgbClr val="002060"/>
                </a:solidFill>
                <a:latin typeface="微软雅黑" panose="020B0503020204020204" pitchFamily="34" charset="-122"/>
                <a:ea typeface="微软雅黑" panose="020B0503020204020204" pitchFamily="34" charset="-122"/>
              </a:rPr>
              <a:t>-&gt;oh</a:t>
            </a:r>
            <a:r>
              <a:rPr lang="zh-CN" altLang="en-US" sz="1600" dirty="0" smtClean="0">
                <a:solidFill>
                  <a:srgbClr val="002060"/>
                </a:solidFill>
                <a:latin typeface="微软雅黑" panose="020B0503020204020204" pitchFamily="34" charset="-122"/>
                <a:ea typeface="微软雅黑" panose="020B0503020204020204" pitchFamily="34" charset="-122"/>
              </a:rPr>
              <a:t>）</a:t>
            </a:r>
            <a:r>
              <a:rPr lang="zh-CN" altLang="en-US" sz="1600" dirty="0" smtClean="0">
                <a:solidFill>
                  <a:srgbClr val="002060"/>
                </a:solidFill>
                <a:latin typeface="微软雅黑" panose="020B0503020204020204" pitchFamily="34" charset="-122"/>
                <a:ea typeface="微软雅黑" panose="020B0503020204020204" pitchFamily="34" charset="-122"/>
              </a:rPr>
              <a:t>为起始点，依次包含遍历对象数据库索引直到目标对象组成的路径，以</a:t>
            </a:r>
            <a:r>
              <a:rPr lang="en-US" altLang="zh-CN" sz="1600" b="1" dirty="0">
                <a:solidFill>
                  <a:srgbClr val="002060"/>
                </a:solidFill>
                <a:latin typeface="微软雅黑" panose="020B0503020204020204" pitchFamily="34" charset="-122"/>
                <a:ea typeface="微软雅黑" panose="020B0503020204020204" pitchFamily="34" charset="-122"/>
              </a:rPr>
              <a:t>-</a:t>
            </a:r>
            <a:r>
              <a:rPr lang="en-US" altLang="zh-CN" sz="1600" b="1" dirty="0" smtClean="0">
                <a:solidFill>
                  <a:srgbClr val="6F008A"/>
                </a:solidFill>
              </a:rPr>
              <a:t>V_PATH_TARGET</a:t>
            </a:r>
            <a:r>
              <a:rPr lang="zh-CN" altLang="en-US" sz="1600" dirty="0">
                <a:solidFill>
                  <a:srgbClr val="002060"/>
                </a:solidFill>
                <a:latin typeface="微软雅黑" panose="020B0503020204020204" pitchFamily="34" charset="-122"/>
                <a:ea typeface="微软雅黑" panose="020B0503020204020204" pitchFamily="34" charset="-122"/>
              </a:rPr>
              <a:t>（</a:t>
            </a:r>
            <a:r>
              <a:rPr lang="en-US" altLang="zh-CN" sz="1600" dirty="0">
                <a:solidFill>
                  <a:srgbClr val="002060"/>
                </a:solidFill>
                <a:latin typeface="微软雅黑" panose="020B0503020204020204" pitchFamily="34" charset="-122"/>
                <a:ea typeface="微软雅黑" panose="020B0503020204020204" pitchFamily="34" charset="-122"/>
              </a:rPr>
              <a:t>-1</a:t>
            </a:r>
            <a:r>
              <a:rPr lang="zh-CN" altLang="en-US" sz="1600" dirty="0" smtClean="0">
                <a:solidFill>
                  <a:srgbClr val="002060"/>
                </a:solidFill>
                <a:latin typeface="微软雅黑" panose="020B0503020204020204" pitchFamily="34" charset="-122"/>
                <a:ea typeface="微软雅黑" panose="020B0503020204020204" pitchFamily="34" charset="-122"/>
              </a:rPr>
              <a:t>）开头，模板命令中选择的内部实体路径一般用相对路径。</a:t>
            </a:r>
            <a:endParaRPr lang="en-US" altLang="zh-CN" sz="1600"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800" dirty="0" smtClean="0">
                <a:solidFill>
                  <a:srgbClr val="002060"/>
                </a:solidFill>
                <a:latin typeface="微软雅黑" panose="020B0503020204020204" pitchFamily="34" charset="-122"/>
                <a:ea typeface="微软雅黑" panose="020B0503020204020204" pitchFamily="34" charset="-122"/>
              </a:rPr>
              <a:t> </a:t>
            </a:r>
            <a:r>
              <a:rPr lang="en-US" altLang="zh-CN" sz="1800" dirty="0">
                <a:solidFill>
                  <a:srgbClr val="002060"/>
                </a:solidFill>
                <a:latin typeface="微软雅黑" panose="020B0503020204020204" pitchFamily="34" charset="-122"/>
                <a:ea typeface="微软雅黑" panose="020B0503020204020204" pitchFamily="34" charset="-122"/>
              </a:rPr>
              <a:t>Absolute Pick path</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smtClean="0">
                <a:solidFill>
                  <a:srgbClr val="002060"/>
                </a:solidFill>
                <a:latin typeface="微软雅黑" panose="020B0503020204020204" pitchFamily="34" charset="-122"/>
                <a:ea typeface="微软雅黑" panose="020B0503020204020204" pitchFamily="34" charset="-122"/>
              </a:rPr>
              <a:t>以</a:t>
            </a:r>
            <a:r>
              <a:rPr lang="en-US" altLang="zh-CN" sz="1600" dirty="0" smtClean="0">
                <a:solidFill>
                  <a:srgbClr val="002060"/>
                </a:solidFill>
                <a:latin typeface="微软雅黑" panose="020B0503020204020204" pitchFamily="34" charset="-122"/>
                <a:ea typeface="微软雅黑" panose="020B0503020204020204" pitchFamily="34" charset="-122"/>
              </a:rPr>
              <a:t>root</a:t>
            </a:r>
            <a:r>
              <a:rPr lang="zh-CN" altLang="en-US" sz="1600" dirty="0" smtClean="0">
                <a:solidFill>
                  <a:srgbClr val="002060"/>
                </a:solidFill>
                <a:latin typeface="微软雅黑" panose="020B0503020204020204" pitchFamily="34" charset="-122"/>
                <a:ea typeface="微软雅黑" panose="020B0503020204020204" pitchFamily="34" charset="-122"/>
              </a:rPr>
              <a:t>（即打开文件对应的</a:t>
            </a:r>
            <a:r>
              <a:rPr lang="en-US" altLang="zh-CN" sz="1600" dirty="0" smtClean="0">
                <a:solidFill>
                  <a:srgbClr val="002060"/>
                </a:solidFill>
                <a:latin typeface="微软雅黑" panose="020B0503020204020204" pitchFamily="34" charset="-122"/>
                <a:ea typeface="微软雅黑" panose="020B0503020204020204" pitchFamily="34" charset="-122"/>
              </a:rPr>
              <a:t>root</a:t>
            </a:r>
            <a:r>
              <a:rPr lang="zh-CN" altLang="en-US" sz="1600" dirty="0" smtClean="0">
                <a:solidFill>
                  <a:srgbClr val="002060"/>
                </a:solidFill>
                <a:latin typeface="微软雅黑" panose="020B0503020204020204" pitchFamily="34" charset="-122"/>
                <a:ea typeface="微软雅黑" panose="020B0503020204020204" pitchFamily="34" charset="-122"/>
              </a:rPr>
              <a:t>对象）对象为起始点，依次包含遍历对象数据库索引直到目标对象组成的路径，以</a:t>
            </a:r>
            <a:r>
              <a:rPr lang="en-US" altLang="zh-CN" sz="1600" b="1" dirty="0" smtClean="0">
                <a:solidFill>
                  <a:srgbClr val="002060"/>
                </a:solidFill>
                <a:latin typeface="微软雅黑" panose="020B0503020204020204" pitchFamily="34" charset="-122"/>
                <a:ea typeface="微软雅黑" panose="020B0503020204020204" pitchFamily="34" charset="-122"/>
              </a:rPr>
              <a:t>-</a:t>
            </a:r>
            <a:r>
              <a:rPr lang="en-US" altLang="zh-CN" sz="1600" b="1" dirty="0" smtClean="0">
                <a:solidFill>
                  <a:srgbClr val="6F008A"/>
                </a:solidFill>
              </a:rPr>
              <a:t>V_PATH_ROOT</a:t>
            </a:r>
            <a:r>
              <a:rPr lang="zh-CN" altLang="en-US" sz="1600" dirty="0" smtClean="0">
                <a:solidFill>
                  <a:srgbClr val="002060"/>
                </a:solidFill>
                <a:latin typeface="微软雅黑" panose="020B0503020204020204" pitchFamily="34" charset="-122"/>
                <a:ea typeface="微软雅黑" panose="020B0503020204020204" pitchFamily="34" charset="-122"/>
              </a:rPr>
              <a:t>（</a:t>
            </a:r>
            <a:r>
              <a:rPr lang="en-US" altLang="zh-CN" sz="1600" dirty="0" smtClean="0">
                <a:solidFill>
                  <a:srgbClr val="002060"/>
                </a:solidFill>
                <a:latin typeface="微软雅黑" panose="020B0503020204020204" pitchFamily="34" charset="-122"/>
                <a:ea typeface="微软雅黑" panose="020B0503020204020204" pitchFamily="34" charset="-122"/>
              </a:rPr>
              <a:t>-2</a:t>
            </a:r>
            <a:r>
              <a:rPr lang="zh-CN" altLang="en-US" sz="1600" dirty="0" smtClean="0">
                <a:solidFill>
                  <a:srgbClr val="002060"/>
                </a:solidFill>
                <a:latin typeface="微软雅黑" panose="020B0503020204020204" pitchFamily="34" charset="-122"/>
                <a:ea typeface="微软雅黑" panose="020B0503020204020204" pitchFamily="34" charset="-122"/>
              </a:rPr>
              <a:t>）开头。</a:t>
            </a:r>
            <a:r>
              <a:rPr lang="zh-CN" altLang="en-US" sz="1600" dirty="0">
                <a:solidFill>
                  <a:srgbClr val="002060"/>
                </a:solidFill>
                <a:latin typeface="微软雅黑" panose="020B0503020204020204" pitchFamily="34" charset="-122"/>
                <a:ea typeface="微软雅黑" panose="020B0503020204020204" pitchFamily="34" charset="-122"/>
              </a:rPr>
              <a:t>模板命令中选择</a:t>
            </a:r>
            <a:r>
              <a:rPr lang="zh-CN" altLang="en-US" sz="1600" dirty="0" smtClean="0">
                <a:solidFill>
                  <a:srgbClr val="002060"/>
                </a:solidFill>
                <a:latin typeface="微软雅黑" panose="020B0503020204020204" pitchFamily="34" charset="-122"/>
                <a:ea typeface="微软雅黑" panose="020B0503020204020204" pitchFamily="34" charset="-122"/>
              </a:rPr>
              <a:t>的外部</a:t>
            </a:r>
            <a:r>
              <a:rPr lang="zh-CN" altLang="en-US" sz="1600" dirty="0">
                <a:solidFill>
                  <a:srgbClr val="002060"/>
                </a:solidFill>
                <a:latin typeface="微软雅黑" panose="020B0503020204020204" pitchFamily="34" charset="-122"/>
                <a:ea typeface="微软雅黑" panose="020B0503020204020204" pitchFamily="34" charset="-122"/>
              </a:rPr>
              <a:t>实体</a:t>
            </a:r>
            <a:r>
              <a:rPr lang="zh-CN" altLang="en-US" sz="1600" dirty="0" smtClean="0">
                <a:solidFill>
                  <a:srgbClr val="002060"/>
                </a:solidFill>
                <a:latin typeface="微软雅黑" panose="020B0503020204020204" pitchFamily="34" charset="-122"/>
                <a:ea typeface="微软雅黑" panose="020B0503020204020204" pitchFamily="34" charset="-122"/>
              </a:rPr>
              <a:t>路径一般用绝对路径。</a:t>
            </a:r>
            <a:endParaRPr lang="en-US" altLang="zh-CN" sz="1600" dirty="0">
              <a:solidFill>
                <a:srgbClr val="002060"/>
              </a:solidFill>
              <a:latin typeface="微软雅黑" panose="020B0503020204020204" pitchFamily="34" charset="-122"/>
              <a:ea typeface="微软雅黑" panose="020B0503020204020204" pitchFamily="34" charset="-122"/>
            </a:endParaRPr>
          </a:p>
          <a:p>
            <a:pPr marL="285750" lvl="1" indent="-285750">
              <a:lnSpc>
                <a:spcPct val="150000"/>
              </a:lnSpc>
              <a:buFont typeface="Wingdings" panose="05000000000000000000" pitchFamily="2" charset="2"/>
              <a:buChar char="Ø"/>
            </a:pPr>
            <a:r>
              <a:rPr lang="en-US" altLang="zh-CN" sz="1800" dirty="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相对路径和绝对路径之间可以相互转换</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其差别主要在于是否包含</a:t>
            </a:r>
            <a:r>
              <a:rPr lang="en-US" altLang="zh-CN" sz="1800" dirty="0" err="1" smtClean="0">
                <a:solidFill>
                  <a:srgbClr val="002060"/>
                </a:solidFill>
                <a:latin typeface="微软雅黑" panose="020B0503020204020204" pitchFamily="34" charset="-122"/>
                <a:ea typeface="微软雅黑" panose="020B0503020204020204" pitchFamily="34" charset="-122"/>
              </a:rPr>
              <a:t>Targ</a:t>
            </a:r>
            <a:r>
              <a:rPr lang="zh-CN" altLang="en-US" sz="1800" dirty="0" smtClean="0">
                <a:solidFill>
                  <a:srgbClr val="002060"/>
                </a:solidFill>
                <a:latin typeface="微软雅黑" panose="020B0503020204020204" pitchFamily="34" charset="-122"/>
                <a:ea typeface="微软雅黑" panose="020B0503020204020204" pitchFamily="34" charset="-122"/>
              </a:rPr>
              <a:t>对象自身的路径（</a:t>
            </a:r>
            <a:r>
              <a:rPr lang="en-US" altLang="zh-CN" sz="1800" dirty="0" err="1" smtClean="0">
                <a:solidFill>
                  <a:srgbClr val="002060"/>
                </a:solidFill>
                <a:latin typeface="微软雅黑" panose="020B0503020204020204" pitchFamily="34" charset="-122"/>
                <a:ea typeface="微软雅黑" panose="020B0503020204020204" pitchFamily="34" charset="-122"/>
              </a:rPr>
              <a:t>VgTargObj</a:t>
            </a:r>
            <a:r>
              <a:rPr lang="en-US" altLang="zh-CN" sz="1800" dirty="0" smtClean="0">
                <a:solidFill>
                  <a:srgbClr val="002060"/>
                </a:solidFill>
                <a:latin typeface="微软雅黑" panose="020B0503020204020204" pitchFamily="34" charset="-122"/>
                <a:ea typeface="微软雅黑" panose="020B0503020204020204" pitchFamily="34" charset="-122"/>
              </a:rPr>
              <a:t>-&gt;path)</a:t>
            </a:r>
            <a:r>
              <a:rPr lang="zh-CN" altLang="en-US" sz="1800" dirty="0" smtClean="0">
                <a:solidFill>
                  <a:srgbClr val="002060"/>
                </a:solidFill>
                <a:latin typeface="微软雅黑" panose="020B0503020204020204" pitchFamily="34" charset="-122"/>
                <a:ea typeface="微软雅黑" panose="020B0503020204020204" pitchFamily="34" charset="-122"/>
              </a:rPr>
              <a:t>，</a:t>
            </a:r>
            <a:r>
              <a:rPr lang="zh-CN" altLang="en-US" sz="1800" b="1" dirty="0" smtClean="0">
                <a:solidFill>
                  <a:srgbClr val="002060"/>
                </a:solidFill>
                <a:latin typeface="微软雅黑" panose="020B0503020204020204" pitchFamily="34" charset="-122"/>
                <a:ea typeface="微软雅黑" panose="020B0503020204020204" pitchFamily="34" charset="-122"/>
              </a:rPr>
              <a:t>不在同一环境下的路径转换是没有意义的</a:t>
            </a:r>
            <a:r>
              <a:rPr lang="en-US" altLang="zh-CN" sz="1800" b="1" dirty="0" smtClean="0">
                <a:solidFill>
                  <a:srgbClr val="002060"/>
                </a:solidFill>
                <a:latin typeface="微软雅黑" panose="020B0503020204020204" pitchFamily="34" charset="-122"/>
                <a:ea typeface="微软雅黑" panose="020B0503020204020204" pitchFamily="34" charset="-122"/>
              </a:rPr>
              <a:t>,</a:t>
            </a:r>
            <a:r>
              <a:rPr lang="zh-CN" altLang="en-US" sz="1800" b="1" dirty="0" smtClean="0">
                <a:solidFill>
                  <a:srgbClr val="002060"/>
                </a:solidFill>
                <a:latin typeface="微软雅黑" panose="020B0503020204020204" pitchFamily="34" charset="-122"/>
                <a:ea typeface="微软雅黑" panose="020B0503020204020204" pitchFamily="34" charset="-122"/>
              </a:rPr>
              <a:t>除非有必要，不要轻易转换路径并保存到特征等命令的</a:t>
            </a:r>
            <a:r>
              <a:rPr lang="en-US" altLang="zh-CN" sz="1800" b="1" dirty="0" smtClean="0">
                <a:solidFill>
                  <a:srgbClr val="002060"/>
                </a:solidFill>
                <a:latin typeface="微软雅黑" panose="020B0503020204020204" pitchFamily="34" charset="-122"/>
                <a:ea typeface="微软雅黑" panose="020B0503020204020204" pitchFamily="34" charset="-122"/>
              </a:rPr>
              <a:t>VDATA</a:t>
            </a:r>
            <a:r>
              <a:rPr lang="zh-CN" altLang="en-US" sz="1800" b="1" dirty="0" smtClean="0">
                <a:solidFill>
                  <a:srgbClr val="002060"/>
                </a:solidFill>
                <a:latin typeface="微软雅黑" panose="020B0503020204020204" pitchFamily="34" charset="-122"/>
                <a:ea typeface="微软雅黑" panose="020B0503020204020204" pitchFamily="34" charset="-122"/>
              </a:rPr>
              <a:t>中！！</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1600" dirty="0" smtClean="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1600" dirty="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1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7996975"/>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220"/>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err="1" smtClean="0">
                <a:solidFill>
                  <a:srgbClr val="002060"/>
                </a:solidFill>
                <a:latin typeface="华文楷体" panose="02010600040101010101" pitchFamily="2" charset="-122"/>
                <a:ea typeface="华文楷体" panose="02010600040101010101" pitchFamily="2" charset="-122"/>
              </a:rPr>
              <a:t>Pickpath</a:t>
            </a:r>
            <a:r>
              <a:rPr lang="en-US" altLang="zh-CN" sz="2800" b="1" dirty="0" smtClean="0">
                <a:solidFill>
                  <a:srgbClr val="002060"/>
                </a:solidFill>
                <a:latin typeface="华文楷体" panose="02010600040101010101" pitchFamily="2" charset="-122"/>
                <a:ea typeface="华文楷体" panose="02010600040101010101" pitchFamily="2" charset="-122"/>
              </a:rPr>
              <a:t> </a:t>
            </a:r>
            <a:r>
              <a:rPr lang="en-US" altLang="zh-CN" sz="2800" b="1" dirty="0">
                <a:solidFill>
                  <a:srgbClr val="002060"/>
                </a:solidFill>
                <a:latin typeface="华文楷体" panose="02010600040101010101" pitchFamily="2" charset="-122"/>
                <a:ea typeface="华文楷体" panose="02010600040101010101" pitchFamily="2" charset="-122"/>
              </a:rPr>
              <a:t>Conversion</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204864"/>
            <a:ext cx="7999413"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852354"/>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zh-CN" altLang="en-US" sz="2800" b="1" dirty="0">
                <a:solidFill>
                  <a:srgbClr val="002060"/>
                </a:solidFill>
                <a:latin typeface="华文楷体" panose="02010600040101010101" pitchFamily="2" charset="-122"/>
                <a:ea typeface="华文楷体" panose="02010600040101010101" pitchFamily="2" charset="-122"/>
              </a:rPr>
              <a:t>在位</a:t>
            </a:r>
            <a:r>
              <a:rPr lang="zh-CN" altLang="en-US" sz="2800" b="1" dirty="0" smtClean="0">
                <a:solidFill>
                  <a:srgbClr val="002060"/>
                </a:solidFill>
                <a:latin typeface="华文楷体" panose="02010600040101010101" pitchFamily="2" charset="-122"/>
                <a:ea typeface="华文楷体" panose="02010600040101010101" pitchFamily="2" charset="-122"/>
              </a:rPr>
              <a:t>编辑下绝对路径和相对路径</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5" name="文本框 2">
            <a:extLst>
              <a:ext uri="{FF2B5EF4-FFF2-40B4-BE49-F238E27FC236}">
                <a16:creationId xmlns="" xmlns:a16="http://schemas.microsoft.com/office/drawing/2014/main" id="{C3ABBE1A-BA3D-4D30-AE47-CA40922C6E5F}"/>
              </a:ext>
            </a:extLst>
          </p:cNvPr>
          <p:cNvSpPr txBox="1"/>
          <p:nvPr/>
        </p:nvSpPr>
        <p:spPr>
          <a:xfrm>
            <a:off x="11336" y="1971000"/>
            <a:ext cx="8391825"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在位编辑下不同层级的同一个组件</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路径</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dirty="0" smtClean="0">
                <a:solidFill>
                  <a:srgbClr val="002060"/>
                </a:solidFill>
                <a:latin typeface="微软雅黑" panose="020B0503020204020204" pitchFamily="34" charset="-122"/>
                <a:ea typeface="微软雅黑" panose="020B0503020204020204" pitchFamily="34" charset="-122"/>
              </a:rPr>
              <a:t>组件</a:t>
            </a:r>
            <a:r>
              <a:rPr lang="en-US" altLang="zh-CN" sz="1800" dirty="0" smtClean="0">
                <a:solidFill>
                  <a:srgbClr val="002060"/>
                </a:solidFill>
                <a:latin typeface="微软雅黑" panose="020B0503020204020204" pitchFamily="34" charset="-122"/>
                <a:ea typeface="微软雅黑" panose="020B0503020204020204" pitchFamily="34" charset="-122"/>
              </a:rPr>
              <a:t>1</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 绝对路径</a:t>
            </a:r>
            <a:r>
              <a:rPr lang="en-US" altLang="zh-CN" sz="1800" dirty="0" smtClean="0">
                <a:solidFill>
                  <a:srgbClr val="002060"/>
                </a:solidFill>
                <a:latin typeface="微软雅黑" panose="020B0503020204020204" pitchFamily="34" charset="-122"/>
                <a:ea typeface="微软雅黑" panose="020B0503020204020204" pitchFamily="34" charset="-122"/>
              </a:rPr>
              <a:t>:-2 24 47 24 52</a:t>
            </a:r>
          </a:p>
          <a:p>
            <a:pPr>
              <a:lnSpc>
                <a:spcPct val="150000"/>
              </a:lnSpc>
            </a:pP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相对路径</a:t>
            </a:r>
            <a:r>
              <a:rPr lang="en-US" altLang="zh-CN" sz="1800" dirty="0" smtClean="0">
                <a:solidFill>
                  <a:srgbClr val="002060"/>
                </a:solidFill>
                <a:latin typeface="微软雅黑" panose="020B0503020204020204" pitchFamily="34" charset="-122"/>
                <a:ea typeface="微软雅黑" panose="020B0503020204020204" pitchFamily="34" charset="-122"/>
              </a:rPr>
              <a:t>:-1 52</a:t>
            </a:r>
          </a:p>
          <a:p>
            <a:pPr marL="285750" indent="-285750">
              <a:lnSpc>
                <a:spcPct val="150000"/>
              </a:lnSpc>
              <a:buFont typeface="Arial" panose="020B0604020202020204" pitchFamily="34" charset="0"/>
              <a:buChar char="•"/>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dirty="0" smtClean="0">
                <a:solidFill>
                  <a:schemeClr val="accent3">
                    <a:lumMod val="50000"/>
                  </a:schemeClr>
                </a:solidFill>
                <a:latin typeface="微软雅黑" panose="020B0503020204020204" pitchFamily="34" charset="-122"/>
                <a:ea typeface="微软雅黑" panose="020B0503020204020204" pitchFamily="34" charset="-122"/>
              </a:rPr>
              <a:t>组件</a:t>
            </a:r>
            <a:r>
              <a:rPr lang="en-US" altLang="zh-CN" sz="1800" dirty="0" smtClean="0">
                <a:solidFill>
                  <a:schemeClr val="accent3">
                    <a:lumMod val="50000"/>
                  </a:schemeClr>
                </a:solidFill>
                <a:latin typeface="微软雅黑" panose="020B0503020204020204" pitchFamily="34" charset="-122"/>
                <a:ea typeface="微软雅黑" panose="020B0503020204020204" pitchFamily="34" charset="-122"/>
              </a:rPr>
              <a:t>2</a:t>
            </a:r>
            <a:r>
              <a:rPr lang="zh-CN" altLang="en-US" sz="1800" dirty="0" smtClean="0">
                <a:solidFill>
                  <a:schemeClr val="accent3">
                    <a:lumMod val="50000"/>
                  </a:schemeClr>
                </a:solidFill>
                <a:latin typeface="微软雅黑" panose="020B0503020204020204" pitchFamily="34" charset="-122"/>
                <a:ea typeface="微软雅黑" panose="020B0503020204020204" pitchFamily="34" charset="-122"/>
              </a:rPr>
              <a:t>：</a:t>
            </a:r>
            <a:endParaRPr lang="en-US" altLang="zh-CN" sz="1800" dirty="0" smtClean="0">
              <a:solidFill>
                <a:schemeClr val="accent3">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chemeClr val="accent3">
                    <a:lumMod val="50000"/>
                  </a:schemeClr>
                </a:solidFill>
                <a:latin typeface="微软雅黑" panose="020B0503020204020204" pitchFamily="34" charset="-122"/>
                <a:ea typeface="微软雅黑" panose="020B0503020204020204" pitchFamily="34" charset="-122"/>
              </a:rPr>
              <a:t> </a:t>
            </a:r>
            <a:r>
              <a:rPr lang="en-US" altLang="zh-CN" sz="1800" dirty="0" smtClean="0">
                <a:solidFill>
                  <a:schemeClr val="accent3">
                    <a:lumMod val="50000"/>
                  </a:schemeClr>
                </a:solidFill>
                <a:latin typeface="微软雅黑" panose="020B0503020204020204" pitchFamily="34" charset="-122"/>
                <a:ea typeface="微软雅黑" panose="020B0503020204020204" pitchFamily="34" charset="-122"/>
              </a:rPr>
              <a:t>   </a:t>
            </a:r>
            <a:r>
              <a:rPr lang="zh-CN" altLang="en-US" sz="1800" dirty="0" smtClean="0">
                <a:solidFill>
                  <a:schemeClr val="accent3">
                    <a:lumMod val="50000"/>
                  </a:schemeClr>
                </a:solidFill>
                <a:latin typeface="微软雅黑" panose="020B0503020204020204" pitchFamily="34" charset="-122"/>
                <a:ea typeface="微软雅黑" panose="020B0503020204020204" pitchFamily="34" charset="-122"/>
              </a:rPr>
              <a:t>绝对</a:t>
            </a:r>
            <a:r>
              <a:rPr lang="zh-CN" altLang="en-US" sz="1800" dirty="0">
                <a:solidFill>
                  <a:schemeClr val="accent3">
                    <a:lumMod val="50000"/>
                  </a:schemeClr>
                </a:solidFill>
                <a:latin typeface="微软雅黑" panose="020B0503020204020204" pitchFamily="34" charset="-122"/>
                <a:ea typeface="微软雅黑" panose="020B0503020204020204" pitchFamily="34" charset="-122"/>
              </a:rPr>
              <a:t>路径</a:t>
            </a:r>
            <a:r>
              <a:rPr lang="en-US" altLang="zh-CN" sz="1800" dirty="0">
                <a:solidFill>
                  <a:schemeClr val="accent3">
                    <a:lumMod val="50000"/>
                  </a:schemeClr>
                </a:solidFill>
                <a:latin typeface="微软雅黑" panose="020B0503020204020204" pitchFamily="34" charset="-122"/>
                <a:ea typeface="微软雅黑" panose="020B0503020204020204" pitchFamily="34" charset="-122"/>
              </a:rPr>
              <a:t>:-2 24 </a:t>
            </a:r>
            <a:r>
              <a:rPr lang="en-US" altLang="zh-CN" sz="1800" dirty="0" smtClean="0">
                <a:solidFill>
                  <a:schemeClr val="accent3">
                    <a:lumMod val="50000"/>
                  </a:schemeClr>
                </a:solidFill>
                <a:latin typeface="微软雅黑" panose="020B0503020204020204" pitchFamily="34" charset="-122"/>
                <a:ea typeface="微软雅黑" panose="020B0503020204020204" pitchFamily="34" charset="-122"/>
              </a:rPr>
              <a:t>53 24 52</a:t>
            </a:r>
          </a:p>
          <a:p>
            <a:pPr>
              <a:lnSpc>
                <a:spcPct val="150000"/>
              </a:lnSpc>
            </a:pPr>
            <a:r>
              <a:rPr lang="en-US" altLang="zh-CN" sz="1800" dirty="0">
                <a:solidFill>
                  <a:schemeClr val="accent3">
                    <a:lumMod val="50000"/>
                  </a:schemeClr>
                </a:solidFill>
                <a:latin typeface="微软雅黑" panose="020B0503020204020204" pitchFamily="34" charset="-122"/>
                <a:ea typeface="微软雅黑" panose="020B0503020204020204" pitchFamily="34" charset="-122"/>
              </a:rPr>
              <a:t> </a:t>
            </a:r>
            <a:r>
              <a:rPr lang="en-US" altLang="zh-CN" sz="1800" dirty="0" smtClean="0">
                <a:solidFill>
                  <a:schemeClr val="accent3">
                    <a:lumMod val="50000"/>
                  </a:schemeClr>
                </a:solidFill>
                <a:latin typeface="微软雅黑" panose="020B0503020204020204" pitchFamily="34" charset="-122"/>
                <a:ea typeface="微软雅黑" panose="020B0503020204020204" pitchFamily="34" charset="-122"/>
              </a:rPr>
              <a:t>   </a:t>
            </a:r>
            <a:r>
              <a:rPr lang="zh-CN" altLang="en-US" sz="1800" dirty="0" smtClean="0">
                <a:solidFill>
                  <a:schemeClr val="accent3">
                    <a:lumMod val="50000"/>
                  </a:schemeClr>
                </a:solidFill>
                <a:latin typeface="微软雅黑" panose="020B0503020204020204" pitchFamily="34" charset="-122"/>
                <a:ea typeface="微软雅黑" panose="020B0503020204020204" pitchFamily="34" charset="-122"/>
              </a:rPr>
              <a:t>相对路径</a:t>
            </a:r>
            <a:r>
              <a:rPr lang="en-US" altLang="zh-CN" sz="1800" dirty="0" smtClean="0">
                <a:solidFill>
                  <a:schemeClr val="accent3">
                    <a:lumMod val="50000"/>
                  </a:schemeClr>
                </a:solidFill>
                <a:latin typeface="微软雅黑" panose="020B0503020204020204" pitchFamily="34" charset="-122"/>
                <a:ea typeface="微软雅黑" panose="020B0503020204020204" pitchFamily="34" charset="-122"/>
              </a:rPr>
              <a:t>: </a:t>
            </a:r>
            <a:r>
              <a:rPr lang="zh-CN" altLang="en-US" sz="1800" dirty="0" smtClean="0">
                <a:solidFill>
                  <a:schemeClr val="accent3">
                    <a:lumMod val="50000"/>
                  </a:schemeClr>
                </a:solidFill>
                <a:latin typeface="微软雅黑" panose="020B0503020204020204" pitchFamily="34" charset="-122"/>
                <a:ea typeface="微软雅黑" panose="020B0503020204020204" pitchFamily="34" charset="-122"/>
              </a:rPr>
              <a:t>无</a:t>
            </a:r>
            <a:endParaRPr lang="en-US" altLang="zh-CN" sz="1800" dirty="0">
              <a:solidFill>
                <a:schemeClr val="accent3">
                  <a:lumMod val="50000"/>
                </a:schemeClr>
              </a:solidFill>
              <a:latin typeface="微软雅黑" panose="020B0503020204020204" pitchFamily="34" charset="-122"/>
              <a:ea typeface="微软雅黑" panose="020B0503020204020204" pitchFamily="34" charset="-122"/>
            </a:endParaRPr>
          </a:p>
        </p:txBody>
      </p:sp>
      <p:pic>
        <p:nvPicPr>
          <p:cNvPr id="24578" name="Picture 2" descr="D:\Documents\Downloads\胡展 (1)\在位编辑制定组件路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039" y="2132856"/>
            <a:ext cx="481046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554654"/>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2953"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smtClean="0">
                <a:solidFill>
                  <a:srgbClr val="002060"/>
                </a:solidFill>
                <a:latin typeface="华文楷体" panose="02010600040101010101" pitchFamily="2" charset="-122"/>
                <a:ea typeface="华文楷体" panose="02010600040101010101" pitchFamily="2" charset="-122"/>
              </a:rPr>
              <a:t>Evaluated &amp; Persistent pick-path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6" name="文本框 2">
            <a:extLst>
              <a:ext uri="{FF2B5EF4-FFF2-40B4-BE49-F238E27FC236}">
                <a16:creationId xmlns="" xmlns:a16="http://schemas.microsoft.com/office/drawing/2014/main" id="{C3ABBE1A-BA3D-4D30-AE47-CA40922C6E5F}"/>
              </a:ext>
            </a:extLst>
          </p:cNvPr>
          <p:cNvSpPr txBox="1"/>
          <p:nvPr/>
        </p:nvSpPr>
        <p:spPr>
          <a:xfrm>
            <a:off x="0" y="1881188"/>
            <a:ext cx="8391825"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a:solidFill>
                  <a:srgbClr val="002060"/>
                </a:solidFill>
                <a:latin typeface="微软雅黑" panose="020B0503020204020204" pitchFamily="34" charset="-122"/>
                <a:ea typeface="微软雅黑" panose="020B0503020204020204" pitchFamily="34" charset="-122"/>
              </a:rPr>
              <a:t>Evaluated == </a:t>
            </a:r>
            <a:r>
              <a:rPr lang="en-US" altLang="zh-CN" sz="1800" dirty="0" smtClean="0">
                <a:solidFill>
                  <a:srgbClr val="002060"/>
                </a:solidFill>
                <a:latin typeface="微软雅黑" panose="020B0503020204020204" pitchFamily="34" charset="-122"/>
                <a:ea typeface="微软雅黑" panose="020B0503020204020204" pitchFamily="34" charset="-122"/>
              </a:rPr>
              <a:t>Non-persistent</a:t>
            </a:r>
          </a:p>
          <a:p>
            <a:pPr marL="742950" lvl="1" indent="-285750">
              <a:lnSpc>
                <a:spcPct val="150000"/>
              </a:lnSpc>
              <a:buFont typeface="Arial" panose="020B0604020202020204" pitchFamily="34" charset="0"/>
              <a:buChar char="•"/>
            </a:pPr>
            <a:r>
              <a:rPr lang="zh-CN" altLang="en-US" sz="1600" dirty="0" smtClean="0">
                <a:solidFill>
                  <a:srgbClr val="002060"/>
                </a:solidFill>
                <a:latin typeface="微软雅黑" panose="020B0503020204020204" pitchFamily="34" charset="-122"/>
                <a:ea typeface="微软雅黑" panose="020B0503020204020204" pitchFamily="34" charset="-122"/>
              </a:rPr>
              <a:t>求</a:t>
            </a:r>
            <a:r>
              <a:rPr lang="zh-CN" altLang="en-US" sz="1600" dirty="0">
                <a:solidFill>
                  <a:srgbClr val="002060"/>
                </a:solidFill>
                <a:latin typeface="微软雅黑" panose="020B0503020204020204" pitchFamily="34" charset="-122"/>
                <a:ea typeface="微软雅黑" panose="020B0503020204020204" pitchFamily="34" charset="-122"/>
              </a:rPr>
              <a:t>值过的</a:t>
            </a:r>
            <a:r>
              <a:rPr lang="en-US" altLang="zh-CN" sz="1600" dirty="0">
                <a:solidFill>
                  <a:srgbClr val="002060"/>
                </a:solidFill>
                <a:latin typeface="微软雅黑" panose="020B0503020204020204" pitchFamily="34" charset="-122"/>
                <a:ea typeface="微软雅黑" panose="020B0503020204020204" pitchFamily="34" charset="-122"/>
              </a:rPr>
              <a:t>pick path</a:t>
            </a:r>
            <a:r>
              <a:rPr lang="zh-CN" altLang="en-US" sz="1600" dirty="0">
                <a:solidFill>
                  <a:srgbClr val="002060"/>
                </a:solidFill>
                <a:latin typeface="微软雅黑" panose="020B0503020204020204" pitchFamily="34" charset="-122"/>
                <a:ea typeface="微软雅黑" panose="020B0503020204020204" pitchFamily="34" charset="-122"/>
              </a:rPr>
              <a:t>不具有永久性（</a:t>
            </a:r>
            <a:r>
              <a:rPr lang="en-US" altLang="zh-CN" sz="1600" dirty="0">
                <a:solidFill>
                  <a:srgbClr val="002060"/>
                </a:solidFill>
                <a:latin typeface="微软雅黑" panose="020B0503020204020204" pitchFamily="34" charset="-122"/>
                <a:ea typeface="微软雅黑" panose="020B0503020204020204" pitchFamily="34" charset="-122"/>
              </a:rPr>
              <a:t>non-persistent</a:t>
            </a:r>
            <a:r>
              <a:rPr lang="zh-CN" altLang="en-US" sz="1600" dirty="0">
                <a:solidFill>
                  <a:srgbClr val="002060"/>
                </a:solidFill>
                <a:latin typeface="微软雅黑" panose="020B0503020204020204" pitchFamily="34" charset="-122"/>
                <a:ea typeface="微软雅黑" panose="020B0503020204020204" pitchFamily="34" charset="-122"/>
              </a:rPr>
              <a:t>），是一个简单的数据库对象索引序 </a:t>
            </a:r>
            <a:r>
              <a:rPr lang="zh-CN" altLang="en-US" sz="1600" dirty="0" smtClean="0">
                <a:solidFill>
                  <a:srgbClr val="002060"/>
                </a:solidFill>
                <a:latin typeface="微软雅黑" panose="020B0503020204020204" pitchFamily="34" charset="-122"/>
                <a:ea typeface="微软雅黑" panose="020B0503020204020204" pitchFamily="34" charset="-122"/>
              </a:rPr>
              <a:t>列。</a:t>
            </a:r>
            <a:endParaRPr lang="en-US" altLang="zh-CN" sz="1600" dirty="0" smtClean="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smtClean="0">
                <a:solidFill>
                  <a:srgbClr val="002060"/>
                </a:solidFill>
                <a:latin typeface="微软雅黑" panose="020B0503020204020204" pitchFamily="34" charset="-122"/>
                <a:ea typeface="微软雅黑" panose="020B0503020204020204" pitchFamily="34" charset="-122"/>
              </a:rPr>
              <a:t>如：</a:t>
            </a:r>
            <a:r>
              <a:rPr lang="en-US" altLang="zh-CN" sz="1600" dirty="0">
                <a:solidFill>
                  <a:srgbClr val="002060"/>
                </a:solidFill>
                <a:latin typeface="微软雅黑" panose="020B0503020204020204" pitchFamily="34" charset="-122"/>
                <a:ea typeface="微软雅黑" panose="020B0503020204020204" pitchFamily="34" charset="-122"/>
              </a:rPr>
              <a:t> -1 1137 </a:t>
            </a:r>
            <a:r>
              <a:rPr lang="en-US" altLang="zh-CN" sz="1600" dirty="0" smtClean="0">
                <a:solidFill>
                  <a:srgbClr val="002060"/>
                </a:solidFill>
                <a:latin typeface="微软雅黑" panose="020B0503020204020204" pitchFamily="34" charset="-122"/>
                <a:ea typeface="微软雅黑" panose="020B0503020204020204" pitchFamily="34" charset="-122"/>
              </a:rPr>
              <a:t>;    </a:t>
            </a:r>
            <a:r>
              <a:rPr lang="en-US" altLang="zh-CN" sz="1600" dirty="0">
                <a:solidFill>
                  <a:srgbClr val="002060"/>
                </a:solidFill>
                <a:latin typeface="微软雅黑" panose="020B0503020204020204" pitchFamily="34" charset="-122"/>
                <a:ea typeface="微软雅黑" panose="020B0503020204020204" pitchFamily="34" charset="-122"/>
              </a:rPr>
              <a:t>-2 24 43 47 55 </a:t>
            </a:r>
          </a:p>
        </p:txBody>
      </p:sp>
      <p:sp>
        <p:nvSpPr>
          <p:cNvPr id="7" name="文本框 2">
            <a:extLst>
              <a:ext uri="{FF2B5EF4-FFF2-40B4-BE49-F238E27FC236}">
                <a16:creationId xmlns="" xmlns:a16="http://schemas.microsoft.com/office/drawing/2014/main" id="{C3ABBE1A-BA3D-4D30-AE47-CA40922C6E5F}"/>
              </a:ext>
            </a:extLst>
          </p:cNvPr>
          <p:cNvSpPr txBox="1"/>
          <p:nvPr/>
        </p:nvSpPr>
        <p:spPr>
          <a:xfrm>
            <a:off x="-1" y="3641230"/>
            <a:ext cx="8391825"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a:solidFill>
                  <a:srgbClr val="002060"/>
                </a:solidFill>
                <a:latin typeface="微软雅黑" panose="020B0503020204020204" pitchFamily="34" charset="-122"/>
                <a:ea typeface="微软雅黑" panose="020B0503020204020204" pitchFamily="34" charset="-122"/>
              </a:rPr>
              <a:t>Persistent == </a:t>
            </a:r>
            <a:r>
              <a:rPr lang="en-US" altLang="zh-CN" sz="1800" dirty="0" smtClean="0">
                <a:solidFill>
                  <a:srgbClr val="002060"/>
                </a:solidFill>
                <a:latin typeface="微软雅黑" panose="020B0503020204020204" pitchFamily="34" charset="-122"/>
                <a:ea typeface="微软雅黑" panose="020B0503020204020204" pitchFamily="34" charset="-122"/>
              </a:rPr>
              <a:t>Un-evaluated</a:t>
            </a:r>
          </a:p>
          <a:p>
            <a:pPr marL="742950" lvl="1" indent="-285750">
              <a:lnSpc>
                <a:spcPct val="150000"/>
              </a:lnSpc>
              <a:buFont typeface="Arial" panose="020B0604020202020204" pitchFamily="34" charset="0"/>
              <a:buChar char="•"/>
            </a:pPr>
            <a:r>
              <a:rPr lang="zh-CN" altLang="en-US" sz="1600" dirty="0" smtClean="0">
                <a:solidFill>
                  <a:srgbClr val="002060"/>
                </a:solidFill>
                <a:latin typeface="微软雅黑" panose="020B0503020204020204" pitchFamily="34" charset="-122"/>
                <a:ea typeface="微软雅黑" panose="020B0503020204020204" pitchFamily="34" charset="-122"/>
              </a:rPr>
              <a:t>未求</a:t>
            </a:r>
            <a:r>
              <a:rPr lang="zh-CN" altLang="en-US" sz="1600" dirty="0">
                <a:solidFill>
                  <a:srgbClr val="002060"/>
                </a:solidFill>
                <a:latin typeface="微软雅黑" panose="020B0503020204020204" pitchFamily="34" charset="-122"/>
                <a:ea typeface="微软雅黑" panose="020B0503020204020204" pitchFamily="34" charset="-122"/>
              </a:rPr>
              <a:t>值过</a:t>
            </a:r>
            <a:r>
              <a:rPr lang="en-US" altLang="zh-CN" sz="1600" dirty="0">
                <a:solidFill>
                  <a:srgbClr val="002060"/>
                </a:solidFill>
                <a:latin typeface="微软雅黑" panose="020B0503020204020204" pitchFamily="34" charset="-122"/>
                <a:ea typeface="微软雅黑" panose="020B0503020204020204" pitchFamily="34" charset="-122"/>
              </a:rPr>
              <a:t>pick path</a:t>
            </a:r>
            <a:r>
              <a:rPr lang="zh-CN" altLang="en-US" sz="1600" dirty="0">
                <a:solidFill>
                  <a:srgbClr val="002060"/>
                </a:solidFill>
                <a:latin typeface="微软雅黑" panose="020B0503020204020204" pitchFamily="34" charset="-122"/>
                <a:ea typeface="微软雅黑" panose="020B0503020204020204" pitchFamily="34" charset="-122"/>
              </a:rPr>
              <a:t>具有永久性（</a:t>
            </a:r>
            <a:r>
              <a:rPr lang="en-US" altLang="zh-CN" sz="1600" dirty="0">
                <a:solidFill>
                  <a:srgbClr val="002060"/>
                </a:solidFill>
                <a:latin typeface="微软雅黑" panose="020B0503020204020204" pitchFamily="34" charset="-122"/>
                <a:ea typeface="微软雅黑" panose="020B0503020204020204" pitchFamily="34" charset="-122"/>
              </a:rPr>
              <a:t>persistent</a:t>
            </a:r>
            <a:r>
              <a:rPr lang="zh-CN" altLang="en-US" sz="1600" dirty="0">
                <a:solidFill>
                  <a:srgbClr val="002060"/>
                </a:solidFill>
                <a:latin typeface="微软雅黑" panose="020B0503020204020204" pitchFamily="34" charset="-122"/>
                <a:ea typeface="微软雅黑" panose="020B0503020204020204" pitchFamily="34" charset="-122"/>
              </a:rPr>
              <a:t>），是一个复杂的整数序列，这些整数并不是数据库索引，但总可以定位到一个唯一的数据库对象，即使在重生成</a:t>
            </a:r>
            <a:r>
              <a:rPr lang="zh-CN" altLang="en-US" sz="1600" dirty="0" smtClean="0">
                <a:solidFill>
                  <a:srgbClr val="002060"/>
                </a:solidFill>
                <a:latin typeface="微软雅黑" panose="020B0503020204020204" pitchFamily="34" charset="-122"/>
                <a:ea typeface="微软雅黑" panose="020B0503020204020204" pitchFamily="34" charset="-122"/>
              </a:rPr>
              <a:t>后。如：</a:t>
            </a:r>
            <a:r>
              <a:rPr lang="en-US" altLang="zh-CN" sz="1600" dirty="0">
                <a:solidFill>
                  <a:srgbClr val="002060"/>
                </a:solidFill>
                <a:latin typeface="微软雅黑" panose="020B0503020204020204" pitchFamily="34" charset="-122"/>
                <a:ea typeface="微软雅黑" panose="020B0503020204020204" pitchFamily="34" charset="-122"/>
              </a:rPr>
              <a:t> -1 -129 -16 9611 125334 1305 2 -43 -16 11682 693938 2003  </a:t>
            </a:r>
            <a:r>
              <a:rPr lang="en-US" altLang="zh-CN" sz="1600" dirty="0" smtClean="0">
                <a:solidFill>
                  <a:srgbClr val="002060"/>
                </a:solidFill>
                <a:latin typeface="微软雅黑" panose="020B0503020204020204" pitchFamily="34" charset="-122"/>
                <a:ea typeface="微软雅黑" panose="020B0503020204020204" pitchFamily="34" charset="-122"/>
              </a:rPr>
              <a:t>0</a:t>
            </a:r>
            <a:endParaRPr lang="zh-CN" altLang="en-US" sz="1600" dirty="0">
              <a:solidFill>
                <a:srgbClr val="002060"/>
              </a:solidFill>
              <a:latin typeface="微软雅黑" panose="020B0503020204020204" pitchFamily="34" charset="-122"/>
              <a:ea typeface="微软雅黑" panose="020B0503020204020204" pitchFamily="34" charset="-122"/>
            </a:endParaRPr>
          </a:p>
        </p:txBody>
      </p:sp>
      <p:pic>
        <p:nvPicPr>
          <p:cNvPr id="21506" name="Picture 2" descr="F:\材料\New folder (4)\New folder (4)\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343899"/>
            <a:ext cx="8784976" cy="5379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Soul\Downloads\路径.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6147767"/>
            <a:ext cx="8784976" cy="50394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Soul\Downloads\路径完整.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6990" y="1881188"/>
            <a:ext cx="157162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9307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fade">
                                      <p:cBhvr>
                                        <p:cTn id="13" dur="5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147"/>
                                        </p:tgtEl>
                                        <p:attrNameLst>
                                          <p:attrName>style.visibility</p:attrName>
                                        </p:attrNameLst>
                                      </p:cBhvr>
                                      <p:to>
                                        <p:strVal val="visible"/>
                                      </p:to>
                                    </p:set>
                                    <p:anim calcmode="lin" valueType="num">
                                      <p:cBhvr additive="base">
                                        <p:cTn id="18" dur="500" fill="hold"/>
                                        <p:tgtEl>
                                          <p:spTgt spid="6147"/>
                                        </p:tgtEl>
                                        <p:attrNameLst>
                                          <p:attrName>ppt_x</p:attrName>
                                        </p:attrNameLst>
                                      </p:cBhvr>
                                      <p:tavLst>
                                        <p:tav tm="0">
                                          <p:val>
                                            <p:strVal val="#ppt_x"/>
                                          </p:val>
                                        </p:tav>
                                        <p:tav tm="100000">
                                          <p:val>
                                            <p:strVal val="#ppt_x"/>
                                          </p:val>
                                        </p:tav>
                                      </p:tavLst>
                                    </p:anim>
                                    <p:anim calcmode="lin" valueType="num">
                                      <p:cBhvr additive="base">
                                        <p:cTn id="19"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220"/>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err="1" smtClean="0">
                <a:solidFill>
                  <a:srgbClr val="002060"/>
                </a:solidFill>
                <a:latin typeface="华文楷体" panose="02010600040101010101" pitchFamily="2" charset="-122"/>
                <a:ea typeface="华文楷体" panose="02010600040101010101" pitchFamily="2" charset="-122"/>
              </a:rPr>
              <a:t>Pickpath</a:t>
            </a:r>
            <a:r>
              <a:rPr lang="en-US" altLang="zh-CN" sz="2800" b="1" dirty="0" smtClean="0">
                <a:solidFill>
                  <a:srgbClr val="002060"/>
                </a:solidFill>
                <a:latin typeface="华文楷体" panose="02010600040101010101" pitchFamily="2" charset="-122"/>
                <a:ea typeface="华文楷体" panose="02010600040101010101" pitchFamily="2" charset="-122"/>
              </a:rPr>
              <a:t> </a:t>
            </a:r>
            <a:r>
              <a:rPr lang="en-US" altLang="zh-CN" sz="2800" b="1" dirty="0">
                <a:solidFill>
                  <a:srgbClr val="002060"/>
                </a:solidFill>
                <a:latin typeface="华文楷体" panose="02010600040101010101" pitchFamily="2" charset="-122"/>
                <a:ea typeface="华文楷体" panose="02010600040101010101" pitchFamily="2" charset="-122"/>
              </a:rPr>
              <a:t>Conversion</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pic>
        <p:nvPicPr>
          <p:cNvPr id="4098" name="Picture 2" descr="C:\Users\Soul\Desktop\5cf3dc29f60fc3cfb0941ab3b02e65ce.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5785" y="1977778"/>
            <a:ext cx="1132519" cy="130720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7">
            <a:extLst>
              <a:ext uri="{FF2B5EF4-FFF2-40B4-BE49-F238E27FC236}">
                <a16:creationId xmlns="" xmlns:a16="http://schemas.microsoft.com/office/drawing/2014/main" id="{17ACDE17-7F0A-45D5-827B-397D95E1F897}"/>
              </a:ext>
            </a:extLst>
          </p:cNvPr>
          <p:cNvSpPr txBox="1"/>
          <p:nvPr/>
        </p:nvSpPr>
        <p:spPr>
          <a:xfrm>
            <a:off x="443456" y="2492896"/>
            <a:ext cx="8391824" cy="100027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为什么需要永久化的</a:t>
            </a:r>
            <a:r>
              <a:rPr lang="en-US" altLang="zh-CN" sz="1800" dirty="0" smtClean="0">
                <a:solidFill>
                  <a:srgbClr val="002060"/>
                </a:solidFill>
                <a:latin typeface="微软雅黑" panose="020B0503020204020204" pitchFamily="34" charset="-122"/>
                <a:ea typeface="微软雅黑" panose="020B0503020204020204" pitchFamily="34" charset="-122"/>
              </a:rPr>
              <a:t>pick path</a:t>
            </a:r>
            <a:r>
              <a:rPr lang="zh-CN" altLang="en-US" sz="1800" dirty="0" smtClean="0">
                <a:solidFill>
                  <a:srgbClr val="002060"/>
                </a:solidFill>
                <a:latin typeface="微软雅黑" panose="020B0503020204020204" pitchFamily="34" charset="-122"/>
                <a:ea typeface="微软雅黑" panose="020B0503020204020204" pitchFamily="34" charset="-122"/>
              </a:rPr>
              <a:t>和非永久化的</a:t>
            </a:r>
            <a:r>
              <a:rPr lang="en-US" altLang="zh-CN" sz="1800" dirty="0" smtClean="0">
                <a:solidFill>
                  <a:srgbClr val="002060"/>
                </a:solidFill>
                <a:latin typeface="微软雅黑" panose="020B0503020204020204" pitchFamily="34" charset="-122"/>
                <a:ea typeface="微软雅黑" panose="020B0503020204020204" pitchFamily="34" charset="-122"/>
              </a:rPr>
              <a:t>pick path</a:t>
            </a:r>
          </a:p>
          <a:p>
            <a:r>
              <a:rPr lang="zh-CN" altLang="en-US" b="1" dirty="0" smtClean="0">
                <a:solidFill>
                  <a:srgbClr val="FFFFFF"/>
                </a:solidFill>
              </a:rPr>
              <a:t>念</a:t>
            </a:r>
            <a:r>
              <a:rPr lang="zh-CN" altLang="en-US" b="1" dirty="0">
                <a:solidFill>
                  <a:srgbClr val="FFFFFF"/>
                </a:solidFill>
              </a:rPr>
              <a:t>解析</a:t>
            </a:r>
            <a:endParaRPr lang="zh-CN" altLang="en-US" dirty="0">
              <a:solidFill>
                <a:srgbClr val="FFFFFF"/>
              </a:solidFill>
            </a:endParaRPr>
          </a:p>
        </p:txBody>
      </p:sp>
      <p:sp>
        <p:nvSpPr>
          <p:cNvPr id="6" name="文本框 7">
            <a:extLst>
              <a:ext uri="{FF2B5EF4-FFF2-40B4-BE49-F238E27FC236}">
                <a16:creationId xmlns="" xmlns:a16="http://schemas.microsoft.com/office/drawing/2014/main" id="{17ACDE17-7F0A-45D5-827B-397D95E1F897}"/>
              </a:ext>
            </a:extLst>
          </p:cNvPr>
          <p:cNvSpPr txBox="1"/>
          <p:nvPr/>
        </p:nvSpPr>
        <p:spPr>
          <a:xfrm>
            <a:off x="420805" y="3717032"/>
            <a:ext cx="7992888" cy="2677656"/>
          </a:xfrm>
          <a:prstGeom prst="rect">
            <a:avLst/>
          </a:prstGeom>
          <a:noFill/>
        </p:spPr>
        <p:txBody>
          <a:bodyPr wrap="square" rtlCol="0">
            <a:spAutoFit/>
          </a:bodyPr>
          <a:lstStyle/>
          <a:p>
            <a:pPr lvl="1">
              <a:lnSpc>
                <a:spcPct val="150000"/>
              </a:lnSpc>
            </a:pPr>
            <a:r>
              <a:rPr lang="zh-CN" altLang="en-US" sz="1600" dirty="0">
                <a:solidFill>
                  <a:srgbClr val="002060"/>
                </a:solidFill>
                <a:latin typeface="微软雅黑" panose="020B0503020204020204" pitchFamily="34" charset="-122"/>
                <a:ea typeface="微软雅黑" panose="020B0503020204020204" pitchFamily="34" charset="-122"/>
              </a:rPr>
              <a:t>永久</a:t>
            </a:r>
            <a:r>
              <a:rPr lang="zh-CN" altLang="en-US" sz="1600" dirty="0" smtClean="0">
                <a:solidFill>
                  <a:srgbClr val="002060"/>
                </a:solidFill>
                <a:latin typeface="微软雅黑" panose="020B0503020204020204" pitchFamily="34" charset="-122"/>
                <a:ea typeface="微软雅黑" panose="020B0503020204020204" pitchFamily="34" charset="-122"/>
              </a:rPr>
              <a:t>化的</a:t>
            </a:r>
            <a:r>
              <a:rPr lang="en-US" altLang="zh-CN" sz="1600" dirty="0" smtClean="0">
                <a:solidFill>
                  <a:srgbClr val="002060"/>
                </a:solidFill>
                <a:latin typeface="微软雅黑" panose="020B0503020204020204" pitchFamily="34" charset="-122"/>
                <a:ea typeface="微软雅黑" panose="020B0503020204020204" pitchFamily="34" charset="-122"/>
              </a:rPr>
              <a:t>pick-path</a:t>
            </a:r>
            <a:r>
              <a:rPr lang="zh-CN" altLang="en-US" sz="1600" dirty="0" smtClean="0">
                <a:solidFill>
                  <a:srgbClr val="002060"/>
                </a:solidFill>
                <a:latin typeface="微软雅黑" panose="020B0503020204020204" pitchFamily="34" charset="-122"/>
                <a:ea typeface="微软雅黑" panose="020B0503020204020204" pitchFamily="34" charset="-122"/>
              </a:rPr>
              <a:t>本质上就是永久命名（</a:t>
            </a:r>
            <a:r>
              <a:rPr lang="en-US" altLang="zh-CN" sz="1600" dirty="0" smtClean="0">
                <a:solidFill>
                  <a:srgbClr val="002060"/>
                </a:solidFill>
                <a:latin typeface="微软雅黑" panose="020B0503020204020204" pitchFamily="34" charset="-122"/>
                <a:ea typeface="微软雅黑" panose="020B0503020204020204" pitchFamily="34" charset="-122"/>
              </a:rPr>
              <a:t>Label</a:t>
            </a:r>
            <a:r>
              <a:rPr lang="zh-CN" altLang="en-US" sz="1600" dirty="0" smtClean="0">
                <a:solidFill>
                  <a:srgbClr val="002060"/>
                </a:solidFill>
                <a:latin typeface="微软雅黑" panose="020B0503020204020204" pitchFamily="34" charset="-122"/>
                <a:ea typeface="微软雅黑" panose="020B0503020204020204" pitchFamily="34" charset="-122"/>
              </a:rPr>
              <a:t>）</a:t>
            </a:r>
            <a:endParaRPr lang="en-US" altLang="zh-CN" sz="1600" dirty="0" smtClean="0">
              <a:solidFill>
                <a:srgbClr val="002060"/>
              </a:solidFill>
              <a:latin typeface="微软雅黑" panose="020B0503020204020204" pitchFamily="34" charset="-122"/>
              <a:ea typeface="微软雅黑" panose="020B0503020204020204" pitchFamily="34" charset="-122"/>
            </a:endParaRPr>
          </a:p>
          <a:p>
            <a:pPr lvl="1">
              <a:lnSpc>
                <a:spcPct val="150000"/>
              </a:lnSpc>
            </a:pPr>
            <a:r>
              <a:rPr lang="en-US" altLang="zh-CN" sz="1600" dirty="0">
                <a:solidFill>
                  <a:srgbClr val="002060"/>
                </a:solidFill>
                <a:latin typeface="微软雅黑" panose="020B0503020204020204" pitchFamily="34" charset="-122"/>
                <a:ea typeface="微软雅黑" panose="020B0503020204020204" pitchFamily="34" charset="-122"/>
              </a:rPr>
              <a:t> </a:t>
            </a:r>
            <a:r>
              <a:rPr lang="en-US" altLang="zh-CN" sz="1600" dirty="0" smtClean="0">
                <a:solidFill>
                  <a:srgbClr val="002060"/>
                </a:solidFill>
                <a:latin typeface="微软雅黑" panose="020B0503020204020204" pitchFamily="34" charset="-122"/>
                <a:ea typeface="微软雅黑" panose="020B0503020204020204" pitchFamily="34" charset="-122"/>
              </a:rPr>
              <a:t>      </a:t>
            </a:r>
            <a:r>
              <a:rPr lang="en-US" altLang="zh-CN" sz="1600" dirty="0" smtClean="0">
                <a:solidFill>
                  <a:srgbClr val="002060"/>
                </a:solidFill>
                <a:latin typeface="微软雅黑" panose="020B0503020204020204" pitchFamily="34" charset="-122"/>
                <a:ea typeface="微软雅黑" panose="020B0503020204020204" pitchFamily="34" charset="-122"/>
              </a:rPr>
              <a:t>-</a:t>
            </a:r>
            <a:r>
              <a:rPr lang="zh-CN" altLang="en-US" sz="1600" dirty="0" smtClean="0">
                <a:solidFill>
                  <a:srgbClr val="002060"/>
                </a:solidFill>
                <a:latin typeface="微软雅黑" panose="020B0503020204020204" pitchFamily="34" charset="-122"/>
                <a:ea typeface="微软雅黑" panose="020B0503020204020204" pitchFamily="34" charset="-122"/>
              </a:rPr>
              <a:t>能体现参数化设计的、对拓扑元素的一种永久性的语义描述。</a:t>
            </a:r>
            <a:endParaRPr lang="en-US" altLang="zh-CN" sz="1600" dirty="0" smtClean="0">
              <a:solidFill>
                <a:srgbClr val="002060"/>
              </a:solidFill>
              <a:latin typeface="微软雅黑" panose="020B0503020204020204" pitchFamily="34" charset="-122"/>
              <a:ea typeface="微软雅黑" panose="020B0503020204020204" pitchFamily="34" charset="-122"/>
            </a:endParaRPr>
          </a:p>
          <a:p>
            <a:pPr lvl="1">
              <a:lnSpc>
                <a:spcPct val="150000"/>
              </a:lnSpc>
            </a:pPr>
            <a:r>
              <a:rPr lang="en-US" altLang="zh-CN" sz="1600" dirty="0" smtClean="0">
                <a:solidFill>
                  <a:srgbClr val="002060"/>
                </a:solidFill>
                <a:latin typeface="微软雅黑" panose="020B0503020204020204" pitchFamily="34" charset="-122"/>
                <a:ea typeface="微软雅黑" panose="020B0503020204020204" pitchFamily="34" charset="-122"/>
              </a:rPr>
              <a:t>ZW3D</a:t>
            </a:r>
            <a:r>
              <a:rPr lang="zh-CN" altLang="en-US" sz="1600" dirty="0">
                <a:solidFill>
                  <a:srgbClr val="002060"/>
                </a:solidFill>
                <a:latin typeface="微软雅黑" panose="020B0503020204020204" pitchFamily="34" charset="-122"/>
                <a:ea typeface="微软雅黑" panose="020B0503020204020204" pitchFamily="34" charset="-122"/>
              </a:rPr>
              <a:t>的参数化建模特征是有时序的，可以重生成，</a:t>
            </a:r>
            <a:r>
              <a:rPr lang="zh-CN" altLang="en-US" sz="1600" b="1" dirty="0">
                <a:solidFill>
                  <a:srgbClr val="002060"/>
                </a:solidFill>
                <a:latin typeface="微软雅黑" panose="020B0503020204020204" pitchFamily="34" charset="-122"/>
                <a:ea typeface="微软雅黑" panose="020B0503020204020204" pitchFamily="34" charset="-122"/>
              </a:rPr>
              <a:t>特征重生成后的实体在数据库的</a:t>
            </a:r>
            <a:r>
              <a:rPr lang="en-US" altLang="zh-CN" sz="1600" b="1" dirty="0">
                <a:solidFill>
                  <a:srgbClr val="002060"/>
                </a:solidFill>
                <a:latin typeface="微软雅黑" panose="020B0503020204020204" pitchFamily="34" charset="-122"/>
                <a:ea typeface="微软雅黑" panose="020B0503020204020204" pitchFamily="34" charset="-122"/>
              </a:rPr>
              <a:t>index</a:t>
            </a:r>
            <a:r>
              <a:rPr lang="zh-CN" altLang="en-US" sz="1600" b="1" dirty="0">
                <a:solidFill>
                  <a:srgbClr val="002060"/>
                </a:solidFill>
                <a:latin typeface="微软雅黑" panose="020B0503020204020204" pitchFamily="34" charset="-122"/>
                <a:ea typeface="微软雅黑" panose="020B0503020204020204" pitchFamily="34" charset="-122"/>
              </a:rPr>
              <a:t>会发生变化</a:t>
            </a:r>
            <a:r>
              <a:rPr lang="zh-CN" altLang="en-US" sz="1600" dirty="0">
                <a:solidFill>
                  <a:srgbClr val="002060"/>
                </a:solidFill>
                <a:latin typeface="微软雅黑" panose="020B0503020204020204" pitchFamily="34" charset="-122"/>
                <a:ea typeface="微软雅黑" panose="020B0503020204020204" pitchFamily="34" charset="-122"/>
              </a:rPr>
              <a:t>，永久化的</a:t>
            </a:r>
            <a:r>
              <a:rPr lang="en-US" altLang="zh-CN" sz="1600" dirty="0">
                <a:solidFill>
                  <a:srgbClr val="002060"/>
                </a:solidFill>
                <a:latin typeface="微软雅黑" panose="020B0503020204020204" pitchFamily="34" charset="-122"/>
                <a:ea typeface="微软雅黑" panose="020B0503020204020204" pitchFamily="34" charset="-122"/>
              </a:rPr>
              <a:t>pick path</a:t>
            </a:r>
            <a:r>
              <a:rPr lang="zh-CN" altLang="en-US" sz="1600" dirty="0">
                <a:solidFill>
                  <a:srgbClr val="002060"/>
                </a:solidFill>
                <a:latin typeface="微软雅黑" panose="020B0503020204020204" pitchFamily="34" charset="-122"/>
                <a:ea typeface="微软雅黑" panose="020B0503020204020204" pitchFamily="34" charset="-122"/>
              </a:rPr>
              <a:t>用于记录</a:t>
            </a:r>
            <a:r>
              <a:rPr lang="zh-CN" altLang="en-US" sz="1600" dirty="0" smtClean="0">
                <a:solidFill>
                  <a:srgbClr val="002060"/>
                </a:solidFill>
                <a:latin typeface="微软雅黑" panose="020B0503020204020204" pitchFamily="34" charset="-122"/>
                <a:ea typeface="微软雅黑" panose="020B0503020204020204" pitchFamily="34" charset="-122"/>
              </a:rPr>
              <a:t>特征中选择</a:t>
            </a:r>
            <a:r>
              <a:rPr lang="zh-CN" altLang="en-US" sz="1600" dirty="0">
                <a:solidFill>
                  <a:srgbClr val="002060"/>
                </a:solidFill>
                <a:latin typeface="微软雅黑" panose="020B0503020204020204" pitchFamily="34" charset="-122"/>
                <a:ea typeface="微软雅黑" panose="020B0503020204020204" pitchFamily="34" charset="-122"/>
              </a:rPr>
              <a:t>的实体参数</a:t>
            </a:r>
            <a:r>
              <a:rPr lang="zh-CN" altLang="en-US" sz="1600" dirty="0" smtClean="0">
                <a:solidFill>
                  <a:srgbClr val="002060"/>
                </a:solidFill>
                <a:latin typeface="微软雅黑" panose="020B0503020204020204" pitchFamily="34" charset="-122"/>
                <a:ea typeface="微软雅黑" panose="020B0503020204020204" pitchFamily="34" charset="-122"/>
              </a:rPr>
              <a:t>，可以唯一匹配到特定实体。</a:t>
            </a:r>
            <a:endParaRPr lang="en-US" altLang="zh-CN" sz="1600" dirty="0" smtClean="0">
              <a:solidFill>
                <a:srgbClr val="002060"/>
              </a:solidFill>
              <a:latin typeface="微软雅黑" panose="020B0503020204020204" pitchFamily="34" charset="-122"/>
              <a:ea typeface="微软雅黑" panose="020B0503020204020204" pitchFamily="34" charset="-122"/>
            </a:endParaRPr>
          </a:p>
          <a:p>
            <a:pPr lvl="1">
              <a:lnSpc>
                <a:spcPct val="150000"/>
              </a:lnSpc>
            </a:pPr>
            <a:r>
              <a:rPr lang="zh-CN" altLang="en-US" sz="1600" dirty="0" smtClean="0">
                <a:solidFill>
                  <a:srgbClr val="002060"/>
                </a:solidFill>
                <a:latin typeface="微软雅黑" panose="020B0503020204020204" pitchFamily="34" charset="-122"/>
                <a:ea typeface="微软雅黑" panose="020B0503020204020204" pitchFamily="34" charset="-122"/>
              </a:rPr>
              <a:t>而非永久化的</a:t>
            </a:r>
            <a:r>
              <a:rPr lang="en-US" altLang="zh-CN" sz="1600" dirty="0">
                <a:solidFill>
                  <a:srgbClr val="002060"/>
                </a:solidFill>
                <a:latin typeface="微软雅黑" panose="020B0503020204020204" pitchFamily="34" charset="-122"/>
                <a:ea typeface="微软雅黑" panose="020B0503020204020204" pitchFamily="34" charset="-122"/>
              </a:rPr>
              <a:t>pick path</a:t>
            </a:r>
            <a:r>
              <a:rPr lang="zh-CN" altLang="en-US" sz="1600" dirty="0" smtClean="0">
                <a:solidFill>
                  <a:srgbClr val="002060"/>
                </a:solidFill>
                <a:latin typeface="微软雅黑" panose="020B0503020204020204" pitchFamily="34" charset="-122"/>
                <a:ea typeface="微软雅黑" panose="020B0503020204020204" pitchFamily="34" charset="-122"/>
              </a:rPr>
              <a:t>用于命令执行过程中（此时，各个实体的</a:t>
            </a:r>
            <a:r>
              <a:rPr lang="en-US" altLang="zh-CN" sz="1600" dirty="0" smtClean="0">
                <a:solidFill>
                  <a:srgbClr val="002060"/>
                </a:solidFill>
                <a:latin typeface="微软雅黑" panose="020B0503020204020204" pitchFamily="34" charset="-122"/>
                <a:ea typeface="微软雅黑" panose="020B0503020204020204" pitchFamily="34" charset="-122"/>
              </a:rPr>
              <a:t>index</a:t>
            </a:r>
            <a:r>
              <a:rPr lang="zh-CN" altLang="en-US" sz="1600" dirty="0" smtClean="0">
                <a:solidFill>
                  <a:srgbClr val="002060"/>
                </a:solidFill>
                <a:latin typeface="微软雅黑" panose="020B0503020204020204" pitchFamily="34" charset="-122"/>
                <a:ea typeface="微软雅黑" panose="020B0503020204020204" pitchFamily="34" charset="-122"/>
              </a:rPr>
              <a:t>是确定的），在命令过程中使用非永久的方便获取数据。。</a:t>
            </a:r>
            <a:endParaRPr lang="zh-CN" altLang="en-US" sz="1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34908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wipe(down)">
                                      <p:cBhvr>
                                        <p:cTn id="14" dur="500"/>
                                        <p:tgtEl>
                                          <p:spTgt spid="409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smtClean="0">
                <a:solidFill>
                  <a:srgbClr val="002060"/>
                </a:solidFill>
                <a:latin typeface="华文楷体" panose="02010600040101010101" pitchFamily="2" charset="-122"/>
                <a:ea typeface="华文楷体" panose="02010600040101010101" pitchFamily="2" charset="-122"/>
              </a:rPr>
              <a:t>Pick 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8" name="文本框 7">
            <a:extLst>
              <a:ext uri="{FF2B5EF4-FFF2-40B4-BE49-F238E27FC236}">
                <a16:creationId xmlns="" xmlns:a16="http://schemas.microsoft.com/office/drawing/2014/main" id="{17ACDE17-7F0A-45D5-827B-397D95E1F897}"/>
              </a:ext>
            </a:extLst>
          </p:cNvPr>
          <p:cNvSpPr txBox="1"/>
          <p:nvPr/>
        </p:nvSpPr>
        <p:spPr>
          <a:xfrm>
            <a:off x="1" y="3284984"/>
            <a:ext cx="8391824" cy="350865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相关术语</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600" dirty="0">
                <a:solidFill>
                  <a:srgbClr val="002060"/>
                </a:solidFill>
                <a:latin typeface="微软雅黑" panose="020B0503020204020204" pitchFamily="34" charset="-122"/>
                <a:ea typeface="微软雅黑" panose="020B0503020204020204" pitchFamily="34" charset="-122"/>
              </a:rPr>
              <a:t>Relative pick path </a:t>
            </a:r>
            <a:r>
              <a:rPr lang="zh-CN" altLang="en-US" sz="1600" dirty="0">
                <a:solidFill>
                  <a:srgbClr val="002060"/>
                </a:solidFill>
                <a:latin typeface="微软雅黑" panose="020B0503020204020204" pitchFamily="34" charset="-122"/>
                <a:ea typeface="微软雅黑" panose="020B0503020204020204" pitchFamily="34" charset="-122"/>
              </a:rPr>
              <a:t>（相对路径）</a:t>
            </a:r>
            <a:endParaRPr lang="en-US" altLang="zh-CN" sz="1600" dirty="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solidFill>
                  <a:srgbClr val="002060"/>
                </a:solidFill>
                <a:latin typeface="微软雅黑" panose="020B0503020204020204" pitchFamily="34" charset="-122"/>
                <a:ea typeface="微软雅黑" panose="020B0503020204020204" pitchFamily="34" charset="-122"/>
              </a:rPr>
              <a:t>Absolute Pick path  </a:t>
            </a:r>
            <a:r>
              <a:rPr lang="zh-CN" altLang="en-US" sz="1600" dirty="0">
                <a:solidFill>
                  <a:srgbClr val="002060"/>
                </a:solidFill>
                <a:latin typeface="微软雅黑" panose="020B0503020204020204" pitchFamily="34" charset="-122"/>
                <a:ea typeface="微软雅黑" panose="020B0503020204020204" pitchFamily="34" charset="-122"/>
              </a:rPr>
              <a:t>（绝对路径</a:t>
            </a:r>
            <a:r>
              <a:rPr lang="zh-CN" altLang="en-US" sz="16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smtClean="0">
                <a:solidFill>
                  <a:srgbClr val="002060"/>
                </a:solidFill>
                <a:latin typeface="微软雅黑" panose="020B0503020204020204" pitchFamily="34" charset="-122"/>
                <a:ea typeface="微软雅黑" panose="020B0503020204020204" pitchFamily="34" charset="-122"/>
              </a:rPr>
              <a:t>Evaluated </a:t>
            </a:r>
            <a:r>
              <a:rPr lang="en-US" altLang="zh-CN" sz="1600" dirty="0">
                <a:solidFill>
                  <a:srgbClr val="002060"/>
                </a:solidFill>
                <a:latin typeface="微软雅黑" panose="020B0503020204020204" pitchFamily="34" charset="-122"/>
                <a:ea typeface="微软雅黑" panose="020B0503020204020204" pitchFamily="34" charset="-122"/>
              </a:rPr>
              <a:t>pick </a:t>
            </a:r>
            <a:r>
              <a:rPr lang="en-US" altLang="zh-CN" sz="1600" dirty="0" smtClean="0">
                <a:solidFill>
                  <a:srgbClr val="002060"/>
                </a:solidFill>
                <a:latin typeface="微软雅黑" panose="020B0503020204020204" pitchFamily="34" charset="-122"/>
                <a:ea typeface="微软雅黑" panose="020B0503020204020204" pitchFamily="34" charset="-122"/>
              </a:rPr>
              <a:t>path</a:t>
            </a:r>
            <a:r>
              <a:rPr lang="zh-CN" altLang="en-US" sz="1600" dirty="0" smtClean="0">
                <a:solidFill>
                  <a:srgbClr val="002060"/>
                </a:solidFill>
                <a:latin typeface="微软雅黑" panose="020B0503020204020204" pitchFamily="34" charset="-122"/>
                <a:ea typeface="微软雅黑" panose="020B0503020204020204" pitchFamily="34" charset="-122"/>
              </a:rPr>
              <a:t>（求值过的</a:t>
            </a:r>
            <a:r>
              <a:rPr lang="en-US" altLang="zh-CN" sz="1600" dirty="0" smtClean="0">
                <a:solidFill>
                  <a:srgbClr val="002060"/>
                </a:solidFill>
                <a:latin typeface="微软雅黑" panose="020B0503020204020204" pitchFamily="34" charset="-122"/>
                <a:ea typeface="微软雅黑" panose="020B0503020204020204" pitchFamily="34" charset="-122"/>
              </a:rPr>
              <a:t>pick path</a:t>
            </a:r>
            <a:r>
              <a:rPr lang="zh-CN" altLang="en-US" sz="1600" dirty="0" smtClean="0">
                <a:solidFill>
                  <a:srgbClr val="002060"/>
                </a:solidFill>
                <a:latin typeface="微软雅黑" panose="020B0503020204020204" pitchFamily="34" charset="-122"/>
                <a:ea typeface="微软雅黑" panose="020B0503020204020204" pitchFamily="34" charset="-122"/>
              </a:rPr>
              <a:t>）</a:t>
            </a:r>
            <a:endParaRPr lang="en-US" altLang="zh-CN" sz="1600" dirty="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solidFill>
                  <a:srgbClr val="002060"/>
                </a:solidFill>
                <a:latin typeface="微软雅黑" panose="020B0503020204020204" pitchFamily="34" charset="-122"/>
                <a:ea typeface="微软雅黑" panose="020B0503020204020204" pitchFamily="34" charset="-122"/>
              </a:rPr>
              <a:t>Un-evaluated pick </a:t>
            </a:r>
            <a:r>
              <a:rPr lang="en-US" altLang="zh-CN" sz="1600" dirty="0" smtClean="0">
                <a:solidFill>
                  <a:srgbClr val="002060"/>
                </a:solidFill>
                <a:latin typeface="微软雅黑" panose="020B0503020204020204" pitchFamily="34" charset="-122"/>
                <a:ea typeface="微软雅黑" panose="020B0503020204020204" pitchFamily="34" charset="-122"/>
              </a:rPr>
              <a:t>path </a:t>
            </a:r>
            <a:r>
              <a:rPr lang="zh-CN" altLang="en-US" sz="1600" dirty="0" smtClean="0">
                <a:solidFill>
                  <a:srgbClr val="002060"/>
                </a:solidFill>
                <a:latin typeface="微软雅黑" panose="020B0503020204020204" pitchFamily="34" charset="-122"/>
                <a:ea typeface="微软雅黑" panose="020B0503020204020204" pitchFamily="34" charset="-122"/>
              </a:rPr>
              <a:t>（未求值过的 </a:t>
            </a:r>
            <a:r>
              <a:rPr lang="en-US" altLang="zh-CN" sz="1600" dirty="0" smtClean="0">
                <a:solidFill>
                  <a:srgbClr val="002060"/>
                </a:solidFill>
                <a:latin typeface="微软雅黑" panose="020B0503020204020204" pitchFamily="34" charset="-122"/>
                <a:ea typeface="微软雅黑" panose="020B0503020204020204" pitchFamily="34" charset="-122"/>
              </a:rPr>
              <a:t>pick path</a:t>
            </a:r>
            <a:r>
              <a:rPr lang="zh-CN" altLang="en-US" sz="1600" dirty="0" smtClean="0">
                <a:solidFill>
                  <a:srgbClr val="002060"/>
                </a:solidFill>
                <a:latin typeface="微软雅黑" panose="020B0503020204020204" pitchFamily="34" charset="-122"/>
                <a:ea typeface="微软雅黑" panose="020B0503020204020204" pitchFamily="34" charset="-122"/>
              </a:rPr>
              <a:t>）</a:t>
            </a:r>
            <a:endParaRPr lang="en-US" altLang="zh-CN" sz="1600" dirty="0" smtClean="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solidFill>
                  <a:srgbClr val="002060"/>
                </a:solidFill>
                <a:latin typeface="微软雅黑" panose="020B0503020204020204" pitchFamily="34" charset="-122"/>
                <a:ea typeface="微软雅黑" panose="020B0503020204020204" pitchFamily="34" charset="-122"/>
              </a:rPr>
              <a:t>Persistent pick </a:t>
            </a:r>
            <a:r>
              <a:rPr lang="en-US" altLang="zh-CN" sz="1600" dirty="0" smtClean="0">
                <a:solidFill>
                  <a:srgbClr val="002060"/>
                </a:solidFill>
                <a:latin typeface="微软雅黑" panose="020B0503020204020204" pitchFamily="34" charset="-122"/>
                <a:ea typeface="微软雅黑" panose="020B0503020204020204" pitchFamily="34" charset="-122"/>
              </a:rPr>
              <a:t>path </a:t>
            </a:r>
            <a:r>
              <a:rPr lang="zh-CN" altLang="en-US" sz="1600" dirty="0" smtClean="0">
                <a:solidFill>
                  <a:srgbClr val="002060"/>
                </a:solidFill>
                <a:latin typeface="微软雅黑" panose="020B0503020204020204" pitchFamily="34" charset="-122"/>
                <a:ea typeface="微软雅黑" panose="020B0503020204020204" pitchFamily="34" charset="-122"/>
              </a:rPr>
              <a:t>（永久性的</a:t>
            </a:r>
            <a:r>
              <a:rPr lang="en-US" altLang="zh-CN" sz="1600" dirty="0" smtClean="0">
                <a:solidFill>
                  <a:srgbClr val="002060"/>
                </a:solidFill>
                <a:latin typeface="微软雅黑" panose="020B0503020204020204" pitchFamily="34" charset="-122"/>
                <a:ea typeface="微软雅黑" panose="020B0503020204020204" pitchFamily="34" charset="-122"/>
              </a:rPr>
              <a:t>pick path</a:t>
            </a:r>
            <a:r>
              <a:rPr lang="zh-CN" altLang="en-US" sz="1600" dirty="0" smtClean="0">
                <a:solidFill>
                  <a:srgbClr val="002060"/>
                </a:solidFill>
                <a:latin typeface="微软雅黑" panose="020B0503020204020204" pitchFamily="34" charset="-122"/>
                <a:ea typeface="微软雅黑" panose="020B0503020204020204" pitchFamily="34" charset="-122"/>
              </a:rPr>
              <a:t>）</a:t>
            </a:r>
            <a:endParaRPr lang="en-US" altLang="zh-CN" sz="1600" dirty="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solidFill>
                  <a:srgbClr val="002060"/>
                </a:solidFill>
                <a:latin typeface="微软雅黑" panose="020B0503020204020204" pitchFamily="34" charset="-122"/>
                <a:ea typeface="微软雅黑" panose="020B0503020204020204" pitchFamily="34" charset="-122"/>
              </a:rPr>
              <a:t>Non-persistent pick </a:t>
            </a:r>
            <a:r>
              <a:rPr lang="en-US" altLang="zh-CN" sz="1600" dirty="0" smtClean="0">
                <a:solidFill>
                  <a:srgbClr val="002060"/>
                </a:solidFill>
                <a:latin typeface="微软雅黑" panose="020B0503020204020204" pitchFamily="34" charset="-122"/>
                <a:ea typeface="微软雅黑" panose="020B0503020204020204" pitchFamily="34" charset="-122"/>
              </a:rPr>
              <a:t>path </a:t>
            </a:r>
            <a:r>
              <a:rPr lang="zh-CN" altLang="en-US" sz="1600" dirty="0" smtClean="0">
                <a:solidFill>
                  <a:srgbClr val="002060"/>
                </a:solidFill>
                <a:latin typeface="微软雅黑" panose="020B0503020204020204" pitchFamily="34" charset="-122"/>
                <a:ea typeface="微软雅黑" panose="020B0503020204020204" pitchFamily="34" charset="-122"/>
              </a:rPr>
              <a:t>（非永久性的 </a:t>
            </a:r>
            <a:r>
              <a:rPr lang="en-US" altLang="zh-CN" sz="1600" dirty="0" smtClean="0">
                <a:solidFill>
                  <a:srgbClr val="002060"/>
                </a:solidFill>
                <a:latin typeface="微软雅黑" panose="020B0503020204020204" pitchFamily="34" charset="-122"/>
                <a:ea typeface="微软雅黑" panose="020B0503020204020204" pitchFamily="34" charset="-122"/>
              </a:rPr>
              <a:t>pick path</a:t>
            </a:r>
            <a:r>
              <a:rPr lang="zh-CN" altLang="en-US" sz="1600" dirty="0" smtClean="0">
                <a:solidFill>
                  <a:srgbClr val="002060"/>
                </a:solidFill>
                <a:latin typeface="微软雅黑" panose="020B0503020204020204" pitchFamily="34" charset="-122"/>
                <a:ea typeface="微软雅黑" panose="020B0503020204020204" pitchFamily="34" charset="-122"/>
              </a:rPr>
              <a:t>）</a:t>
            </a:r>
            <a:endParaRPr lang="en-US" altLang="zh-CN" sz="1600" dirty="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solidFill>
                  <a:srgbClr val="002060"/>
                </a:solidFill>
                <a:latin typeface="微软雅黑" panose="020B0503020204020204" pitchFamily="34" charset="-122"/>
                <a:ea typeface="微软雅黑" panose="020B0503020204020204" pitchFamily="34" charset="-122"/>
              </a:rPr>
              <a:t>VPPATH</a:t>
            </a:r>
          </a:p>
          <a:p>
            <a:pPr marL="742950" lvl="1" indent="-285750">
              <a:lnSpc>
                <a:spcPct val="150000"/>
              </a:lnSpc>
              <a:buFont typeface="Arial" panose="020B0604020202020204" pitchFamily="34" charset="0"/>
              <a:buChar char="•"/>
            </a:pPr>
            <a:r>
              <a:rPr lang="en-US" altLang="zh-CN" sz="1600" dirty="0" err="1" smtClean="0">
                <a:solidFill>
                  <a:srgbClr val="002060"/>
                </a:solidFill>
                <a:latin typeface="微软雅黑" panose="020B0503020204020204" pitchFamily="34" charset="-122"/>
                <a:ea typeface="微软雅黑" panose="020B0503020204020204" pitchFamily="34" charset="-122"/>
              </a:rPr>
              <a:t>VsPickPath</a:t>
            </a:r>
            <a:endParaRPr lang="en-US" altLang="zh-CN" sz="1600" dirty="0" smtClean="0">
              <a:solidFill>
                <a:srgbClr val="002060"/>
              </a:solidFill>
              <a:latin typeface="微软雅黑" panose="020B0503020204020204" pitchFamily="34" charset="-122"/>
              <a:ea typeface="微软雅黑" panose="020B0503020204020204" pitchFamily="34" charset="-122"/>
            </a:endParaRPr>
          </a:p>
        </p:txBody>
      </p:sp>
      <p:sp>
        <p:nvSpPr>
          <p:cNvPr id="4" name="文本框 7">
            <a:extLst>
              <a:ext uri="{FF2B5EF4-FFF2-40B4-BE49-F238E27FC236}">
                <a16:creationId xmlns="" xmlns:a16="http://schemas.microsoft.com/office/drawing/2014/main" id="{17ACDE17-7F0A-45D5-827B-397D95E1F897}"/>
              </a:ext>
            </a:extLst>
          </p:cNvPr>
          <p:cNvSpPr txBox="1"/>
          <p:nvPr/>
        </p:nvSpPr>
        <p:spPr>
          <a:xfrm>
            <a:off x="-3400" y="1916832"/>
            <a:ext cx="8391824" cy="124649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概念解析</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zh-CN" altLang="en-US" sz="1600" dirty="0" smtClean="0">
                <a:solidFill>
                  <a:srgbClr val="002060"/>
                </a:solidFill>
                <a:latin typeface="微软雅黑" panose="020B0503020204020204" pitchFamily="34" charset="-122"/>
                <a:ea typeface="微软雅黑" panose="020B0503020204020204" pitchFamily="34" charset="-122"/>
              </a:rPr>
              <a:t>     </a:t>
            </a:r>
            <a:r>
              <a:rPr lang="en-US" altLang="zh-CN" sz="1600" dirty="0" smtClean="0">
                <a:solidFill>
                  <a:srgbClr val="002060"/>
                </a:solidFill>
                <a:latin typeface="微软雅黑" panose="020B0503020204020204" pitchFamily="34" charset="-122"/>
                <a:ea typeface="微软雅黑" panose="020B0503020204020204" pitchFamily="34" charset="-122"/>
              </a:rPr>
              <a:t>Pick </a:t>
            </a:r>
            <a:r>
              <a:rPr lang="en-US" altLang="zh-CN" sz="1600" dirty="0">
                <a:solidFill>
                  <a:srgbClr val="002060"/>
                </a:solidFill>
                <a:latin typeface="微软雅黑" panose="020B0503020204020204" pitchFamily="34" charset="-122"/>
                <a:ea typeface="微软雅黑" panose="020B0503020204020204" pitchFamily="34" charset="-122"/>
              </a:rPr>
              <a:t>Path</a:t>
            </a:r>
            <a:r>
              <a:rPr lang="zh-CN" altLang="en-US" sz="1600" dirty="0" smtClean="0">
                <a:solidFill>
                  <a:srgbClr val="002060"/>
                </a:solidFill>
                <a:latin typeface="微软雅黑" panose="020B0503020204020204" pitchFamily="34" charset="-122"/>
                <a:ea typeface="微软雅黑" panose="020B0503020204020204" pitchFamily="34" charset="-122"/>
              </a:rPr>
              <a:t>“</a:t>
            </a:r>
            <a:r>
              <a:rPr lang="zh-CN" altLang="en-US" sz="1600" b="1" dirty="0" smtClean="0">
                <a:solidFill>
                  <a:srgbClr val="002060"/>
                </a:solidFill>
                <a:latin typeface="微软雅黑" panose="020B0503020204020204" pitchFamily="34" charset="-122"/>
                <a:ea typeface="微软雅黑" panose="020B0503020204020204" pitchFamily="34" charset="-122"/>
              </a:rPr>
              <a:t>拾取</a:t>
            </a:r>
            <a:r>
              <a:rPr lang="zh-CN" altLang="en-US" sz="1600" dirty="0" smtClean="0">
                <a:solidFill>
                  <a:srgbClr val="002060"/>
                </a:solidFill>
                <a:latin typeface="微软雅黑" panose="020B0503020204020204" pitchFamily="34" charset="-122"/>
                <a:ea typeface="微软雅黑" panose="020B0503020204020204" pitchFamily="34" charset="-122"/>
              </a:rPr>
              <a:t>路径”</a:t>
            </a:r>
            <a:r>
              <a:rPr lang="zh-CN" altLang="en-US" sz="1600" dirty="0">
                <a:solidFill>
                  <a:srgbClr val="002060"/>
                </a:solidFill>
                <a:latin typeface="微软雅黑" panose="020B0503020204020204" pitchFamily="34" charset="-122"/>
                <a:ea typeface="微软雅黑" panose="020B0503020204020204" pitchFamily="34" charset="-122"/>
              </a:rPr>
              <a:t>，是为了在</a:t>
            </a:r>
            <a:r>
              <a:rPr lang="zh-CN" altLang="en-US" sz="1600" dirty="0" smtClean="0">
                <a:solidFill>
                  <a:srgbClr val="002060"/>
                </a:solidFill>
                <a:latin typeface="微软雅黑" panose="020B0503020204020204" pitchFamily="34" charset="-122"/>
                <a:ea typeface="微软雅黑" panose="020B0503020204020204" pitchFamily="34" charset="-122"/>
              </a:rPr>
              <a:t>零件</a:t>
            </a:r>
            <a:r>
              <a:rPr lang="en-US" altLang="zh-CN" sz="1600" dirty="0" smtClean="0">
                <a:solidFill>
                  <a:srgbClr val="002060"/>
                </a:solidFill>
                <a:latin typeface="微软雅黑" panose="020B0503020204020204" pitchFamily="34" charset="-122"/>
                <a:ea typeface="微软雅黑" panose="020B0503020204020204" pitchFamily="34" charset="-122"/>
              </a:rPr>
              <a:t>/</a:t>
            </a:r>
            <a:r>
              <a:rPr lang="zh-CN" altLang="en-US" sz="1600" b="1" dirty="0" smtClean="0">
                <a:solidFill>
                  <a:srgbClr val="002060"/>
                </a:solidFill>
                <a:latin typeface="微软雅黑" panose="020B0503020204020204" pitchFamily="34" charset="-122"/>
                <a:ea typeface="微软雅黑" panose="020B0503020204020204" pitchFamily="34" charset="-122"/>
              </a:rPr>
              <a:t>装配</a:t>
            </a:r>
            <a:r>
              <a:rPr lang="zh-CN" altLang="en-US" sz="1600" dirty="0" smtClean="0">
                <a:solidFill>
                  <a:srgbClr val="002060"/>
                </a:solidFill>
                <a:latin typeface="微软雅黑" panose="020B0503020204020204" pitchFamily="34" charset="-122"/>
                <a:ea typeface="微软雅黑" panose="020B0503020204020204" pitchFamily="34" charset="-122"/>
              </a:rPr>
              <a:t>，</a:t>
            </a:r>
            <a:r>
              <a:rPr lang="zh-CN" altLang="en-US" sz="1600" dirty="0">
                <a:solidFill>
                  <a:srgbClr val="002060"/>
                </a:solidFill>
                <a:latin typeface="微软雅黑" panose="020B0503020204020204" pitchFamily="34" charset="-122"/>
                <a:ea typeface="微软雅黑" panose="020B0503020204020204" pitchFamily="34" charset="-122"/>
              </a:rPr>
              <a:t>草图，工程图或</a:t>
            </a:r>
            <a:r>
              <a:rPr lang="en-US" altLang="zh-CN" sz="1600" dirty="0" smtClean="0">
                <a:solidFill>
                  <a:srgbClr val="002060"/>
                </a:solidFill>
                <a:latin typeface="微软雅黑" panose="020B0503020204020204" pitchFamily="34" charset="-122"/>
                <a:ea typeface="微软雅黑" panose="020B0503020204020204" pitchFamily="34" charset="-122"/>
              </a:rPr>
              <a:t>CAM</a:t>
            </a:r>
            <a:r>
              <a:rPr lang="zh-CN" altLang="en-US" sz="1600" dirty="0" smtClean="0">
                <a:solidFill>
                  <a:srgbClr val="002060"/>
                </a:solidFill>
                <a:latin typeface="微软雅黑" panose="020B0503020204020204" pitchFamily="34" charset="-122"/>
                <a:ea typeface="微软雅黑" panose="020B0503020204020204" pitchFamily="34" charset="-122"/>
              </a:rPr>
              <a:t>等环境</a:t>
            </a:r>
            <a:r>
              <a:rPr lang="zh-CN" altLang="en-US" sz="1600" dirty="0">
                <a:solidFill>
                  <a:srgbClr val="002060"/>
                </a:solidFill>
                <a:latin typeface="微软雅黑" panose="020B0503020204020204" pitchFamily="34" charset="-122"/>
                <a:ea typeface="微软雅黑" panose="020B0503020204020204" pitchFamily="34" charset="-122"/>
              </a:rPr>
              <a:t>下从一堆</a:t>
            </a:r>
            <a:r>
              <a:rPr lang="zh-CN" altLang="en-US" sz="1600" dirty="0" smtClean="0">
                <a:solidFill>
                  <a:srgbClr val="002060"/>
                </a:solidFill>
                <a:latin typeface="微软雅黑" panose="020B0503020204020204" pitchFamily="34" charset="-122"/>
                <a:ea typeface="微软雅黑" panose="020B0503020204020204" pitchFamily="34" charset="-122"/>
              </a:rPr>
              <a:t>对       象</a:t>
            </a:r>
            <a:r>
              <a:rPr lang="zh-CN" altLang="en-US" sz="1600" dirty="0">
                <a:solidFill>
                  <a:srgbClr val="002060"/>
                </a:solidFill>
                <a:latin typeface="微软雅黑" panose="020B0503020204020204" pitchFamily="34" charset="-122"/>
                <a:ea typeface="微软雅黑" panose="020B0503020204020204" pitchFamily="34" charset="-122"/>
              </a:rPr>
              <a:t>里定位到某个对象而使用的一种数据结构。</a:t>
            </a:r>
            <a:r>
              <a:rPr lang="zh-CN" altLang="en-US" b="1" dirty="0" smtClean="0">
                <a:solidFill>
                  <a:srgbClr val="FFFFFF"/>
                </a:solidFill>
              </a:rPr>
              <a:t>念</a:t>
            </a:r>
            <a:r>
              <a:rPr lang="zh-CN" altLang="en-US" b="1" dirty="0">
                <a:solidFill>
                  <a:srgbClr val="FFFFFF"/>
                </a:solidFill>
              </a:rPr>
              <a:t>解析</a:t>
            </a:r>
            <a:endParaRPr lang="zh-CN" altLang="en-US" dirty="0">
              <a:solidFill>
                <a:srgbClr val="FFFFFF"/>
              </a:solidFill>
            </a:endParaRPr>
          </a:p>
        </p:txBody>
      </p:sp>
    </p:spTree>
    <p:extLst>
      <p:ext uri="{BB962C8B-B14F-4D97-AF65-F5344CB8AC3E}">
        <p14:creationId xmlns:p14="http://schemas.microsoft.com/office/powerpoint/2010/main" val="2665794803"/>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220"/>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err="1" smtClean="0">
                <a:solidFill>
                  <a:srgbClr val="002060"/>
                </a:solidFill>
                <a:latin typeface="华文楷体" panose="02010600040101010101" pitchFamily="2" charset="-122"/>
                <a:ea typeface="华文楷体" panose="02010600040101010101" pitchFamily="2" charset="-122"/>
              </a:rPr>
              <a:t>Pickpath</a:t>
            </a:r>
            <a:r>
              <a:rPr lang="en-US" altLang="zh-CN" sz="2800" b="1" dirty="0" smtClean="0">
                <a:solidFill>
                  <a:srgbClr val="002060"/>
                </a:solidFill>
                <a:latin typeface="华文楷体" panose="02010600040101010101" pitchFamily="2" charset="-122"/>
                <a:ea typeface="华文楷体" panose="02010600040101010101" pitchFamily="2" charset="-122"/>
              </a:rPr>
              <a:t> </a:t>
            </a:r>
            <a:r>
              <a:rPr lang="en-US" altLang="zh-CN" sz="2800" b="1" dirty="0">
                <a:solidFill>
                  <a:srgbClr val="002060"/>
                </a:solidFill>
                <a:latin typeface="华文楷体" panose="02010600040101010101" pitchFamily="2" charset="-122"/>
                <a:ea typeface="华文楷体" panose="02010600040101010101" pitchFamily="2" charset="-122"/>
              </a:rPr>
              <a:t>Conversion</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420888"/>
            <a:ext cx="8066087"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13424"/>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zh-CN" altLang="en-US" sz="2800" b="1" dirty="0">
                <a:solidFill>
                  <a:srgbClr val="002060"/>
                </a:solidFill>
                <a:latin typeface="华文楷体" panose="02010600040101010101" pitchFamily="2" charset="-122"/>
                <a:ea typeface="华文楷体" panose="02010600040101010101" pitchFamily="2" charset="-122"/>
              </a:rPr>
              <a:t>存储方式</a:t>
            </a:r>
          </a:p>
        </p:txBody>
      </p:sp>
      <p:sp>
        <p:nvSpPr>
          <p:cNvPr id="5" name="文本框 2">
            <a:extLst>
              <a:ext uri="{FF2B5EF4-FFF2-40B4-BE49-F238E27FC236}">
                <a16:creationId xmlns="" xmlns:a16="http://schemas.microsoft.com/office/drawing/2014/main" id="{C3ABBE1A-BA3D-4D30-AE47-CA40922C6E5F}"/>
              </a:ext>
            </a:extLst>
          </p:cNvPr>
          <p:cNvSpPr txBox="1"/>
          <p:nvPr/>
        </p:nvSpPr>
        <p:spPr>
          <a:xfrm>
            <a:off x="11336" y="1971000"/>
            <a:ext cx="8391825"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a:solidFill>
                  <a:srgbClr val="002060"/>
                </a:solidFill>
                <a:latin typeface="微软雅黑" panose="020B0503020204020204" pitchFamily="34" charset="-122"/>
                <a:ea typeface="微软雅黑" panose="020B0503020204020204" pitchFamily="34" charset="-122"/>
              </a:rPr>
              <a:t>VPPATH</a:t>
            </a:r>
          </a:p>
          <a:p>
            <a:pPr marL="742950" lvl="1" indent="-285750">
              <a:lnSpc>
                <a:spcPct val="150000"/>
              </a:lnSpc>
              <a:buFont typeface="Arial" panose="020B0604020202020204" pitchFamily="34" charset="0"/>
              <a:buChar char="•"/>
            </a:pPr>
            <a:r>
              <a:rPr lang="zh-CN" altLang="en-US" sz="1600" dirty="0">
                <a:solidFill>
                  <a:srgbClr val="002060"/>
                </a:solidFill>
                <a:latin typeface="微软雅黑" panose="020B0503020204020204" pitchFamily="34" charset="-122"/>
                <a:ea typeface="微软雅黑" panose="020B0503020204020204" pitchFamily="34" charset="-122"/>
              </a:rPr>
              <a:t>在</a:t>
            </a:r>
            <a:r>
              <a:rPr lang="zh-CN" altLang="en-US" sz="1600" b="1" dirty="0">
                <a:solidFill>
                  <a:srgbClr val="002060"/>
                </a:solidFill>
                <a:latin typeface="微软雅黑" panose="020B0503020204020204" pitchFamily="34" charset="-122"/>
                <a:ea typeface="微软雅黑" panose="020B0503020204020204" pitchFamily="34" charset="-122"/>
              </a:rPr>
              <a:t>数据库</a:t>
            </a:r>
            <a:r>
              <a:rPr lang="zh-CN" altLang="en-US" sz="1600" dirty="0">
                <a:solidFill>
                  <a:srgbClr val="002060"/>
                </a:solidFill>
                <a:latin typeface="微软雅黑" panose="020B0503020204020204" pitchFamily="34" charset="-122"/>
                <a:ea typeface="微软雅黑" panose="020B0503020204020204" pitchFamily="34" charset="-122"/>
              </a:rPr>
              <a:t>中（数据库就是</a:t>
            </a:r>
            <a:r>
              <a:rPr lang="en-US" altLang="zh-CN" sz="1600" dirty="0">
                <a:solidFill>
                  <a:srgbClr val="002060"/>
                </a:solidFill>
                <a:latin typeface="微软雅黑" panose="020B0503020204020204" pitchFamily="34" charset="-122"/>
                <a:ea typeface="微软雅黑" panose="020B0503020204020204" pitchFamily="34" charset="-122"/>
              </a:rPr>
              <a:t>bin</a:t>
            </a:r>
            <a:r>
              <a:rPr lang="zh-CN" altLang="en-US" sz="1600" dirty="0">
                <a:solidFill>
                  <a:srgbClr val="002060"/>
                </a:solidFill>
                <a:latin typeface="微软雅黑" panose="020B0503020204020204" pitchFamily="34" charset="-122"/>
                <a:ea typeface="微软雅黑" panose="020B0503020204020204" pitchFamily="34" charset="-122"/>
              </a:rPr>
              <a:t>，对应一个</a:t>
            </a:r>
            <a:r>
              <a:rPr lang="en-US" altLang="zh-CN" sz="1600" dirty="0">
                <a:solidFill>
                  <a:srgbClr val="002060"/>
                </a:solidFill>
                <a:latin typeface="微软雅黑" panose="020B0503020204020204" pitchFamily="34" charset="-122"/>
                <a:ea typeface="微软雅黑" panose="020B0503020204020204" pitchFamily="34" charset="-122"/>
              </a:rPr>
              <a:t>Z3</a:t>
            </a:r>
            <a:r>
              <a:rPr lang="zh-CN" altLang="en-US" sz="1600" dirty="0">
                <a:solidFill>
                  <a:srgbClr val="002060"/>
                </a:solidFill>
                <a:latin typeface="微软雅黑" panose="020B0503020204020204" pitchFamily="34" charset="-122"/>
                <a:ea typeface="微软雅黑" panose="020B0503020204020204" pitchFamily="34" charset="-122"/>
              </a:rPr>
              <a:t>系列文件，它是一个保存对象的数据库），求值过的拾取路径和未求值的拾取路径都可以保存在</a:t>
            </a:r>
            <a:r>
              <a:rPr lang="en-US" altLang="zh-CN" sz="1600" b="1" dirty="0">
                <a:solidFill>
                  <a:srgbClr val="002060"/>
                </a:solidFill>
                <a:latin typeface="微软雅黑" panose="020B0503020204020204" pitchFamily="34" charset="-122"/>
                <a:ea typeface="微软雅黑" panose="020B0503020204020204" pitchFamily="34" charset="-122"/>
              </a:rPr>
              <a:t>VPPATH</a:t>
            </a:r>
            <a:r>
              <a:rPr lang="zh-CN" altLang="en-US" sz="1600" dirty="0">
                <a:solidFill>
                  <a:srgbClr val="002060"/>
                </a:solidFill>
                <a:latin typeface="微软雅黑" panose="020B0503020204020204" pitchFamily="34" charset="-122"/>
                <a:ea typeface="微软雅黑" panose="020B0503020204020204" pitchFamily="34" charset="-122"/>
              </a:rPr>
              <a:t>类型的对象</a:t>
            </a:r>
            <a:r>
              <a:rPr lang="zh-CN" altLang="en-US" sz="1600" dirty="0" smtClean="0">
                <a:solidFill>
                  <a:srgbClr val="002060"/>
                </a:solidFill>
                <a:latin typeface="微软雅黑" panose="020B0503020204020204" pitchFamily="34" charset="-122"/>
                <a:ea typeface="微软雅黑" panose="020B0503020204020204" pitchFamily="34" charset="-122"/>
              </a:rPr>
              <a:t>里</a:t>
            </a:r>
            <a:r>
              <a:rPr lang="en-US" altLang="zh-CN" sz="1600" dirty="0" smtClean="0">
                <a:solidFill>
                  <a:srgbClr val="002060"/>
                </a:solidFill>
                <a:latin typeface="微软雅黑" panose="020B0503020204020204" pitchFamily="34" charset="-122"/>
                <a:ea typeface="微软雅黑" panose="020B0503020204020204" pitchFamily="34" charset="-122"/>
              </a:rPr>
              <a:t>,</a:t>
            </a:r>
            <a:r>
              <a:rPr lang="zh-CN" altLang="en-US" sz="1600" dirty="0" smtClean="0">
                <a:solidFill>
                  <a:srgbClr val="002060"/>
                </a:solidFill>
                <a:latin typeface="微软雅黑" panose="020B0503020204020204" pitchFamily="34" charset="-122"/>
                <a:ea typeface="微软雅黑" panose="020B0503020204020204" pitchFamily="34" charset="-122"/>
              </a:rPr>
              <a:t>该对象保存的为一个</a:t>
            </a:r>
            <a:r>
              <a:rPr lang="en-US" altLang="zh-CN" sz="1600" dirty="0" err="1" smtClean="0">
                <a:solidFill>
                  <a:srgbClr val="002060"/>
                </a:solidFill>
                <a:latin typeface="微软雅黑" panose="020B0503020204020204" pitchFamily="34" charset="-122"/>
                <a:ea typeface="微软雅黑" panose="020B0503020204020204" pitchFamily="34" charset="-122"/>
              </a:rPr>
              <a:t>int</a:t>
            </a:r>
            <a:r>
              <a:rPr lang="zh-CN" altLang="en-US" sz="1600" dirty="0" smtClean="0">
                <a:solidFill>
                  <a:srgbClr val="002060"/>
                </a:solidFill>
                <a:latin typeface="微软雅黑" panose="020B0503020204020204" pitchFamily="34" charset="-122"/>
                <a:ea typeface="微软雅黑" panose="020B0503020204020204" pitchFamily="34" charset="-122"/>
              </a:rPr>
              <a:t>型数组，以</a:t>
            </a:r>
            <a:r>
              <a:rPr lang="en-US" altLang="zh-CN" sz="1600" dirty="0" smtClean="0">
                <a:solidFill>
                  <a:srgbClr val="002060"/>
                </a:solidFill>
                <a:latin typeface="微软雅黑" panose="020B0503020204020204" pitchFamily="34" charset="-122"/>
                <a:ea typeface="微软雅黑" panose="020B0503020204020204" pitchFamily="34" charset="-122"/>
              </a:rPr>
              <a:t>0</a:t>
            </a:r>
            <a:r>
              <a:rPr lang="zh-CN" altLang="en-US" sz="1600" dirty="0" smtClean="0">
                <a:solidFill>
                  <a:srgbClr val="002060"/>
                </a:solidFill>
                <a:latin typeface="微软雅黑" panose="020B0503020204020204" pitchFamily="34" charset="-122"/>
                <a:ea typeface="微软雅黑" panose="020B0503020204020204" pitchFamily="34" charset="-122"/>
              </a:rPr>
              <a:t>结尾。</a:t>
            </a:r>
            <a:endParaRPr lang="en-US" altLang="zh-CN" sz="1600" dirty="0">
              <a:solidFill>
                <a:srgbClr val="002060"/>
              </a:solidFill>
              <a:latin typeface="微软雅黑" panose="020B0503020204020204" pitchFamily="34" charset="-122"/>
              <a:ea typeface="微软雅黑" panose="020B0503020204020204" pitchFamily="34" charset="-122"/>
            </a:endParaRPr>
          </a:p>
        </p:txBody>
      </p:sp>
      <p:sp>
        <p:nvSpPr>
          <p:cNvPr id="8" name="文本框 2">
            <a:extLst>
              <a:ext uri="{FF2B5EF4-FFF2-40B4-BE49-F238E27FC236}">
                <a16:creationId xmlns="" xmlns:a16="http://schemas.microsoft.com/office/drawing/2014/main" id="{C3ABBE1A-BA3D-4D30-AE47-CA40922C6E5F}"/>
              </a:ext>
            </a:extLst>
          </p:cNvPr>
          <p:cNvSpPr txBox="1"/>
          <p:nvPr/>
        </p:nvSpPr>
        <p:spPr>
          <a:xfrm>
            <a:off x="11336" y="3586827"/>
            <a:ext cx="8391825" cy="124649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err="1">
                <a:solidFill>
                  <a:srgbClr val="002060"/>
                </a:solidFill>
                <a:latin typeface="微软雅黑" panose="020B0503020204020204" pitchFamily="34" charset="-122"/>
                <a:ea typeface="微软雅黑" panose="020B0503020204020204" pitchFamily="34" charset="-122"/>
              </a:rPr>
              <a:t>VsPickPath</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itchFamily="34" charset="0"/>
              <a:buChar char="•"/>
            </a:pPr>
            <a:r>
              <a:rPr lang="zh-CN" altLang="en-US" sz="1600" dirty="0">
                <a:solidFill>
                  <a:srgbClr val="002060"/>
                </a:solidFill>
                <a:latin typeface="微软雅黑" panose="020B0503020204020204" pitchFamily="34" charset="-122"/>
                <a:ea typeface="微软雅黑" panose="020B0503020204020204" pitchFamily="34" charset="-122"/>
              </a:rPr>
              <a:t>在</a:t>
            </a:r>
            <a:r>
              <a:rPr lang="zh-CN" altLang="en-US" sz="1600" b="1" dirty="0">
                <a:solidFill>
                  <a:srgbClr val="002060"/>
                </a:solidFill>
                <a:latin typeface="微软雅黑" panose="020B0503020204020204" pitchFamily="34" charset="-122"/>
                <a:ea typeface="微软雅黑" panose="020B0503020204020204" pitchFamily="34" charset="-122"/>
              </a:rPr>
              <a:t>内存</a:t>
            </a:r>
            <a:r>
              <a:rPr lang="zh-CN" altLang="en-US" sz="1600" dirty="0">
                <a:solidFill>
                  <a:srgbClr val="002060"/>
                </a:solidFill>
                <a:latin typeface="微软雅黑" panose="020B0503020204020204" pitchFamily="34" charset="-122"/>
                <a:ea typeface="微软雅黑" panose="020B0503020204020204" pitchFamily="34" charset="-122"/>
              </a:rPr>
              <a:t>中，求值过的拾取路径可以存储在</a:t>
            </a:r>
            <a:r>
              <a:rPr lang="en-US" altLang="zh-CN" sz="1600" b="1" dirty="0" err="1">
                <a:solidFill>
                  <a:srgbClr val="002060"/>
                </a:solidFill>
                <a:latin typeface="微软雅黑" panose="020B0503020204020204" pitchFamily="34" charset="-122"/>
                <a:ea typeface="微软雅黑" panose="020B0503020204020204" pitchFamily="34" charset="-122"/>
              </a:rPr>
              <a:t>VsPickPath</a:t>
            </a:r>
            <a:r>
              <a:rPr lang="zh-CN" altLang="en-US" sz="1600" dirty="0">
                <a:solidFill>
                  <a:srgbClr val="002060"/>
                </a:solidFill>
                <a:latin typeface="微软雅黑" panose="020B0503020204020204" pitchFamily="34" charset="-122"/>
                <a:ea typeface="微软雅黑" panose="020B0503020204020204" pitchFamily="34" charset="-122"/>
              </a:rPr>
              <a:t>的结构体里，即我们在命令过程中经常使用的</a:t>
            </a:r>
            <a:r>
              <a:rPr lang="en-US" altLang="zh-CN" sz="1600" dirty="0">
                <a:solidFill>
                  <a:srgbClr val="002060"/>
                </a:solidFill>
                <a:latin typeface="微软雅黑" panose="020B0503020204020204" pitchFamily="34" charset="-122"/>
                <a:ea typeface="微软雅黑" panose="020B0503020204020204" pitchFamily="34" charset="-122"/>
              </a:rPr>
              <a:t>Pick Path</a:t>
            </a:r>
            <a:r>
              <a:rPr lang="zh-CN" altLang="en-US" sz="1600" dirty="0">
                <a:solidFill>
                  <a:srgbClr val="002060"/>
                </a:solidFill>
                <a:latin typeface="微软雅黑" panose="020B0503020204020204" pitchFamily="34" charset="-122"/>
                <a:ea typeface="微软雅黑" panose="020B0503020204020204" pitchFamily="34" charset="-122"/>
              </a:rPr>
              <a:t>形式。</a:t>
            </a:r>
            <a:r>
              <a:rPr lang="en-US" altLang="zh-CN" sz="1600" dirty="0" err="1">
                <a:solidFill>
                  <a:srgbClr val="002060"/>
                </a:solidFill>
                <a:latin typeface="微软雅黑" panose="020B0503020204020204" pitchFamily="34" charset="-122"/>
                <a:ea typeface="微软雅黑" panose="020B0503020204020204" pitchFamily="34" charset="-122"/>
              </a:rPr>
              <a:t>VsPickPath</a:t>
            </a:r>
            <a:r>
              <a:rPr lang="zh-CN" altLang="en-US" sz="1600" dirty="0">
                <a:solidFill>
                  <a:srgbClr val="002060"/>
                </a:solidFill>
                <a:latin typeface="微软雅黑" panose="020B0503020204020204" pitchFamily="34" charset="-122"/>
                <a:ea typeface="微软雅黑" panose="020B0503020204020204" pitchFamily="34" charset="-122"/>
              </a:rPr>
              <a:t>的定义如下：</a:t>
            </a:r>
          </a:p>
        </p:txBody>
      </p:sp>
      <p:pic>
        <p:nvPicPr>
          <p:cNvPr id="1026" name="Picture 2" descr="C:\Users\Soul\Desktop\Pick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148" y="5085184"/>
            <a:ext cx="6526212"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630631"/>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220"/>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dirty="0" err="1">
                <a:solidFill>
                  <a:srgbClr val="002060"/>
                </a:solidFill>
                <a:latin typeface="微软雅黑" panose="020B0503020204020204" pitchFamily="34" charset="-122"/>
                <a:ea typeface="微软雅黑" panose="020B0503020204020204" pitchFamily="34" charset="-122"/>
              </a:rPr>
              <a:t>VsPickPath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109788215"/>
              </p:ext>
            </p:extLst>
          </p:nvPr>
        </p:nvGraphicFramePr>
        <p:xfrm>
          <a:off x="899592" y="3639589"/>
          <a:ext cx="7200800" cy="2943277"/>
        </p:xfrm>
        <a:graphic>
          <a:graphicData uri="http://schemas.openxmlformats.org/drawingml/2006/table">
            <a:tbl>
              <a:tblPr>
                <a:tableStyleId>{21E4AEA4-8DFA-4A89-87EB-49C32662AFE0}</a:tableStyleId>
              </a:tblPr>
              <a:tblGrid>
                <a:gridCol w="2160380"/>
                <a:gridCol w="5040420"/>
              </a:tblGrid>
              <a:tr h="409078">
                <a:tc>
                  <a:txBody>
                    <a:bodyPr/>
                    <a:lstStyle/>
                    <a:p>
                      <a:pPr algn="l" fontAlgn="t"/>
                      <a:endParaRPr lang="en-US" sz="1000" b="1" dirty="0" smtClean="0">
                        <a:solidFill>
                          <a:srgbClr val="6F008A"/>
                        </a:solidFill>
                        <a:effectLst/>
                      </a:endParaRPr>
                    </a:p>
                    <a:p>
                      <a:pPr algn="l" fontAlgn="t"/>
                      <a:r>
                        <a:rPr lang="en-US" sz="1000" b="1" dirty="0" smtClean="0">
                          <a:solidFill>
                            <a:srgbClr val="6F008A"/>
                          </a:solidFill>
                          <a:effectLst/>
                        </a:rPr>
                        <a:t>  1- V_PATH_TARGET</a:t>
                      </a:r>
                      <a:endParaRPr lang="en-US" sz="1000" b="1" dirty="0">
                        <a:solidFill>
                          <a:srgbClr val="6F008A"/>
                        </a:solidFill>
                        <a:effectLst/>
                      </a:endParaRPr>
                    </a:p>
                  </a:txBody>
                  <a:tcPr marL="33571" marR="33571" marT="23499" marB="23499">
                    <a:solidFill>
                      <a:schemeClr val="accent2">
                        <a:lumMod val="20000"/>
                        <a:lumOff val="80000"/>
                      </a:schemeClr>
                    </a:solidFill>
                  </a:tcPr>
                </a:tc>
                <a:tc>
                  <a:txBody>
                    <a:bodyPr/>
                    <a:lstStyle/>
                    <a:p>
                      <a:pPr algn="l" fontAlgn="t"/>
                      <a:endParaRPr lang="en-US" altLang="zh-CN" sz="1200" dirty="0" smtClean="0">
                        <a:effectLst/>
                        <a:latin typeface="微软雅黑" pitchFamily="34" charset="-122"/>
                        <a:ea typeface="微软雅黑" pitchFamily="34" charset="-122"/>
                      </a:endParaRPr>
                    </a:p>
                    <a:p>
                      <a:pPr algn="l" fontAlgn="t"/>
                      <a:r>
                        <a:rPr lang="zh-CN" altLang="en-US" sz="1200" dirty="0" smtClean="0">
                          <a:effectLst/>
                          <a:latin typeface="微软雅黑" pitchFamily="34" charset="-122"/>
                          <a:ea typeface="微软雅黑" pitchFamily="34" charset="-122"/>
                        </a:rPr>
                        <a:t>拾取</a:t>
                      </a:r>
                      <a:r>
                        <a:rPr lang="zh-CN" altLang="en-US" sz="1200" dirty="0">
                          <a:effectLst/>
                          <a:latin typeface="微软雅黑" pitchFamily="34" charset="-122"/>
                          <a:ea typeface="微软雅黑" pitchFamily="34" charset="-122"/>
                        </a:rPr>
                        <a:t>路径开始于目标对象，即</a:t>
                      </a:r>
                      <a:r>
                        <a:rPr lang="en-US" altLang="zh-CN" sz="1200" dirty="0" err="1">
                          <a:effectLst/>
                          <a:latin typeface="微软雅黑" pitchFamily="34" charset="-122"/>
                          <a:ea typeface="微软雅黑" pitchFamily="34" charset="-122"/>
                        </a:rPr>
                        <a:t>VgTargObj</a:t>
                      </a:r>
                      <a:r>
                        <a:rPr lang="zh-CN" altLang="en-US" sz="1200" dirty="0">
                          <a:effectLst/>
                          <a:latin typeface="微软雅黑" pitchFamily="34" charset="-122"/>
                          <a:ea typeface="微软雅黑" pitchFamily="34" charset="-122"/>
                        </a:rPr>
                        <a:t>指向的对象。</a:t>
                      </a:r>
                    </a:p>
                  </a:txBody>
                  <a:tcPr marL="33571" marR="33571" marT="23499" marB="23499">
                    <a:solidFill>
                      <a:schemeClr val="accent2">
                        <a:lumMod val="20000"/>
                        <a:lumOff val="80000"/>
                      </a:schemeClr>
                    </a:solidFill>
                  </a:tcPr>
                </a:tc>
              </a:tr>
              <a:tr h="338193">
                <a:tc>
                  <a:txBody>
                    <a:bodyPr/>
                    <a:lstStyle/>
                    <a:p>
                      <a:pPr algn="l" fontAlgn="t"/>
                      <a:endParaRPr lang="en-US" sz="1000" b="1" dirty="0" smtClean="0">
                        <a:solidFill>
                          <a:srgbClr val="6F008A"/>
                        </a:solidFill>
                        <a:effectLst/>
                      </a:endParaRPr>
                    </a:p>
                    <a:p>
                      <a:pPr algn="l" fontAlgn="t"/>
                      <a:r>
                        <a:rPr lang="en-US" sz="1000" b="1" dirty="0" smtClean="0">
                          <a:solidFill>
                            <a:srgbClr val="6F008A"/>
                          </a:solidFill>
                          <a:effectLst/>
                        </a:rPr>
                        <a:t>  2- V_PATH_ROOT</a:t>
                      </a:r>
                      <a:endParaRPr lang="en-US" sz="1000" b="1" dirty="0">
                        <a:solidFill>
                          <a:srgbClr val="6F008A"/>
                        </a:solidFill>
                        <a:effectLst/>
                      </a:endParaRPr>
                    </a:p>
                  </a:txBody>
                  <a:tcPr marL="33571" marR="33571" marT="23499" marB="23499">
                    <a:solidFill>
                      <a:schemeClr val="accent2">
                        <a:lumMod val="20000"/>
                        <a:lumOff val="80000"/>
                      </a:schemeClr>
                    </a:solidFill>
                  </a:tcPr>
                </a:tc>
                <a:tc>
                  <a:txBody>
                    <a:bodyPr/>
                    <a:lstStyle/>
                    <a:p>
                      <a:pPr algn="l" fontAlgn="t"/>
                      <a:r>
                        <a:rPr lang="zh-CN" altLang="en-US" sz="1200" dirty="0">
                          <a:effectLst/>
                          <a:latin typeface="微软雅黑" pitchFamily="34" charset="-122"/>
                          <a:ea typeface="微软雅黑" pitchFamily="34" charset="-122"/>
                        </a:rPr>
                        <a:t>拾取路径开始于根对象（</a:t>
                      </a:r>
                      <a:r>
                        <a:rPr lang="en-US" altLang="zh-CN" sz="1200" dirty="0">
                          <a:effectLst/>
                          <a:latin typeface="微软雅黑" pitchFamily="34" charset="-122"/>
                          <a:ea typeface="微软雅黑" pitchFamily="34" charset="-122"/>
                        </a:rPr>
                        <a:t>root object</a:t>
                      </a:r>
                      <a:r>
                        <a:rPr lang="zh-CN" altLang="en-US" sz="1200" dirty="0">
                          <a:effectLst/>
                          <a:latin typeface="微软雅黑" pitchFamily="34" charset="-122"/>
                          <a:ea typeface="微软雅黑" pitchFamily="34" charset="-122"/>
                        </a:rPr>
                        <a:t>），主要区别于装配在位编辑情况。</a:t>
                      </a:r>
                    </a:p>
                  </a:txBody>
                  <a:tcPr marL="33571" marR="33571" marT="23499" marB="23499">
                    <a:solidFill>
                      <a:schemeClr val="accent2">
                        <a:lumMod val="20000"/>
                        <a:lumOff val="80000"/>
                      </a:schemeClr>
                    </a:solidFill>
                  </a:tcPr>
                </a:tc>
              </a:tr>
              <a:tr h="338193">
                <a:tc>
                  <a:txBody>
                    <a:bodyPr/>
                    <a:lstStyle/>
                    <a:p>
                      <a:pPr algn="l" fontAlgn="t"/>
                      <a:endParaRPr lang="en-US" sz="1000" b="1" dirty="0" smtClean="0">
                        <a:solidFill>
                          <a:srgbClr val="6F008A"/>
                        </a:solidFill>
                        <a:effectLst/>
                      </a:endParaRPr>
                    </a:p>
                    <a:p>
                      <a:pPr algn="l" fontAlgn="t"/>
                      <a:r>
                        <a:rPr lang="en-US" sz="1000" b="1" dirty="0" smtClean="0">
                          <a:solidFill>
                            <a:srgbClr val="6F008A"/>
                          </a:solidFill>
                          <a:effectLst/>
                        </a:rPr>
                        <a:t>  3- V_PATH_PARENT</a:t>
                      </a:r>
                      <a:endParaRPr lang="en-US" sz="1000" b="1" dirty="0">
                        <a:solidFill>
                          <a:srgbClr val="6F008A"/>
                        </a:solidFill>
                        <a:effectLst/>
                      </a:endParaRPr>
                    </a:p>
                  </a:txBody>
                  <a:tcPr marL="33571" marR="33571" marT="23499" marB="23499">
                    <a:solidFill>
                      <a:schemeClr val="accent2">
                        <a:lumMod val="20000"/>
                        <a:lumOff val="80000"/>
                      </a:schemeClr>
                    </a:solidFill>
                  </a:tcPr>
                </a:tc>
                <a:tc>
                  <a:txBody>
                    <a:bodyPr/>
                    <a:lstStyle/>
                    <a:p>
                      <a:pPr algn="l" fontAlgn="t"/>
                      <a:r>
                        <a:rPr lang="zh-CN" altLang="en-US" sz="1200" dirty="0">
                          <a:effectLst/>
                          <a:latin typeface="微软雅黑" pitchFamily="34" charset="-122"/>
                          <a:ea typeface="微软雅黑" pitchFamily="34" charset="-122"/>
                        </a:rPr>
                        <a:t>拾取路径开始于目标对象的父对象</a:t>
                      </a:r>
                    </a:p>
                  </a:txBody>
                  <a:tcPr marL="33571" marR="33571" marT="23499" marB="23499">
                    <a:solidFill>
                      <a:schemeClr val="accent2">
                        <a:lumMod val="20000"/>
                        <a:lumOff val="80000"/>
                      </a:schemeClr>
                    </a:solidFill>
                  </a:tcPr>
                </a:tc>
              </a:tr>
              <a:tr h="409078">
                <a:tc>
                  <a:txBody>
                    <a:bodyPr/>
                    <a:lstStyle/>
                    <a:p>
                      <a:pPr algn="l" fontAlgn="t"/>
                      <a:endParaRPr lang="en-US" sz="1000" b="1" dirty="0" smtClean="0">
                        <a:solidFill>
                          <a:srgbClr val="6F008A"/>
                        </a:solidFill>
                        <a:effectLst/>
                      </a:endParaRPr>
                    </a:p>
                    <a:p>
                      <a:pPr algn="l" fontAlgn="t"/>
                      <a:r>
                        <a:rPr lang="en-US" sz="1000" b="1" dirty="0" smtClean="0">
                          <a:solidFill>
                            <a:srgbClr val="6F008A"/>
                          </a:solidFill>
                          <a:effectLst/>
                        </a:rPr>
                        <a:t>  4- V_PATH_EREF</a:t>
                      </a:r>
                      <a:endParaRPr lang="en-US" sz="1000" b="1" dirty="0">
                        <a:solidFill>
                          <a:srgbClr val="6F008A"/>
                        </a:solidFill>
                        <a:effectLst/>
                      </a:endParaRPr>
                    </a:p>
                  </a:txBody>
                  <a:tcPr marL="33571" marR="33571" marT="23499" marB="23499">
                    <a:solidFill>
                      <a:schemeClr val="accent2">
                        <a:lumMod val="20000"/>
                        <a:lumOff val="80000"/>
                      </a:schemeClr>
                    </a:solidFill>
                  </a:tcPr>
                </a:tc>
                <a:tc>
                  <a:txBody>
                    <a:bodyPr/>
                    <a:lstStyle/>
                    <a:p>
                      <a:pPr algn="l" fontAlgn="t"/>
                      <a:r>
                        <a:rPr lang="zh-CN" altLang="en-US" sz="1200" dirty="0">
                          <a:effectLst/>
                          <a:latin typeface="微软雅黑" pitchFamily="34" charset="-122"/>
                          <a:ea typeface="微软雅黑" pitchFamily="34" charset="-122"/>
                        </a:rPr>
                        <a:t>拾取路开起始于目标对象</a:t>
                      </a:r>
                      <a:r>
                        <a:rPr lang="en-US" altLang="zh-CN" sz="1200" dirty="0">
                          <a:effectLst/>
                          <a:latin typeface="微软雅黑" pitchFamily="34" charset="-122"/>
                          <a:ea typeface="微软雅黑" pitchFamily="34" charset="-122"/>
                        </a:rPr>
                        <a:t>,</a:t>
                      </a:r>
                      <a:r>
                        <a:rPr lang="zh-CN" altLang="en-US" sz="1200" dirty="0">
                          <a:effectLst/>
                          <a:latin typeface="微软雅黑" pitchFamily="34" charset="-122"/>
                          <a:ea typeface="微软雅黑" pitchFamily="34" charset="-122"/>
                        </a:rPr>
                        <a:t>然后是对象引用（对象引用用于</a:t>
                      </a:r>
                      <a:r>
                        <a:rPr lang="en-US" altLang="zh-CN" sz="1200" dirty="0">
                          <a:effectLst/>
                          <a:latin typeface="微软雅黑" pitchFamily="34" charset="-122"/>
                          <a:ea typeface="微软雅黑" pitchFamily="34" charset="-122"/>
                        </a:rPr>
                        <a:t>echo</a:t>
                      </a:r>
                      <a:r>
                        <a:rPr lang="zh-CN" altLang="en-US" sz="1200" dirty="0">
                          <a:effectLst/>
                          <a:latin typeface="微软雅黑" pitchFamily="34" charset="-122"/>
                          <a:ea typeface="微软雅黑" pitchFamily="34" charset="-122"/>
                        </a:rPr>
                        <a:t>动态预览），动态预览时使用</a:t>
                      </a:r>
                    </a:p>
                  </a:txBody>
                  <a:tcPr marL="33571" marR="33571" marT="23499" marB="23499">
                    <a:solidFill>
                      <a:schemeClr val="accent2">
                        <a:lumMod val="20000"/>
                        <a:lumOff val="80000"/>
                      </a:schemeClr>
                    </a:solidFill>
                  </a:tcPr>
                </a:tc>
              </a:tr>
              <a:tr h="338193">
                <a:tc>
                  <a:txBody>
                    <a:bodyPr/>
                    <a:lstStyle/>
                    <a:p>
                      <a:pPr algn="l" fontAlgn="t"/>
                      <a:endParaRPr lang="en-US" sz="1000" b="1" dirty="0" smtClean="0">
                        <a:solidFill>
                          <a:srgbClr val="6F008A"/>
                        </a:solidFill>
                        <a:effectLst/>
                      </a:endParaRPr>
                    </a:p>
                    <a:p>
                      <a:pPr algn="l" fontAlgn="t"/>
                      <a:r>
                        <a:rPr lang="en-US" sz="1000" b="1" dirty="0" smtClean="0">
                          <a:solidFill>
                            <a:srgbClr val="6F008A"/>
                          </a:solidFill>
                          <a:effectLst/>
                        </a:rPr>
                        <a:t>  5- V_PATH_PRJBIN</a:t>
                      </a:r>
                      <a:endParaRPr lang="en-US" sz="1000" b="1" dirty="0">
                        <a:solidFill>
                          <a:srgbClr val="6F008A"/>
                        </a:solidFill>
                        <a:effectLst/>
                      </a:endParaRPr>
                    </a:p>
                  </a:txBody>
                  <a:tcPr marL="33571" marR="33571" marT="23499" marB="23499">
                    <a:solidFill>
                      <a:schemeClr val="accent2">
                        <a:lumMod val="20000"/>
                        <a:lumOff val="80000"/>
                      </a:schemeClr>
                    </a:solidFill>
                  </a:tcPr>
                </a:tc>
                <a:tc>
                  <a:txBody>
                    <a:bodyPr/>
                    <a:lstStyle/>
                    <a:p>
                      <a:pPr algn="l" fontAlgn="t"/>
                      <a:r>
                        <a:rPr lang="zh-CN" altLang="en-US" sz="1200" dirty="0">
                          <a:effectLst/>
                          <a:latin typeface="微软雅黑" pitchFamily="34" charset="-122"/>
                          <a:ea typeface="微软雅黑" pitchFamily="34" charset="-122"/>
                        </a:rPr>
                        <a:t>拾取路径的</a:t>
                      </a:r>
                      <a:r>
                        <a:rPr lang="en-US" sz="1200" dirty="0">
                          <a:effectLst/>
                          <a:latin typeface="微软雅黑" pitchFamily="34" charset="-122"/>
                          <a:ea typeface="微软雅黑" pitchFamily="34" charset="-122"/>
                        </a:rPr>
                        <a:t>bin</a:t>
                      </a:r>
                      <a:r>
                        <a:rPr lang="zh-CN" altLang="en-US" sz="1200" dirty="0">
                          <a:effectLst/>
                          <a:latin typeface="微软雅黑" pitchFamily="34" charset="-122"/>
                          <a:ea typeface="微软雅黑" pitchFamily="34" charset="-122"/>
                        </a:rPr>
                        <a:t>起始于</a:t>
                      </a:r>
                      <a:r>
                        <a:rPr lang="en-US" sz="1200" dirty="0">
                          <a:effectLst/>
                          <a:latin typeface="微软雅黑" pitchFamily="34" charset="-122"/>
                          <a:ea typeface="微软雅黑" pitchFamily="34" charset="-122"/>
                        </a:rPr>
                        <a:t>PRJ_BIN</a:t>
                      </a:r>
                    </a:p>
                  </a:txBody>
                  <a:tcPr marL="33571" marR="33571" marT="23499" marB="23499">
                    <a:solidFill>
                      <a:schemeClr val="accent2">
                        <a:lumMod val="20000"/>
                        <a:lumOff val="80000"/>
                      </a:schemeClr>
                    </a:solidFill>
                  </a:tcPr>
                </a:tc>
              </a:tr>
              <a:tr h="586291">
                <a:tc>
                  <a:txBody>
                    <a:bodyPr/>
                    <a:lstStyle/>
                    <a:p>
                      <a:pPr algn="l" fontAlgn="t"/>
                      <a:endParaRPr lang="en-US" sz="1000" b="1" dirty="0" smtClean="0">
                        <a:solidFill>
                          <a:srgbClr val="6F008A"/>
                        </a:solidFill>
                        <a:effectLst/>
                      </a:endParaRPr>
                    </a:p>
                    <a:p>
                      <a:pPr algn="l" fontAlgn="t"/>
                      <a:r>
                        <a:rPr lang="en-US" sz="1000" b="1" dirty="0" smtClean="0">
                          <a:solidFill>
                            <a:srgbClr val="6F008A"/>
                          </a:solidFill>
                          <a:effectLst/>
                        </a:rPr>
                        <a:t>  6- V_PATH_INVALID</a:t>
                      </a:r>
                      <a:endParaRPr lang="en-US" sz="1000" b="1" dirty="0">
                        <a:solidFill>
                          <a:srgbClr val="6F008A"/>
                        </a:solidFill>
                        <a:effectLst/>
                      </a:endParaRPr>
                    </a:p>
                  </a:txBody>
                  <a:tcPr marL="33571" marR="33571" marT="23499" marB="23499">
                    <a:solidFill>
                      <a:schemeClr val="accent2">
                        <a:lumMod val="20000"/>
                        <a:lumOff val="80000"/>
                      </a:schemeClr>
                    </a:solidFill>
                  </a:tcPr>
                </a:tc>
                <a:tc>
                  <a:txBody>
                    <a:bodyPr/>
                    <a:lstStyle/>
                    <a:p>
                      <a:pPr algn="l" fontAlgn="t"/>
                      <a:r>
                        <a:rPr lang="zh-CN" altLang="en-US" sz="1200" dirty="0">
                          <a:effectLst/>
                          <a:latin typeface="微软雅黑" pitchFamily="34" charset="-122"/>
                          <a:ea typeface="微软雅黑" pitchFamily="34" charset="-122"/>
                        </a:rPr>
                        <a:t>表示该拾取路径无效，</a:t>
                      </a:r>
                      <a:r>
                        <a:rPr lang="en-US" altLang="zh-CN" sz="1200" dirty="0">
                          <a:effectLst/>
                          <a:latin typeface="微软雅黑" pitchFamily="34" charset="-122"/>
                          <a:ea typeface="微软雅黑" pitchFamily="34" charset="-122"/>
                        </a:rPr>
                        <a:t>Mark 19</a:t>
                      </a:r>
                      <a:r>
                        <a:rPr lang="zh-CN" altLang="en-US" sz="1200" dirty="0">
                          <a:effectLst/>
                          <a:latin typeface="微软雅黑" pitchFamily="34" charset="-122"/>
                          <a:ea typeface="微软雅黑" pitchFamily="34" charset="-122"/>
                        </a:rPr>
                        <a:t>年所加，主要用作</a:t>
                      </a:r>
                      <a:r>
                        <a:rPr lang="en-US" altLang="zh-CN" sz="1200" dirty="0">
                          <a:effectLst/>
                          <a:latin typeface="微软雅黑" pitchFamily="34" charset="-122"/>
                          <a:ea typeface="微软雅黑" pitchFamily="34" charset="-122"/>
                        </a:rPr>
                        <a:t>Cam</a:t>
                      </a:r>
                      <a:r>
                        <a:rPr lang="zh-CN" altLang="en-US" sz="1200" dirty="0">
                          <a:effectLst/>
                          <a:latin typeface="微软雅黑" pitchFamily="34" charset="-122"/>
                          <a:ea typeface="微软雅黑" pitchFamily="34" charset="-122"/>
                        </a:rPr>
                        <a:t>环境中由一个</a:t>
                      </a:r>
                      <a:r>
                        <a:rPr lang="en-US" altLang="zh-CN" sz="1200" dirty="0">
                          <a:effectLst/>
                          <a:latin typeface="微软雅黑" pitchFamily="34" charset="-122"/>
                          <a:ea typeface="微软雅黑" pitchFamily="34" charset="-122"/>
                        </a:rPr>
                        <a:t>label</a:t>
                      </a:r>
                      <a:r>
                        <a:rPr lang="zh-CN" altLang="en-US" sz="1200" dirty="0">
                          <a:effectLst/>
                          <a:latin typeface="微软雅黑" pitchFamily="34" charset="-122"/>
                          <a:ea typeface="微软雅黑" pitchFamily="34" charset="-122"/>
                        </a:rPr>
                        <a:t>转</a:t>
                      </a:r>
                      <a:r>
                        <a:rPr lang="en-US" altLang="zh-CN" sz="1200" dirty="0">
                          <a:effectLst/>
                          <a:latin typeface="微软雅黑" pitchFamily="34" charset="-122"/>
                          <a:ea typeface="微软雅黑" pitchFamily="34" charset="-122"/>
                        </a:rPr>
                        <a:t>pick path</a:t>
                      </a:r>
                      <a:r>
                        <a:rPr lang="zh-CN" altLang="en-US" sz="1200" dirty="0">
                          <a:effectLst/>
                          <a:latin typeface="微软雅黑" pitchFamily="34" charset="-122"/>
                          <a:ea typeface="微软雅黑" pitchFamily="34" charset="-122"/>
                        </a:rPr>
                        <a:t>失败的情形，失败的</a:t>
                      </a:r>
                      <a:r>
                        <a:rPr lang="en-US" altLang="zh-CN" sz="1200" dirty="0">
                          <a:effectLst/>
                          <a:latin typeface="微软雅黑" pitchFamily="34" charset="-122"/>
                          <a:ea typeface="微软雅黑" pitchFamily="34" charset="-122"/>
                        </a:rPr>
                        <a:t>Pick path</a:t>
                      </a:r>
                      <a:r>
                        <a:rPr lang="zh-CN" altLang="en-US" sz="1200" dirty="0">
                          <a:effectLst/>
                          <a:latin typeface="微软雅黑" pitchFamily="34" charset="-122"/>
                          <a:ea typeface="微软雅黑" pitchFamily="34" charset="-122"/>
                        </a:rPr>
                        <a:t>做此标记，在一些过程中跳过处理或返回错误。</a:t>
                      </a:r>
                    </a:p>
                  </a:txBody>
                  <a:tcPr marL="33571" marR="33571" marT="23499" marB="23499">
                    <a:solidFill>
                      <a:schemeClr val="accent2">
                        <a:lumMod val="20000"/>
                        <a:lumOff val="80000"/>
                      </a:schemeClr>
                    </a:solidFill>
                  </a:tcPr>
                </a:tc>
              </a:tr>
              <a:tr h="466729">
                <a:tc>
                  <a:txBody>
                    <a:bodyPr/>
                    <a:lstStyle/>
                    <a:p>
                      <a:pPr algn="l" fontAlgn="t"/>
                      <a:endParaRPr lang="en-US" sz="1000" b="1" dirty="0" smtClean="0">
                        <a:solidFill>
                          <a:srgbClr val="6F008A"/>
                        </a:solidFill>
                        <a:effectLst/>
                      </a:endParaRPr>
                    </a:p>
                    <a:p>
                      <a:pPr algn="l" fontAlgn="t"/>
                      <a:r>
                        <a:rPr lang="en-US" sz="1000" b="1" dirty="0" smtClean="0">
                          <a:solidFill>
                            <a:srgbClr val="6F008A"/>
                          </a:solidFill>
                          <a:effectLst/>
                        </a:rPr>
                        <a:t>  8- V_PATH_INPBAK</a:t>
                      </a:r>
                      <a:endParaRPr lang="en-US" sz="1000" b="1" dirty="0">
                        <a:solidFill>
                          <a:srgbClr val="6F008A"/>
                        </a:solidFill>
                        <a:effectLst/>
                      </a:endParaRPr>
                    </a:p>
                  </a:txBody>
                  <a:tcPr marL="33571" marR="33571" marT="23499" marB="23499">
                    <a:solidFill>
                      <a:schemeClr val="accent2">
                        <a:lumMod val="20000"/>
                        <a:lumOff val="80000"/>
                      </a:schemeClr>
                    </a:solidFill>
                  </a:tcPr>
                </a:tc>
                <a:tc>
                  <a:txBody>
                    <a:bodyPr/>
                    <a:lstStyle/>
                    <a:p>
                      <a:pPr algn="l" fontAlgn="t"/>
                      <a:r>
                        <a:rPr lang="zh-CN" altLang="en-US" sz="1200" dirty="0">
                          <a:effectLst/>
                          <a:latin typeface="微软雅黑" pitchFamily="34" charset="-122"/>
                          <a:ea typeface="微软雅黑" pitchFamily="34" charset="-122"/>
                        </a:rPr>
                        <a:t>备份路径，在特征</a:t>
                      </a:r>
                      <a:r>
                        <a:rPr lang="en-US" altLang="zh-CN" sz="1200" dirty="0">
                          <a:effectLst/>
                          <a:latin typeface="微软雅黑" pitchFamily="34" charset="-122"/>
                          <a:ea typeface="微软雅黑" pitchFamily="34" charset="-122"/>
                        </a:rPr>
                        <a:t>Data</a:t>
                      </a:r>
                      <a:r>
                        <a:rPr lang="zh-CN" altLang="en-US" sz="1200" dirty="0">
                          <a:effectLst/>
                          <a:latin typeface="微软雅黑" pitchFamily="34" charset="-122"/>
                          <a:ea typeface="微软雅黑" pitchFamily="34" charset="-122"/>
                        </a:rPr>
                        <a:t>永久化（</a:t>
                      </a:r>
                      <a:r>
                        <a:rPr lang="en-US" altLang="zh-CN" sz="1200" dirty="0" err="1">
                          <a:effectLst/>
                          <a:latin typeface="微软雅黑" pitchFamily="34" charset="-122"/>
                          <a:ea typeface="微软雅黑" pitchFamily="34" charset="-122"/>
                        </a:rPr>
                        <a:t>CdDataPersist</a:t>
                      </a:r>
                      <a:r>
                        <a:rPr lang="en-US" altLang="zh-CN" sz="1200" dirty="0">
                          <a:effectLst/>
                          <a:latin typeface="微软雅黑" pitchFamily="34" charset="-122"/>
                          <a:ea typeface="微软雅黑" pitchFamily="34" charset="-122"/>
                        </a:rPr>
                        <a:t>()</a:t>
                      </a:r>
                      <a:r>
                        <a:rPr lang="zh-CN" altLang="en-US" sz="1200" dirty="0">
                          <a:effectLst/>
                          <a:latin typeface="微软雅黑" pitchFamily="34" charset="-122"/>
                          <a:ea typeface="微软雅黑" pitchFamily="34" charset="-122"/>
                        </a:rPr>
                        <a:t>）过程中在备份非永久化的拾取路径，在求值失败时，用这个备份的路径替代，并</a:t>
                      </a:r>
                      <a:r>
                        <a:rPr lang="zh-CN" altLang="en-US" sz="1200" dirty="0" smtClean="0">
                          <a:effectLst/>
                          <a:latin typeface="微软雅黑" pitchFamily="34" charset="-122"/>
                          <a:ea typeface="微软雅黑" pitchFamily="34" charset="-122"/>
                        </a:rPr>
                        <a:t>标记。</a:t>
                      </a:r>
                      <a:endParaRPr lang="zh-CN" altLang="en-US" sz="1200" dirty="0">
                        <a:effectLst/>
                        <a:latin typeface="微软雅黑" pitchFamily="34" charset="-122"/>
                        <a:ea typeface="微软雅黑" pitchFamily="34" charset="-122"/>
                      </a:endParaRPr>
                    </a:p>
                  </a:txBody>
                  <a:tcPr marL="33571" marR="33571" marT="23499" marB="23499">
                    <a:solidFill>
                      <a:schemeClr val="accent2">
                        <a:lumMod val="20000"/>
                        <a:lumOff val="80000"/>
                      </a:schemeClr>
                    </a:solidFill>
                  </a:tcPr>
                </a:tc>
              </a:tr>
            </a:tbl>
          </a:graphicData>
        </a:graphic>
      </p:graphicFrame>
      <p:sp>
        <p:nvSpPr>
          <p:cNvPr id="5" name="文本框 2">
            <a:extLst>
              <a:ext uri="{FF2B5EF4-FFF2-40B4-BE49-F238E27FC236}">
                <a16:creationId xmlns="" xmlns:a16="http://schemas.microsoft.com/office/drawing/2014/main" id="{C3ABBE1A-BA3D-4D30-AE47-CA40922C6E5F}"/>
              </a:ext>
            </a:extLst>
          </p:cNvPr>
          <p:cNvSpPr txBox="1"/>
          <p:nvPr/>
        </p:nvSpPr>
        <p:spPr>
          <a:xfrm>
            <a:off x="0" y="1888793"/>
            <a:ext cx="8391825"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a:solidFill>
                  <a:srgbClr val="002060"/>
                </a:solidFill>
                <a:latin typeface="微软雅黑" panose="020B0503020204020204" pitchFamily="34" charset="-122"/>
                <a:ea typeface="微软雅黑" panose="020B0503020204020204" pitchFamily="34" charset="-122"/>
              </a:rPr>
              <a:t>结构含义</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smtClean="0">
                <a:solidFill>
                  <a:schemeClr val="tx1"/>
                </a:solidFill>
              </a:rPr>
              <a:t>对象</a:t>
            </a:r>
            <a:r>
              <a:rPr lang="zh-CN" altLang="en-US" sz="1600" dirty="0">
                <a:solidFill>
                  <a:schemeClr val="tx1"/>
                </a:solidFill>
              </a:rPr>
              <a:t>路径链的第一个整数定义了拾取起始范围，第二个整数如果为</a:t>
            </a:r>
            <a:r>
              <a:rPr lang="en-US" altLang="zh-CN" sz="1600" dirty="0">
                <a:solidFill>
                  <a:schemeClr val="tx1"/>
                </a:solidFill>
              </a:rPr>
              <a:t>-VSTR32</a:t>
            </a:r>
            <a:r>
              <a:rPr lang="zh-CN" altLang="en-US" sz="1600" dirty="0">
                <a:solidFill>
                  <a:schemeClr val="tx1"/>
                </a:solidFill>
              </a:rPr>
              <a:t>，则后面连续的几个就是</a:t>
            </a:r>
            <a:r>
              <a:rPr lang="en-US" altLang="zh-CN" sz="1600" dirty="0">
                <a:solidFill>
                  <a:schemeClr val="tx1"/>
                </a:solidFill>
              </a:rPr>
              <a:t>root bin</a:t>
            </a:r>
            <a:r>
              <a:rPr lang="zh-CN" altLang="en-US" sz="1600" dirty="0">
                <a:solidFill>
                  <a:schemeClr val="tx1"/>
                </a:solidFill>
              </a:rPr>
              <a:t>名字的整数编码，否则后面就是各个对象的数据库索引，拾取范围可以取</a:t>
            </a:r>
            <a:endParaRPr lang="en-US" altLang="zh-CN" sz="1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9759927"/>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220"/>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a:solidFill>
                  <a:srgbClr val="002060"/>
                </a:solidFill>
                <a:latin typeface="华文楷体" panose="02010600040101010101" pitchFamily="2" charset="-122"/>
                <a:ea typeface="华文楷体" panose="02010600040101010101" pitchFamily="2" charset="-122"/>
              </a:rPr>
              <a:t>Pick-path</a:t>
            </a:r>
            <a:r>
              <a:rPr lang="zh-CN" altLang="en-US" sz="2800" b="1" dirty="0">
                <a:solidFill>
                  <a:srgbClr val="002060"/>
                </a:solidFill>
                <a:latin typeface="华文楷体" panose="02010600040101010101" pitchFamily="2" charset="-122"/>
                <a:ea typeface="华文楷体" panose="02010600040101010101" pitchFamily="2" charset="-122"/>
              </a:rPr>
              <a:t>与</a:t>
            </a:r>
            <a:r>
              <a:rPr lang="en-US" altLang="zh-CN" sz="2800" b="1" dirty="0" err="1">
                <a:solidFill>
                  <a:srgbClr val="002060"/>
                </a:solidFill>
                <a:latin typeface="华文楷体" panose="02010600040101010101" pitchFamily="2" charset="-122"/>
                <a:ea typeface="华文楷体" panose="02010600040101010101" pitchFamily="2" charset="-122"/>
              </a:rPr>
              <a:t>VsObjHandle</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6" name="文本框 2">
            <a:extLst>
              <a:ext uri="{FF2B5EF4-FFF2-40B4-BE49-F238E27FC236}">
                <a16:creationId xmlns="" xmlns:a16="http://schemas.microsoft.com/office/drawing/2014/main" id="{C3ABBE1A-BA3D-4D30-AE47-CA40922C6E5F}"/>
              </a:ext>
            </a:extLst>
          </p:cNvPr>
          <p:cNvSpPr txBox="1"/>
          <p:nvPr/>
        </p:nvSpPr>
        <p:spPr>
          <a:xfrm>
            <a:off x="539552" y="2132856"/>
            <a:ext cx="8391825"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a:solidFill>
                  <a:srgbClr val="002060"/>
                </a:solidFill>
                <a:latin typeface="微软雅黑" panose="020B0503020204020204" pitchFamily="34" charset="-122"/>
                <a:ea typeface="微软雅黑" panose="020B0503020204020204" pitchFamily="34" charset="-122"/>
              </a:rPr>
              <a:t>p</a:t>
            </a:r>
            <a:r>
              <a:rPr lang="en-US" altLang="zh-CN" sz="1800" dirty="0" smtClean="0">
                <a:solidFill>
                  <a:srgbClr val="002060"/>
                </a:solidFill>
                <a:latin typeface="微软雅黑" panose="020B0503020204020204" pitchFamily="34" charset="-122"/>
                <a:ea typeface="微软雅黑" panose="020B0503020204020204" pitchFamily="34" charset="-122"/>
              </a:rPr>
              <a:t>ick-path -&gt;</a:t>
            </a:r>
            <a:r>
              <a:rPr lang="en-US" altLang="zh-CN" sz="1800" b="1" dirty="0">
                <a:solidFill>
                  <a:srgbClr val="002060"/>
                </a:solidFill>
                <a:latin typeface="华文楷体" panose="02010600040101010101" pitchFamily="2" charset="-122"/>
                <a:ea typeface="华文楷体" panose="02010600040101010101" pitchFamily="2" charset="-122"/>
              </a:rPr>
              <a:t> </a:t>
            </a:r>
            <a:r>
              <a:rPr lang="en-US" altLang="zh-CN" sz="1800" b="1" dirty="0" err="1">
                <a:solidFill>
                  <a:srgbClr val="002060"/>
                </a:solidFill>
                <a:latin typeface="华文楷体" panose="02010600040101010101" pitchFamily="2" charset="-122"/>
                <a:ea typeface="华文楷体" panose="02010600040101010101" pitchFamily="2" charset="-122"/>
              </a:rPr>
              <a:t>VsObjHandle</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zh-CN" sz="1600" dirty="0">
                <a:solidFill>
                  <a:srgbClr val="172B4D"/>
                </a:solidFill>
                <a:ea typeface="-apple-system"/>
                <a:cs typeface="宋体" pitchFamily="2" charset="-122"/>
              </a:rPr>
              <a:t>拾取路径本身就表示了定位某个对象的</a:t>
            </a:r>
            <a:r>
              <a:rPr lang="zh-CN" altLang="zh-CN" sz="1600" dirty="0" smtClean="0">
                <a:solidFill>
                  <a:srgbClr val="172B4D"/>
                </a:solidFill>
                <a:ea typeface="-apple-system"/>
                <a:cs typeface="宋体" pitchFamily="2" charset="-122"/>
              </a:rPr>
              <a:t>过程</a:t>
            </a:r>
            <a:r>
              <a:rPr lang="en-US" altLang="zh-CN" sz="1600" dirty="0" smtClean="0">
                <a:solidFill>
                  <a:srgbClr val="172B4D"/>
                </a:solidFill>
                <a:ea typeface="-apple-system"/>
                <a:cs typeface="宋体" pitchFamily="2" charset="-122"/>
              </a:rPr>
              <a:t>,</a:t>
            </a:r>
            <a:r>
              <a:rPr lang="zh-CN" altLang="zh-CN" sz="1600" dirty="0" smtClean="0">
                <a:solidFill>
                  <a:srgbClr val="172B4D"/>
                </a:solidFill>
                <a:ea typeface="-apple-system"/>
                <a:cs typeface="宋体" pitchFamily="2" charset="-122"/>
              </a:rPr>
              <a:t>，</a:t>
            </a:r>
            <a:r>
              <a:rPr lang="zh-CN" altLang="zh-CN" sz="1600" dirty="0">
                <a:solidFill>
                  <a:srgbClr val="172B4D"/>
                </a:solidFill>
                <a:ea typeface="-apple-system"/>
                <a:cs typeface="宋体" pitchFamily="2" charset="-122"/>
              </a:rPr>
              <a:t>所以一条拾取路径可以唯一表征一个对象</a:t>
            </a:r>
            <a:r>
              <a:rPr lang="zh-CN" altLang="en-US" sz="1600" dirty="0" smtClean="0">
                <a:solidFill>
                  <a:schemeClr val="tx1"/>
                </a:solidFill>
              </a:rPr>
              <a:t>，</a:t>
            </a:r>
            <a:r>
              <a:rPr lang="zh-CN" altLang="zh-CN" sz="1600" dirty="0">
                <a:solidFill>
                  <a:srgbClr val="172B4D"/>
                </a:solidFill>
                <a:ea typeface="-apple-system"/>
                <a:cs typeface="宋体" pitchFamily="2" charset="-122"/>
              </a:rPr>
              <a:t>即可以由拾取路径获得对象的句柄VsObjHandle。比如我们有一个拾取</a:t>
            </a:r>
            <a:r>
              <a:rPr lang="zh-CN" altLang="zh-CN" sz="1600" dirty="0" smtClean="0">
                <a:solidFill>
                  <a:srgbClr val="172B4D"/>
                </a:solidFill>
                <a:ea typeface="-apple-system"/>
                <a:cs typeface="宋体" pitchFamily="2" charset="-122"/>
              </a:rPr>
              <a:t>路径</a:t>
            </a:r>
            <a:r>
              <a:rPr lang="en-US" altLang="zh-CN" sz="1600" dirty="0" err="1" smtClean="0">
                <a:solidFill>
                  <a:srgbClr val="172B4D"/>
                </a:solidFill>
                <a:ea typeface="-apple-system"/>
                <a:cs typeface="宋体" pitchFamily="2" charset="-122"/>
              </a:rPr>
              <a:t>subCompPath</a:t>
            </a:r>
            <a:r>
              <a:rPr lang="zh-CN" altLang="zh-CN" sz="1600" dirty="0" smtClean="0">
                <a:solidFill>
                  <a:srgbClr val="172B4D"/>
                </a:solidFill>
                <a:ea typeface="-apple-system"/>
                <a:cs typeface="宋体" pitchFamily="2" charset="-122"/>
              </a:rPr>
              <a:t>，</a:t>
            </a:r>
            <a:r>
              <a:rPr lang="zh-CN" altLang="zh-CN" sz="1600" dirty="0">
                <a:solidFill>
                  <a:srgbClr val="172B4D"/>
                </a:solidFill>
                <a:ea typeface="-apple-system"/>
                <a:cs typeface="宋体" pitchFamily="2" charset="-122"/>
              </a:rPr>
              <a:t>获取</a:t>
            </a:r>
            <a:r>
              <a:rPr lang="zh-CN" altLang="zh-CN" sz="1600" b="1" dirty="0">
                <a:solidFill>
                  <a:srgbClr val="172B4D"/>
                </a:solidFill>
                <a:ea typeface="-apple-system"/>
                <a:cs typeface="宋体" pitchFamily="2" charset="-122"/>
              </a:rPr>
              <a:t>最后一个对象oh</a:t>
            </a:r>
            <a:r>
              <a:rPr lang="zh-CN" altLang="zh-CN" sz="1600" dirty="0">
                <a:solidFill>
                  <a:srgbClr val="172B4D"/>
                </a:solidFill>
                <a:ea typeface="-apple-system"/>
                <a:cs typeface="宋体" pitchFamily="2" charset="-122"/>
              </a:rPr>
              <a:t>常用方法为</a:t>
            </a:r>
            <a:r>
              <a:rPr lang="zh-CN" altLang="zh-CN" sz="1600" dirty="0" smtClean="0">
                <a:solidFill>
                  <a:srgbClr val="172B4D"/>
                </a:solidFill>
                <a:ea typeface="-apple-system"/>
                <a:cs typeface="宋体" pitchFamily="2" charset="-122"/>
              </a:rPr>
              <a:t>：</a:t>
            </a:r>
            <a:endParaRPr lang="en-US" altLang="zh-CN" sz="1600" dirty="0" smtClean="0">
              <a:solidFill>
                <a:srgbClr val="172B4D"/>
              </a:solidFill>
              <a:ea typeface="-apple-system"/>
              <a:cs typeface="宋体" pitchFamily="2" charset="-122"/>
            </a:endParaRPr>
          </a:p>
          <a:p>
            <a:pPr marL="742950" lvl="1" indent="-285750">
              <a:lnSpc>
                <a:spcPct val="150000"/>
              </a:lnSpc>
              <a:buFont typeface="Arial" panose="020B0604020202020204" pitchFamily="34" charset="0"/>
              <a:buChar char="•"/>
            </a:pPr>
            <a:endParaRPr lang="en-US" altLang="zh-CN" sz="1600" dirty="0">
              <a:solidFill>
                <a:srgbClr val="172B4D"/>
              </a:solidFill>
              <a:ea typeface="宋体" pitchFamily="2" charset="-122"/>
              <a:cs typeface="宋体" pitchFamily="2" charset="-122"/>
            </a:endParaRPr>
          </a:p>
          <a:p>
            <a:pPr marL="742950" lvl="1" indent="-285750">
              <a:lnSpc>
                <a:spcPct val="150000"/>
              </a:lnSpc>
              <a:buFont typeface="Arial" panose="020B0604020202020204" pitchFamily="34" charset="0"/>
              <a:buChar char="•"/>
            </a:pPr>
            <a:endParaRPr lang="zh-CN" altLang="zh-CN" sz="800" dirty="0">
              <a:solidFill>
                <a:schemeClr val="tx1"/>
              </a:solidFill>
              <a:ea typeface="宋体" pitchFamily="2" charset="-122"/>
              <a:cs typeface="宋体" pitchFamily="2" charset="-122"/>
            </a:endParaRPr>
          </a:p>
        </p:txBody>
      </p:sp>
      <p:pic>
        <p:nvPicPr>
          <p:cNvPr id="1026" name="Picture 2" descr="C:\Users\Soul\Downloads\GetComponentAt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3811819"/>
            <a:ext cx="5191125" cy="2066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43608" y="6054387"/>
            <a:ext cx="7560840" cy="830997"/>
          </a:xfrm>
          <a:prstGeom prst="rect">
            <a:avLst/>
          </a:prstGeom>
          <a:noFill/>
        </p:spPr>
        <p:txBody>
          <a:bodyPr wrap="square" rtlCol="0">
            <a:spAutoFit/>
          </a:bodyPr>
          <a:lstStyle/>
          <a:p>
            <a:r>
              <a:rPr lang="zh-CN" altLang="en-US" sz="1600" dirty="0" smtClean="0">
                <a:solidFill>
                  <a:srgbClr val="FF0000"/>
                </a:solidFill>
                <a:ea typeface="-apple-system"/>
                <a:cs typeface="宋体" pitchFamily="2" charset="-122"/>
              </a:rPr>
              <a:t>注意：</a:t>
            </a:r>
            <a:r>
              <a:rPr lang="zh-CN" altLang="en-US" sz="1600" dirty="0" smtClean="0">
                <a:solidFill>
                  <a:srgbClr val="172B4D"/>
                </a:solidFill>
                <a:ea typeface="-apple-system"/>
                <a:cs typeface="宋体" pitchFamily="2" charset="-122"/>
              </a:rPr>
              <a:t>操作组件和组件下的对象一定要考虑装配上下文，即在激活</a:t>
            </a:r>
            <a:r>
              <a:rPr lang="en-US" altLang="zh-CN" sz="1600" dirty="0" smtClean="0">
                <a:solidFill>
                  <a:srgbClr val="172B4D"/>
                </a:solidFill>
                <a:ea typeface="-apple-system"/>
                <a:cs typeface="宋体" pitchFamily="2" charset="-122"/>
              </a:rPr>
              <a:t>bin</a:t>
            </a:r>
            <a:r>
              <a:rPr lang="zh-CN" altLang="en-US" sz="1600" dirty="0" smtClean="0">
                <a:solidFill>
                  <a:srgbClr val="172B4D"/>
                </a:solidFill>
                <a:ea typeface="-apple-system"/>
                <a:cs typeface="宋体" pitchFamily="2" charset="-122"/>
              </a:rPr>
              <a:t>同时，使用</a:t>
            </a:r>
            <a:r>
              <a:rPr lang="en-US" altLang="zh-CN" sz="1600" dirty="0" err="1" smtClean="0">
                <a:solidFill>
                  <a:srgbClr val="5A0A50"/>
                </a:solidFill>
                <a:ea typeface="-apple-system"/>
                <a:cs typeface="宋体" pitchFamily="2" charset="-122"/>
              </a:rPr>
              <a:t>VmForkNewAssemblyContext</a:t>
            </a:r>
            <a:r>
              <a:rPr lang="en-US" altLang="zh-CN" sz="1600" dirty="0" smtClean="0">
                <a:solidFill>
                  <a:srgbClr val="5A0A50"/>
                </a:solidFill>
                <a:ea typeface="-apple-system"/>
                <a:cs typeface="宋体" pitchFamily="2" charset="-122"/>
              </a:rPr>
              <a:t>() </a:t>
            </a:r>
            <a:r>
              <a:rPr lang="zh-CN" altLang="en-US" sz="1600" dirty="0" smtClean="0">
                <a:solidFill>
                  <a:srgbClr val="172B4D"/>
                </a:solidFill>
                <a:ea typeface="-apple-system"/>
                <a:cs typeface="宋体" pitchFamily="2" charset="-122"/>
              </a:rPr>
              <a:t>标记</a:t>
            </a:r>
            <a:r>
              <a:rPr lang="zh-CN" altLang="en-US" dirty="0" smtClean="0"/>
              <a:t>：</a:t>
            </a:r>
            <a:endParaRPr lang="zh-CN" altLang="en-US" dirty="0"/>
          </a:p>
        </p:txBody>
      </p:sp>
      <p:sp>
        <p:nvSpPr>
          <p:cNvPr id="3" name="动作按钮: 前进或下一项 2">
            <a:hlinkClick r:id="rId4" action="ppaction://hlinksldjump" highlightClick="1"/>
          </p:cNvPr>
          <p:cNvSpPr/>
          <p:nvPr/>
        </p:nvSpPr>
        <p:spPr bwMode="auto">
          <a:xfrm>
            <a:off x="7303403" y="5553236"/>
            <a:ext cx="504056" cy="360040"/>
          </a:xfrm>
          <a:prstGeom prst="actionButtonForwardNext">
            <a:avLst/>
          </a:prstGeom>
          <a:solidFill>
            <a:schemeClr val="accent3"/>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chemeClr val="accent1">
                  <a:lumMod val="50000"/>
                </a:schemeClr>
              </a:solidFill>
              <a:effectLst/>
              <a:latin typeface="黑体" pitchFamily="49" charset="-122"/>
            </a:endParaRPr>
          </a:p>
        </p:txBody>
      </p:sp>
    </p:spTree>
    <p:extLst>
      <p:ext uri="{BB962C8B-B14F-4D97-AF65-F5344CB8AC3E}">
        <p14:creationId xmlns:p14="http://schemas.microsoft.com/office/powerpoint/2010/main" val="2861314021"/>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220"/>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a:solidFill>
                  <a:srgbClr val="002060"/>
                </a:solidFill>
                <a:latin typeface="华文楷体" panose="02010600040101010101" pitchFamily="2" charset="-122"/>
                <a:ea typeface="华文楷体" panose="02010600040101010101" pitchFamily="2" charset="-122"/>
              </a:rPr>
              <a:t>Pick-path</a:t>
            </a:r>
            <a:r>
              <a:rPr lang="zh-CN" altLang="en-US" sz="2800" b="1" dirty="0">
                <a:solidFill>
                  <a:srgbClr val="002060"/>
                </a:solidFill>
                <a:latin typeface="华文楷体" panose="02010600040101010101" pitchFamily="2" charset="-122"/>
                <a:ea typeface="华文楷体" panose="02010600040101010101" pitchFamily="2" charset="-122"/>
              </a:rPr>
              <a:t>与</a:t>
            </a:r>
            <a:r>
              <a:rPr lang="en-US" altLang="zh-CN" sz="2800" b="1" dirty="0" err="1">
                <a:solidFill>
                  <a:srgbClr val="002060"/>
                </a:solidFill>
                <a:latin typeface="华文楷体" panose="02010600040101010101" pitchFamily="2" charset="-122"/>
                <a:ea typeface="华文楷体" panose="02010600040101010101" pitchFamily="2" charset="-122"/>
              </a:rPr>
              <a:t>VsObjHandle</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7" name="文本框 2">
            <a:extLst>
              <a:ext uri="{FF2B5EF4-FFF2-40B4-BE49-F238E27FC236}">
                <a16:creationId xmlns="" xmlns:a16="http://schemas.microsoft.com/office/drawing/2014/main" id="{C3ABBE1A-BA3D-4D30-AE47-CA40922C6E5F}"/>
              </a:ext>
            </a:extLst>
          </p:cNvPr>
          <p:cNvSpPr txBox="1"/>
          <p:nvPr/>
        </p:nvSpPr>
        <p:spPr>
          <a:xfrm>
            <a:off x="168404" y="3429000"/>
            <a:ext cx="8391825" cy="4201150"/>
          </a:xfrm>
          <a:prstGeom prst="rect">
            <a:avLst/>
          </a:prstGeom>
          <a:noFill/>
        </p:spPr>
        <p:txBody>
          <a:bodyPr wrap="square" rtlCol="0">
            <a:spAutoFit/>
          </a:bodyPr>
          <a:lstStyle/>
          <a:p>
            <a:pPr marL="285750" lvl="1" indent="-285750">
              <a:lnSpc>
                <a:spcPct val="150000"/>
              </a:lnSpc>
              <a:buFont typeface="Wingdings" panose="05000000000000000000" pitchFamily="2" charset="2"/>
              <a:buChar char="Ø"/>
            </a:pPr>
            <a:r>
              <a:rPr lang="zh-CN" altLang="en-US" sz="1800" b="1" dirty="0">
                <a:solidFill>
                  <a:srgbClr val="002060"/>
                </a:solidFill>
                <a:latin typeface="华文楷体" panose="02010600040101010101" pitchFamily="2" charset="-122"/>
                <a:ea typeface="华文楷体" panose="02010600040101010101" pitchFamily="2" charset="-122"/>
              </a:rPr>
              <a:t>一些场景下确实需要使用</a:t>
            </a:r>
            <a:r>
              <a:rPr lang="en-US" altLang="zh-CN" sz="1800" b="1" dirty="0">
                <a:solidFill>
                  <a:srgbClr val="002060"/>
                </a:solidFill>
                <a:latin typeface="华文楷体" panose="02010600040101010101" pitchFamily="2" charset="-122"/>
                <a:ea typeface="华文楷体" panose="02010600040101010101" pitchFamily="2" charset="-122"/>
              </a:rPr>
              <a:t>pick-path</a:t>
            </a:r>
            <a:r>
              <a:rPr lang="zh-CN" altLang="en-US" sz="1800" b="1" dirty="0">
                <a:solidFill>
                  <a:srgbClr val="002060"/>
                </a:solidFill>
                <a:latin typeface="华文楷体" panose="02010600040101010101" pitchFamily="2" charset="-122"/>
                <a:ea typeface="华文楷体" panose="02010600040101010101" pitchFamily="2" charset="-122"/>
              </a:rPr>
              <a:t>，如何解决</a:t>
            </a:r>
            <a:r>
              <a:rPr lang="zh-CN" altLang="en-US" sz="1800" b="1" dirty="0" smtClean="0">
                <a:solidFill>
                  <a:srgbClr val="002060"/>
                </a:solidFill>
                <a:latin typeface="华文楷体" panose="02010600040101010101" pitchFamily="2" charset="-122"/>
                <a:ea typeface="华文楷体" panose="02010600040101010101" pitchFamily="2" charset="-122"/>
              </a:rPr>
              <a:t>？</a:t>
            </a:r>
          </a:p>
          <a:p>
            <a:pPr marL="742950" lvl="1" indent="-285750">
              <a:lnSpc>
                <a:spcPct val="150000"/>
              </a:lnSpc>
              <a:buFont typeface="Arial" panose="020B0604020202020204" pitchFamily="34" charset="0"/>
              <a:buChar char="•"/>
            </a:pPr>
            <a:r>
              <a:rPr lang="zh-CN" altLang="en-US" sz="1600" dirty="0" smtClean="0">
                <a:solidFill>
                  <a:srgbClr val="172B4D"/>
                </a:solidFill>
                <a:ea typeface="-apple-system"/>
                <a:cs typeface="宋体" pitchFamily="2" charset="-122"/>
              </a:rPr>
              <a:t>首先分析我们已知的</a:t>
            </a:r>
            <a:r>
              <a:rPr lang="en-US" altLang="zh-CN" sz="1600" dirty="0" smtClean="0">
                <a:solidFill>
                  <a:srgbClr val="172B4D"/>
                </a:solidFill>
                <a:ea typeface="-apple-system"/>
                <a:cs typeface="宋体" pitchFamily="2" charset="-122"/>
              </a:rPr>
              <a:t>oh</a:t>
            </a:r>
            <a:r>
              <a:rPr lang="zh-CN" altLang="en-US" sz="1600" dirty="0" smtClean="0">
                <a:solidFill>
                  <a:srgbClr val="172B4D"/>
                </a:solidFill>
                <a:ea typeface="-apple-system"/>
                <a:cs typeface="宋体" pitchFamily="2" charset="-122"/>
              </a:rPr>
              <a:t>或者</a:t>
            </a:r>
            <a:r>
              <a:rPr lang="en-US" altLang="zh-CN" sz="1600" dirty="0" smtClean="0">
                <a:solidFill>
                  <a:srgbClr val="172B4D"/>
                </a:solidFill>
                <a:ea typeface="-apple-system"/>
                <a:cs typeface="宋体" pitchFamily="2" charset="-122"/>
              </a:rPr>
              <a:t>index</a:t>
            </a:r>
            <a:r>
              <a:rPr lang="zh-CN" altLang="en-US" sz="1600" dirty="0" smtClean="0">
                <a:solidFill>
                  <a:srgbClr val="172B4D"/>
                </a:solidFill>
                <a:ea typeface="-apple-system"/>
                <a:cs typeface="宋体" pitchFamily="2" charset="-122"/>
              </a:rPr>
              <a:t>是否位于当前操作的</a:t>
            </a:r>
            <a:r>
              <a:rPr lang="en-US" altLang="zh-CN" sz="1600" dirty="0" err="1" smtClean="0">
                <a:solidFill>
                  <a:srgbClr val="172B4D"/>
                </a:solidFill>
                <a:ea typeface="-apple-system"/>
                <a:cs typeface="宋体" pitchFamily="2" charset="-122"/>
              </a:rPr>
              <a:t>targ</a:t>
            </a:r>
            <a:r>
              <a:rPr lang="zh-CN" altLang="en-US" sz="1600" dirty="0" smtClean="0">
                <a:solidFill>
                  <a:srgbClr val="172B4D"/>
                </a:solidFill>
                <a:ea typeface="-apple-system"/>
                <a:cs typeface="宋体" pitchFamily="2" charset="-122"/>
              </a:rPr>
              <a:t>对象下（</a:t>
            </a:r>
            <a:r>
              <a:rPr lang="en-US" altLang="zh-CN" sz="1600" dirty="0" err="1" smtClean="0">
                <a:solidFill>
                  <a:srgbClr val="172B4D"/>
                </a:solidFill>
                <a:ea typeface="-apple-system"/>
                <a:cs typeface="宋体" pitchFamily="2" charset="-122"/>
              </a:rPr>
              <a:t>VgTargObj</a:t>
            </a:r>
            <a:r>
              <a:rPr lang="en-US" altLang="zh-CN" sz="1600" dirty="0" smtClean="0">
                <a:solidFill>
                  <a:srgbClr val="172B4D"/>
                </a:solidFill>
                <a:ea typeface="-apple-system"/>
                <a:cs typeface="宋体" pitchFamily="2" charset="-122"/>
              </a:rPr>
              <a:t>-&gt;oh</a:t>
            </a:r>
            <a:r>
              <a:rPr lang="zh-CN" altLang="en-US" sz="1600" dirty="0" smtClean="0">
                <a:solidFill>
                  <a:srgbClr val="172B4D"/>
                </a:solidFill>
                <a:ea typeface="-apple-system"/>
                <a:cs typeface="宋体" pitchFamily="2" charset="-122"/>
              </a:rPr>
              <a:t>）</a:t>
            </a:r>
            <a:endParaRPr lang="en-US" altLang="zh-CN" sz="1600" dirty="0" smtClean="0">
              <a:solidFill>
                <a:srgbClr val="172B4D"/>
              </a:solidFill>
              <a:ea typeface="-apple-system"/>
              <a:cs typeface="宋体" pitchFamily="2" charset="-122"/>
            </a:endParaRPr>
          </a:p>
          <a:p>
            <a:pPr lvl="1">
              <a:lnSpc>
                <a:spcPct val="150000"/>
              </a:lnSpc>
            </a:pPr>
            <a:r>
              <a:rPr lang="zh-CN" altLang="en-US" sz="1600" b="1" dirty="0">
                <a:solidFill>
                  <a:srgbClr val="172B4D"/>
                </a:solidFill>
                <a:ea typeface="-apple-system"/>
                <a:cs typeface="宋体" pitchFamily="2" charset="-122"/>
              </a:rPr>
              <a:t>如果是</a:t>
            </a:r>
            <a:r>
              <a:rPr lang="zh-CN" altLang="en-US" sz="1600" b="1" dirty="0" smtClean="0">
                <a:solidFill>
                  <a:srgbClr val="172B4D"/>
                </a:solidFill>
                <a:ea typeface="-apple-system"/>
                <a:cs typeface="宋体" pitchFamily="2" charset="-122"/>
              </a:rPr>
              <a:t>的</a:t>
            </a:r>
            <a:r>
              <a:rPr lang="zh-CN" altLang="en-US" sz="1600" dirty="0" smtClean="0">
                <a:solidFill>
                  <a:srgbClr val="172B4D"/>
                </a:solidFill>
                <a:ea typeface="-apple-system"/>
                <a:cs typeface="宋体" pitchFamily="2" charset="-122"/>
              </a:rPr>
              <a:t>，比如装配下一层级的组件，零件中一个</a:t>
            </a:r>
            <a:r>
              <a:rPr lang="en-US" altLang="zh-CN" sz="1600" dirty="0" smtClean="0">
                <a:solidFill>
                  <a:srgbClr val="172B4D"/>
                </a:solidFill>
                <a:ea typeface="-apple-system"/>
                <a:cs typeface="宋体" pitchFamily="2" charset="-122"/>
              </a:rPr>
              <a:t>shape</a:t>
            </a:r>
            <a:r>
              <a:rPr lang="zh-CN" altLang="en-US" sz="1600" dirty="0" smtClean="0">
                <a:solidFill>
                  <a:srgbClr val="172B4D"/>
                </a:solidFill>
                <a:ea typeface="-apple-system"/>
                <a:cs typeface="宋体" pitchFamily="2" charset="-122"/>
              </a:rPr>
              <a:t>，直接</a:t>
            </a:r>
            <a:r>
              <a:rPr lang="zh-CN" altLang="en-US" sz="1600" b="1" dirty="0" smtClean="0">
                <a:solidFill>
                  <a:srgbClr val="172B4D"/>
                </a:solidFill>
                <a:ea typeface="-apple-system"/>
                <a:cs typeface="宋体" pitchFamily="2" charset="-122"/>
              </a:rPr>
              <a:t>使用相对路径</a:t>
            </a:r>
            <a:r>
              <a:rPr lang="zh-CN" altLang="en-US" sz="1600" dirty="0" smtClean="0">
                <a:solidFill>
                  <a:srgbClr val="172B4D"/>
                </a:solidFill>
                <a:ea typeface="-apple-system"/>
                <a:cs typeface="宋体" pitchFamily="2" charset="-122"/>
              </a:rPr>
              <a:t>构造：</a:t>
            </a:r>
            <a:endParaRPr lang="en-US" altLang="zh-CN" sz="1600" dirty="0" smtClean="0">
              <a:solidFill>
                <a:srgbClr val="172B4D"/>
              </a:solidFill>
              <a:ea typeface="-apple-system"/>
              <a:cs typeface="宋体" pitchFamily="2" charset="-122"/>
            </a:endParaRPr>
          </a:p>
          <a:p>
            <a:pPr lvl="1">
              <a:lnSpc>
                <a:spcPct val="150000"/>
              </a:lnSpc>
            </a:pPr>
            <a:endParaRPr lang="en-US" altLang="zh-CN" sz="1600" dirty="0" smtClean="0">
              <a:solidFill>
                <a:srgbClr val="172B4D"/>
              </a:solidFill>
              <a:ea typeface="-apple-system"/>
              <a:cs typeface="宋体" pitchFamily="2" charset="-122"/>
            </a:endParaRPr>
          </a:p>
          <a:p>
            <a:pPr lvl="1">
              <a:lnSpc>
                <a:spcPct val="150000"/>
              </a:lnSpc>
            </a:pPr>
            <a:endParaRPr lang="en-US" altLang="zh-CN" sz="1600" dirty="0">
              <a:solidFill>
                <a:srgbClr val="172B4D"/>
              </a:solidFill>
              <a:ea typeface="-apple-system"/>
              <a:cs typeface="宋体" pitchFamily="2" charset="-122"/>
            </a:endParaRPr>
          </a:p>
          <a:p>
            <a:pPr lvl="1">
              <a:lnSpc>
                <a:spcPct val="150000"/>
              </a:lnSpc>
            </a:pPr>
            <a:endParaRPr lang="en-US" altLang="zh-CN" sz="1600" dirty="0">
              <a:solidFill>
                <a:srgbClr val="172B4D"/>
              </a:solidFill>
              <a:ea typeface="-apple-system"/>
              <a:cs typeface="宋体" pitchFamily="2" charset="-122"/>
            </a:endParaRPr>
          </a:p>
          <a:p>
            <a:pPr lvl="1">
              <a:lnSpc>
                <a:spcPct val="150000"/>
              </a:lnSpc>
            </a:pPr>
            <a:r>
              <a:rPr lang="zh-CN" altLang="en-US" sz="1600" b="1" dirty="0">
                <a:solidFill>
                  <a:srgbClr val="FF0000"/>
                </a:solidFill>
                <a:ea typeface="-apple-system"/>
                <a:cs typeface="宋体" pitchFamily="2" charset="-122"/>
              </a:rPr>
              <a:t>注意：</a:t>
            </a:r>
            <a:r>
              <a:rPr lang="zh-CN" altLang="en-US" sz="1600" dirty="0">
                <a:solidFill>
                  <a:srgbClr val="172B4D"/>
                </a:solidFill>
                <a:ea typeface="-apple-system"/>
                <a:cs typeface="宋体" pitchFamily="2" charset="-122"/>
              </a:rPr>
              <a:t>上述考虑到在位编辑，必须使用</a:t>
            </a:r>
            <a:r>
              <a:rPr lang="en-US" altLang="zh-CN" sz="1600" dirty="0">
                <a:solidFill>
                  <a:srgbClr val="172B4D"/>
                </a:solidFill>
                <a:ea typeface="-apple-system"/>
                <a:cs typeface="宋体" pitchFamily="2" charset="-122"/>
              </a:rPr>
              <a:t>-V_PATH_TARGE</a:t>
            </a:r>
            <a:r>
              <a:rPr lang="zh-CN" altLang="en-US" sz="1600" dirty="0">
                <a:solidFill>
                  <a:srgbClr val="172B4D"/>
                </a:solidFill>
                <a:ea typeface="-apple-system"/>
                <a:cs typeface="宋体" pitchFamily="2" charset="-122"/>
              </a:rPr>
              <a:t>开头，虽然也可以使用</a:t>
            </a:r>
            <a:r>
              <a:rPr lang="en-US" altLang="zh-CN" sz="1600" dirty="0" err="1">
                <a:solidFill>
                  <a:srgbClr val="172B4D"/>
                </a:solidFill>
                <a:ea typeface="-apple-system"/>
                <a:cs typeface="宋体" pitchFamily="2" charset="-122"/>
              </a:rPr>
              <a:t>VgTargObj</a:t>
            </a:r>
            <a:r>
              <a:rPr lang="en-US" altLang="zh-CN" sz="1600" dirty="0">
                <a:solidFill>
                  <a:srgbClr val="172B4D"/>
                </a:solidFill>
                <a:ea typeface="-apple-system"/>
                <a:cs typeface="宋体" pitchFamily="2" charset="-122"/>
              </a:rPr>
              <a:t>-&gt;</a:t>
            </a:r>
            <a:r>
              <a:rPr lang="en-US" altLang="zh-CN" sz="1600" dirty="0" err="1">
                <a:solidFill>
                  <a:srgbClr val="172B4D"/>
                </a:solidFill>
                <a:ea typeface="-apple-system"/>
                <a:cs typeface="宋体" pitchFamily="2" charset="-122"/>
              </a:rPr>
              <a:t>ppath</a:t>
            </a:r>
            <a:r>
              <a:rPr lang="zh-CN" altLang="en-US" sz="1600" dirty="0">
                <a:solidFill>
                  <a:srgbClr val="172B4D"/>
                </a:solidFill>
                <a:ea typeface="-apple-system"/>
                <a:cs typeface="宋体" pitchFamily="2" charset="-122"/>
              </a:rPr>
              <a:t>构造绝对路径，绝对路径一般用于外部参考，永久化时会记录额外信息，除非必要，</a:t>
            </a:r>
            <a:r>
              <a:rPr lang="zh-CN" altLang="en-US" sz="1600" b="1" dirty="0">
                <a:solidFill>
                  <a:srgbClr val="172B4D"/>
                </a:solidFill>
                <a:ea typeface="-apple-system"/>
                <a:cs typeface="宋体" pitchFamily="2" charset="-122"/>
              </a:rPr>
              <a:t>使用相对路径更好</a:t>
            </a:r>
            <a:r>
              <a:rPr lang="zh-CN" altLang="en-US" sz="1600" dirty="0">
                <a:solidFill>
                  <a:srgbClr val="172B4D"/>
                </a:solidFill>
                <a:ea typeface="-apple-system"/>
                <a:cs typeface="宋体" pitchFamily="2" charset="-122"/>
              </a:rPr>
              <a:t>。</a:t>
            </a:r>
          </a:p>
          <a:p>
            <a:pPr lvl="1">
              <a:lnSpc>
                <a:spcPct val="150000"/>
              </a:lnSpc>
            </a:pPr>
            <a:endParaRPr lang="en-US" altLang="zh-CN" sz="1600" dirty="0" smtClean="0">
              <a:solidFill>
                <a:srgbClr val="172B4D"/>
              </a:solidFill>
              <a:ea typeface="-apple-system"/>
              <a:cs typeface="宋体" pitchFamily="2" charset="-122"/>
            </a:endParaRPr>
          </a:p>
          <a:p>
            <a:pPr lvl="1">
              <a:lnSpc>
                <a:spcPct val="150000"/>
              </a:lnSpc>
            </a:pPr>
            <a:endParaRPr lang="zh-CN" altLang="zh-CN" sz="1600" dirty="0">
              <a:solidFill>
                <a:srgbClr val="172B4D"/>
              </a:solidFill>
              <a:ea typeface="-apple-system"/>
              <a:cs typeface="宋体" pitchFamily="2" charset="-122"/>
            </a:endParaRPr>
          </a:p>
        </p:txBody>
      </p:sp>
      <p:pic>
        <p:nvPicPr>
          <p:cNvPr id="2050" name="Picture 2" descr="C:\Users\Soul\Desktop\construct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4853558"/>
            <a:ext cx="4903832" cy="80769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2">
            <a:extLst>
              <a:ext uri="{FF2B5EF4-FFF2-40B4-BE49-F238E27FC236}">
                <a16:creationId xmlns="" xmlns:a16="http://schemas.microsoft.com/office/drawing/2014/main" id="{C3ABBE1A-BA3D-4D30-AE47-CA40922C6E5F}"/>
              </a:ext>
            </a:extLst>
          </p:cNvPr>
          <p:cNvSpPr txBox="1"/>
          <p:nvPr/>
        </p:nvSpPr>
        <p:spPr>
          <a:xfrm>
            <a:off x="259697" y="1844824"/>
            <a:ext cx="8391825"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a:solidFill>
                  <a:srgbClr val="002060"/>
                </a:solidFill>
                <a:latin typeface="微软雅黑" panose="020B0503020204020204" pitchFamily="34" charset="-122"/>
                <a:ea typeface="微软雅黑" panose="020B0503020204020204" pitchFamily="34" charset="-122"/>
              </a:rPr>
              <a:t>p</a:t>
            </a:r>
            <a:r>
              <a:rPr lang="en-US" altLang="zh-CN" sz="1800" dirty="0" smtClean="0">
                <a:solidFill>
                  <a:srgbClr val="002060"/>
                </a:solidFill>
                <a:latin typeface="微软雅黑" panose="020B0503020204020204" pitchFamily="34" charset="-122"/>
                <a:ea typeface="微软雅黑" panose="020B0503020204020204" pitchFamily="34" charset="-122"/>
              </a:rPr>
              <a:t>ick-path -&gt;</a:t>
            </a:r>
            <a:r>
              <a:rPr lang="en-US" altLang="zh-CN" sz="1800" b="1" dirty="0">
                <a:solidFill>
                  <a:srgbClr val="002060"/>
                </a:solidFill>
                <a:latin typeface="华文楷体" panose="02010600040101010101" pitchFamily="2" charset="-122"/>
                <a:ea typeface="华文楷体" panose="02010600040101010101" pitchFamily="2" charset="-122"/>
              </a:rPr>
              <a:t> </a:t>
            </a:r>
            <a:r>
              <a:rPr lang="en-US" altLang="zh-CN" sz="1800" b="1" dirty="0" err="1">
                <a:solidFill>
                  <a:srgbClr val="002060"/>
                </a:solidFill>
                <a:latin typeface="华文楷体" panose="02010600040101010101" pitchFamily="2" charset="-122"/>
                <a:ea typeface="华文楷体" panose="02010600040101010101" pitchFamily="2" charset="-122"/>
              </a:rPr>
              <a:t>VsObjHandle</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lvl="1">
              <a:lnSpc>
                <a:spcPct val="150000"/>
              </a:lnSpc>
            </a:pPr>
            <a:r>
              <a:rPr lang="zh-CN" altLang="en-US" sz="1600" dirty="0" smtClean="0">
                <a:solidFill>
                  <a:srgbClr val="172B4D"/>
                </a:solidFill>
                <a:ea typeface="-apple-system"/>
                <a:cs typeface="宋体" pitchFamily="2" charset="-122"/>
              </a:rPr>
              <a:t>如果</a:t>
            </a:r>
            <a:r>
              <a:rPr lang="zh-CN" altLang="en-US" sz="1600" dirty="0">
                <a:solidFill>
                  <a:srgbClr val="172B4D"/>
                </a:solidFill>
                <a:ea typeface="-apple-system"/>
                <a:cs typeface="宋体" pitchFamily="2" charset="-122"/>
              </a:rPr>
              <a:t>只有</a:t>
            </a:r>
            <a:r>
              <a:rPr lang="en-US" altLang="zh-CN" sz="1600" dirty="0" err="1" smtClean="0">
                <a:solidFill>
                  <a:srgbClr val="172B4D"/>
                </a:solidFill>
                <a:ea typeface="-apple-system"/>
                <a:cs typeface="宋体" pitchFamily="2" charset="-122"/>
              </a:rPr>
              <a:t>VsObjHandle</a:t>
            </a:r>
            <a:r>
              <a:rPr lang="en-US" altLang="zh-CN" sz="1600" dirty="0" smtClean="0">
                <a:solidFill>
                  <a:srgbClr val="172B4D"/>
                </a:solidFill>
                <a:ea typeface="-apple-system"/>
                <a:cs typeface="宋体" pitchFamily="2" charset="-122"/>
              </a:rPr>
              <a:t>/index, </a:t>
            </a:r>
            <a:r>
              <a:rPr lang="zh-CN" altLang="en-US" sz="1600" dirty="0" smtClean="0">
                <a:solidFill>
                  <a:srgbClr val="172B4D"/>
                </a:solidFill>
                <a:ea typeface="-apple-system"/>
                <a:cs typeface="宋体" pitchFamily="2" charset="-122"/>
              </a:rPr>
              <a:t>由于</a:t>
            </a:r>
            <a:r>
              <a:rPr lang="zh-CN" altLang="en-US" sz="1600" dirty="0">
                <a:solidFill>
                  <a:srgbClr val="172B4D"/>
                </a:solidFill>
                <a:ea typeface="-apple-system"/>
                <a:cs typeface="宋体" pitchFamily="2" charset="-122"/>
              </a:rPr>
              <a:t>缺乏该对象的路径信息，是无法直接获取到该对象的</a:t>
            </a:r>
            <a:r>
              <a:rPr lang="en-US" altLang="zh-CN" sz="1600" dirty="0">
                <a:solidFill>
                  <a:srgbClr val="172B4D"/>
                </a:solidFill>
                <a:ea typeface="-apple-system"/>
                <a:cs typeface="宋体" pitchFamily="2" charset="-122"/>
              </a:rPr>
              <a:t>pick-path</a:t>
            </a:r>
            <a:r>
              <a:rPr lang="zh-CN" altLang="en-US" sz="1600" dirty="0">
                <a:solidFill>
                  <a:srgbClr val="172B4D"/>
                </a:solidFill>
                <a:ea typeface="-apple-system"/>
                <a:cs typeface="宋体" pitchFamily="2" charset="-122"/>
              </a:rPr>
              <a:t>的，比如一个零件被不同层级的装配引用，除非明确它的位置信息；</a:t>
            </a:r>
            <a:r>
              <a:rPr lang="zh-CN" altLang="en-US" sz="1600" dirty="0">
                <a:solidFill>
                  <a:srgbClr val="FF0000"/>
                </a:solidFill>
                <a:ea typeface="-apple-system"/>
                <a:cs typeface="宋体" pitchFamily="2" charset="-122"/>
              </a:rPr>
              <a:t>不推荐开发自行由</a:t>
            </a:r>
            <a:r>
              <a:rPr lang="en-US" altLang="zh-CN" sz="1600" dirty="0" err="1" smtClean="0">
                <a:solidFill>
                  <a:srgbClr val="FF0000"/>
                </a:solidFill>
                <a:ea typeface="-apple-system"/>
                <a:cs typeface="宋体" pitchFamily="2" charset="-122"/>
              </a:rPr>
              <a:t>VsObjHandle</a:t>
            </a:r>
            <a:r>
              <a:rPr lang="en-US" altLang="zh-CN" sz="1600" dirty="0" smtClean="0">
                <a:solidFill>
                  <a:srgbClr val="FF0000"/>
                </a:solidFill>
                <a:ea typeface="-apple-system"/>
                <a:cs typeface="宋体" pitchFamily="2" charset="-122"/>
              </a:rPr>
              <a:t>/index</a:t>
            </a:r>
            <a:r>
              <a:rPr lang="zh-CN" altLang="en-US" sz="1600" dirty="0">
                <a:solidFill>
                  <a:srgbClr val="FF0000"/>
                </a:solidFill>
                <a:ea typeface="-apple-system"/>
                <a:cs typeface="宋体" pitchFamily="2" charset="-122"/>
              </a:rPr>
              <a:t>构造</a:t>
            </a:r>
            <a:r>
              <a:rPr lang="en-US" altLang="zh-CN" sz="1600" dirty="0">
                <a:solidFill>
                  <a:srgbClr val="FF0000"/>
                </a:solidFill>
                <a:ea typeface="-apple-system"/>
                <a:cs typeface="宋体" pitchFamily="2" charset="-122"/>
              </a:rPr>
              <a:t>pick-path</a:t>
            </a:r>
            <a:r>
              <a:rPr lang="zh-CN" altLang="en-US" sz="1600" dirty="0">
                <a:solidFill>
                  <a:srgbClr val="FF0000"/>
                </a:solidFill>
                <a:ea typeface="-apple-system"/>
                <a:cs typeface="宋体" pitchFamily="2" charset="-122"/>
              </a:rPr>
              <a:t>！！！</a:t>
            </a:r>
            <a:r>
              <a:rPr lang="en-US" altLang="zh-CN" sz="1600" dirty="0">
                <a:solidFill>
                  <a:srgbClr val="FF0000"/>
                </a:solidFill>
                <a:ea typeface="-apple-system"/>
                <a:cs typeface="宋体" pitchFamily="2" charset="-122"/>
              </a:rPr>
              <a:t> </a:t>
            </a:r>
            <a:endParaRPr lang="zh-CN" altLang="en-US" sz="1600" dirty="0">
              <a:solidFill>
                <a:srgbClr val="FF0000"/>
              </a:solidFill>
              <a:ea typeface="-apple-system"/>
              <a:cs typeface="宋体" pitchFamily="2" charset="-122"/>
            </a:endParaRPr>
          </a:p>
          <a:p>
            <a:pPr lvl="1">
              <a:lnSpc>
                <a:spcPct val="150000"/>
              </a:lnSpc>
            </a:pPr>
            <a:endParaRPr lang="en-US" altLang="zh-CN" sz="1600" dirty="0">
              <a:solidFill>
                <a:srgbClr val="172B4D"/>
              </a:solidFill>
              <a:ea typeface="宋体" pitchFamily="2" charset="-122"/>
              <a:cs typeface="宋体" pitchFamily="2" charset="-122"/>
            </a:endParaRPr>
          </a:p>
          <a:p>
            <a:pPr marL="742950" lvl="1" indent="-285750">
              <a:lnSpc>
                <a:spcPct val="150000"/>
              </a:lnSpc>
              <a:buFont typeface="Arial" panose="020B0604020202020204" pitchFamily="34" charset="0"/>
              <a:buChar char="•"/>
            </a:pPr>
            <a:endParaRPr lang="zh-CN" altLang="zh-CN" sz="800" dirty="0">
              <a:solidFill>
                <a:schemeClr val="tx1"/>
              </a:solidFill>
              <a:ea typeface="宋体" pitchFamily="2" charset="-122"/>
              <a:cs typeface="宋体" pitchFamily="2" charset="-122"/>
            </a:endParaRPr>
          </a:p>
        </p:txBody>
      </p:sp>
    </p:spTree>
    <p:extLst>
      <p:ext uri="{BB962C8B-B14F-4D97-AF65-F5344CB8AC3E}">
        <p14:creationId xmlns:p14="http://schemas.microsoft.com/office/powerpoint/2010/main" val="1149550582"/>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smtClean="0">
                <a:solidFill>
                  <a:srgbClr val="002060"/>
                </a:solidFill>
                <a:latin typeface="华文楷体" panose="02010600040101010101" pitchFamily="2" charset="-122"/>
                <a:ea typeface="华文楷体" panose="02010600040101010101" pitchFamily="2" charset="-122"/>
              </a:rPr>
              <a:t>Pick path</a:t>
            </a:r>
            <a:r>
              <a:rPr lang="zh-CN" altLang="en-US" sz="2800" b="1" dirty="0" smtClean="0">
                <a:solidFill>
                  <a:srgbClr val="002060"/>
                </a:solidFill>
                <a:latin typeface="华文楷体" panose="02010600040101010101" pitchFamily="2" charset="-122"/>
                <a:ea typeface="华文楷体" panose="02010600040101010101" pitchFamily="2" charset="-122"/>
              </a:rPr>
              <a:t>相关接口</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4" name="文本框 7">
            <a:extLst>
              <a:ext uri="{FF2B5EF4-FFF2-40B4-BE49-F238E27FC236}">
                <a16:creationId xmlns="" xmlns:a16="http://schemas.microsoft.com/office/drawing/2014/main" id="{17ACDE17-7F0A-45D5-827B-397D95E1F897}"/>
              </a:ext>
            </a:extLst>
          </p:cNvPr>
          <p:cNvSpPr txBox="1"/>
          <p:nvPr/>
        </p:nvSpPr>
        <p:spPr>
          <a:xfrm>
            <a:off x="-3400" y="1916832"/>
            <a:ext cx="8391824" cy="297004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b="1" dirty="0" err="1" smtClean="0">
                <a:solidFill>
                  <a:srgbClr val="002060"/>
                </a:solidFill>
                <a:latin typeface="微软雅黑" panose="020B0503020204020204" pitchFamily="34" charset="-122"/>
                <a:ea typeface="微软雅黑" panose="020B0503020204020204" pitchFamily="34" charset="-122"/>
              </a:rPr>
              <a:t>CdPickPathAct</a:t>
            </a:r>
            <a:endParaRPr lang="en-US" altLang="zh-CN" sz="1800" b="1" dirty="0" smtClean="0">
              <a:solidFill>
                <a:srgbClr val="002060"/>
              </a:solidFill>
              <a:latin typeface="微软雅黑" panose="020B0503020204020204" pitchFamily="34" charset="-122"/>
              <a:ea typeface="微软雅黑" panose="020B0503020204020204" pitchFamily="34" charset="-122"/>
            </a:endParaRPr>
          </a:p>
          <a:p>
            <a:pPr lvl="0"/>
            <a:r>
              <a:rPr lang="zh-CN" altLang="en-US" sz="1600" dirty="0" smtClean="0">
                <a:solidFill>
                  <a:srgbClr val="002060"/>
                </a:solidFill>
                <a:latin typeface="微软雅黑" panose="020B0503020204020204" pitchFamily="34" charset="-122"/>
                <a:ea typeface="微软雅黑" panose="020B0503020204020204" pitchFamily="34" charset="-122"/>
              </a:rPr>
              <a:t>     根据指定的</a:t>
            </a:r>
            <a:r>
              <a:rPr lang="en-US" altLang="zh-CN" sz="1600" dirty="0" smtClean="0">
                <a:solidFill>
                  <a:srgbClr val="002060"/>
                </a:solidFill>
                <a:latin typeface="微软雅黑" panose="020B0503020204020204" pitchFamily="34" charset="-122"/>
                <a:ea typeface="微软雅黑" panose="020B0503020204020204" pitchFamily="34" charset="-122"/>
              </a:rPr>
              <a:t>pick path</a:t>
            </a:r>
            <a:r>
              <a:rPr lang="zh-CN" altLang="en-US" sz="1600" dirty="0" smtClean="0">
                <a:solidFill>
                  <a:srgbClr val="002060"/>
                </a:solidFill>
                <a:latin typeface="微软雅黑" panose="020B0503020204020204" pitchFamily="34" charset="-122"/>
                <a:ea typeface="微软雅黑" panose="020B0503020204020204" pitchFamily="34" charset="-122"/>
              </a:rPr>
              <a:t>设置环境，所谓的设置环境是指激活路径下最后一个对象所在的</a:t>
            </a:r>
            <a:r>
              <a:rPr lang="en-US" altLang="zh-CN" sz="1600" dirty="0" smtClean="0">
                <a:solidFill>
                  <a:srgbClr val="002060"/>
                </a:solidFill>
                <a:latin typeface="微软雅黑" panose="020B0503020204020204" pitchFamily="34" charset="-122"/>
                <a:ea typeface="微软雅黑" panose="020B0503020204020204" pitchFamily="34" charset="-122"/>
              </a:rPr>
              <a:t>bin</a:t>
            </a:r>
            <a:r>
              <a:rPr lang="zh-CN" altLang="en-US" sz="1600" dirty="0" smtClean="0">
                <a:solidFill>
                  <a:srgbClr val="002060"/>
                </a:solidFill>
                <a:latin typeface="微软雅黑" panose="020B0503020204020204" pitchFamily="34" charset="-122"/>
                <a:ea typeface="微软雅黑" panose="020B0503020204020204" pitchFamily="34" charset="-122"/>
              </a:rPr>
              <a:t>，并设为</a:t>
            </a:r>
            <a:r>
              <a:rPr lang="en-US" altLang="zh-CN" sz="1600" dirty="0" smtClean="0">
                <a:solidFill>
                  <a:srgbClr val="002060"/>
                </a:solidFill>
                <a:latin typeface="微软雅黑" panose="020B0503020204020204" pitchFamily="34" charset="-122"/>
                <a:ea typeface="微软雅黑" panose="020B0503020204020204" pitchFamily="34" charset="-122"/>
              </a:rPr>
              <a:t>SRC_BIN</a:t>
            </a:r>
            <a:r>
              <a:rPr lang="zh-CN" altLang="en-US" sz="1600" dirty="0" smtClean="0">
                <a:solidFill>
                  <a:srgbClr val="002060"/>
                </a:solidFill>
                <a:latin typeface="微软雅黑" panose="020B0503020204020204" pitchFamily="34" charset="-122"/>
                <a:ea typeface="微软雅黑" panose="020B0503020204020204" pitchFamily="34" charset="-122"/>
              </a:rPr>
              <a:t>，设置全局转换矩阵</a:t>
            </a:r>
            <a:r>
              <a:rPr lang="en-US" altLang="zh-CN" sz="1600" dirty="0" err="1" smtClean="0">
                <a:solidFill>
                  <a:srgbClr val="002060"/>
                </a:solidFill>
                <a:latin typeface="微软雅黑" panose="020B0503020204020204" pitchFamily="34" charset="-122"/>
                <a:ea typeface="微软雅黑" panose="020B0503020204020204" pitchFamily="34" charset="-122"/>
              </a:rPr>
              <a:t>VgActMat</a:t>
            </a:r>
            <a:r>
              <a:rPr lang="zh-CN" altLang="en-US" sz="1600" dirty="0" smtClean="0">
                <a:solidFill>
                  <a:srgbClr val="002060"/>
                </a:solidFill>
                <a:latin typeface="微软雅黑" panose="020B0503020204020204" pitchFamily="34" charset="-122"/>
                <a:ea typeface="微软雅黑" panose="020B0503020204020204" pitchFamily="34" charset="-122"/>
              </a:rPr>
              <a:t>，它能够把路径下最后一个对象的坐标空间映射到活跃根对象的坐标空间。为了达到这个目的，只需要遍历拾取路径上的每个对象，调用它们实现的</a:t>
            </a:r>
            <a:r>
              <a:rPr lang="en-US" altLang="zh-CN" sz="1600" dirty="0" smtClean="0">
                <a:solidFill>
                  <a:srgbClr val="002060"/>
                </a:solidFill>
                <a:latin typeface="微软雅黑" panose="020B0503020204020204" pitchFamily="34" charset="-122"/>
                <a:ea typeface="微软雅黑" panose="020B0503020204020204" pitchFamily="34" charset="-122"/>
              </a:rPr>
              <a:t>V_UPD_PATH</a:t>
            </a:r>
            <a:r>
              <a:rPr lang="zh-CN" altLang="en-US" sz="1600" dirty="0" smtClean="0">
                <a:solidFill>
                  <a:srgbClr val="002060"/>
                </a:solidFill>
                <a:latin typeface="微软雅黑" panose="020B0503020204020204" pitchFamily="34" charset="-122"/>
                <a:ea typeface="微软雅黑" panose="020B0503020204020204" pitchFamily="34" charset="-122"/>
              </a:rPr>
              <a:t>方法</a:t>
            </a:r>
            <a:r>
              <a:rPr lang="zh-CN" altLang="en-US" sz="1600" dirty="0">
                <a:solidFill>
                  <a:srgbClr val="002060"/>
                </a:solidFill>
                <a:latin typeface="微软雅黑" panose="020B0503020204020204" pitchFamily="34" charset="-122"/>
                <a:ea typeface="微软雅黑" panose="020B0503020204020204" pitchFamily="34" charset="-122"/>
              </a:rPr>
              <a:t>。</a:t>
            </a:r>
            <a:r>
              <a:rPr lang="zh-CN" altLang="zh-CN" sz="1600" dirty="0">
                <a:solidFill>
                  <a:srgbClr val="002060"/>
                </a:solidFill>
                <a:latin typeface="微软雅黑" panose="020B0503020204020204" pitchFamily="34" charset="-122"/>
                <a:ea typeface="微软雅黑" panose="020B0503020204020204" pitchFamily="34" charset="-122"/>
              </a:rPr>
              <a:t>实现</a:t>
            </a:r>
            <a:r>
              <a:rPr lang="en-US" altLang="zh-CN" sz="1600" dirty="0">
                <a:solidFill>
                  <a:srgbClr val="002060"/>
                </a:solidFill>
                <a:latin typeface="微软雅黑" panose="020B0503020204020204" pitchFamily="34" charset="-122"/>
                <a:ea typeface="微软雅黑" panose="020B0503020204020204" pitchFamily="34" charset="-122"/>
              </a:rPr>
              <a:t>V_UPD_PATH</a:t>
            </a:r>
            <a:r>
              <a:rPr lang="zh-CN" altLang="zh-CN" sz="1600" dirty="0">
                <a:solidFill>
                  <a:srgbClr val="002060"/>
                </a:solidFill>
                <a:latin typeface="微软雅黑" panose="020B0503020204020204" pitchFamily="34" charset="-122"/>
                <a:ea typeface="微软雅黑" panose="020B0503020204020204" pitchFamily="34" charset="-122"/>
              </a:rPr>
              <a:t>方法的对象类包括组件对象（</a:t>
            </a:r>
            <a:r>
              <a:rPr lang="en-US" altLang="zh-CN" sz="1600" dirty="0">
                <a:solidFill>
                  <a:srgbClr val="002060"/>
                </a:solidFill>
                <a:latin typeface="微软雅黑" panose="020B0503020204020204" pitchFamily="34" charset="-122"/>
                <a:ea typeface="微软雅黑" panose="020B0503020204020204" pitchFamily="34" charset="-122"/>
              </a:rPr>
              <a:t>VCOMP</a:t>
            </a:r>
            <a:r>
              <a:rPr lang="zh-CN" altLang="zh-CN" sz="1600" dirty="0">
                <a:solidFill>
                  <a:srgbClr val="002060"/>
                </a:solidFill>
                <a:latin typeface="微软雅黑" panose="020B0503020204020204" pitchFamily="34" charset="-122"/>
                <a:ea typeface="微软雅黑" panose="020B0503020204020204" pitchFamily="34" charset="-122"/>
              </a:rPr>
              <a:t>）</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zh-CN" sz="1600" dirty="0">
                <a:solidFill>
                  <a:srgbClr val="002060"/>
                </a:solidFill>
                <a:latin typeface="微软雅黑" panose="020B0503020204020204" pitchFamily="34" charset="-122"/>
                <a:ea typeface="微软雅黑" panose="020B0503020204020204" pitchFamily="34" charset="-122"/>
              </a:rPr>
              <a:t>尺寸对象（</a:t>
            </a:r>
            <a:r>
              <a:rPr lang="en-US" altLang="zh-CN" sz="1600" dirty="0">
                <a:solidFill>
                  <a:srgbClr val="002060"/>
                </a:solidFill>
                <a:latin typeface="微软雅黑" panose="020B0503020204020204" pitchFamily="34" charset="-122"/>
                <a:ea typeface="微软雅黑" panose="020B0503020204020204" pitchFamily="34" charset="-122"/>
              </a:rPr>
              <a:t>VDIM</a:t>
            </a:r>
            <a:r>
              <a:rPr lang="zh-CN" altLang="zh-CN" sz="1600" dirty="0">
                <a:solidFill>
                  <a:srgbClr val="002060"/>
                </a:solidFill>
                <a:latin typeface="微软雅黑" panose="020B0503020204020204" pitchFamily="34" charset="-122"/>
                <a:ea typeface="微软雅黑" panose="020B0503020204020204" pitchFamily="34" charset="-122"/>
              </a:rPr>
              <a:t>）</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zh-CN" sz="1600" dirty="0">
                <a:solidFill>
                  <a:srgbClr val="002060"/>
                </a:solidFill>
                <a:latin typeface="微软雅黑" panose="020B0503020204020204" pitchFamily="34" charset="-122"/>
                <a:ea typeface="微软雅黑" panose="020B0503020204020204" pitchFamily="34" charset="-122"/>
              </a:rPr>
              <a:t>基准面对象（</a:t>
            </a:r>
            <a:r>
              <a:rPr lang="en-US" altLang="zh-CN" sz="1600" dirty="0">
                <a:solidFill>
                  <a:srgbClr val="002060"/>
                </a:solidFill>
                <a:latin typeface="微软雅黑" panose="020B0503020204020204" pitchFamily="34" charset="-122"/>
                <a:ea typeface="微软雅黑" panose="020B0503020204020204" pitchFamily="34" charset="-122"/>
              </a:rPr>
              <a:t>VDTM</a:t>
            </a:r>
            <a:r>
              <a:rPr lang="zh-CN" altLang="zh-CN" sz="1600" dirty="0">
                <a:solidFill>
                  <a:srgbClr val="002060"/>
                </a:solidFill>
                <a:latin typeface="微软雅黑" panose="020B0503020204020204" pitchFamily="34" charset="-122"/>
                <a:ea typeface="微软雅黑" panose="020B0503020204020204" pitchFamily="34" charset="-122"/>
              </a:rPr>
              <a:t>）</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zh-CN" sz="1600" dirty="0">
                <a:solidFill>
                  <a:srgbClr val="002060"/>
                </a:solidFill>
                <a:latin typeface="微软雅黑" panose="020B0503020204020204" pitchFamily="34" charset="-122"/>
                <a:ea typeface="微软雅黑" panose="020B0503020204020204" pitchFamily="34" charset="-122"/>
              </a:rPr>
              <a:t>对象引用（</a:t>
            </a:r>
            <a:r>
              <a:rPr lang="en-US" altLang="zh-CN" sz="1600" dirty="0">
                <a:solidFill>
                  <a:srgbClr val="002060"/>
                </a:solidFill>
                <a:latin typeface="微软雅黑" panose="020B0503020204020204" pitchFamily="34" charset="-122"/>
                <a:ea typeface="微软雅黑" panose="020B0503020204020204" pitchFamily="34" charset="-122"/>
              </a:rPr>
              <a:t>VEREF</a:t>
            </a:r>
            <a:r>
              <a:rPr lang="zh-CN" altLang="zh-CN" sz="1600" dirty="0">
                <a:solidFill>
                  <a:srgbClr val="002060"/>
                </a:solidFill>
                <a:latin typeface="微软雅黑" panose="020B0503020204020204" pitchFamily="34" charset="-122"/>
                <a:ea typeface="微软雅黑" panose="020B0503020204020204" pitchFamily="34" charset="-122"/>
              </a:rPr>
              <a:t>）</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zh-CN" sz="1600" dirty="0">
                <a:solidFill>
                  <a:srgbClr val="002060"/>
                </a:solidFill>
                <a:latin typeface="微软雅黑" panose="020B0503020204020204" pitchFamily="34" charset="-122"/>
                <a:ea typeface="微软雅黑" panose="020B0503020204020204" pitchFamily="34" charset="-122"/>
              </a:rPr>
              <a:t>纹理贴图投影（</a:t>
            </a:r>
            <a:r>
              <a:rPr lang="en-US" altLang="zh-CN" sz="1600" dirty="0">
                <a:solidFill>
                  <a:srgbClr val="002060"/>
                </a:solidFill>
                <a:latin typeface="微软雅黑" panose="020B0503020204020204" pitchFamily="34" charset="-122"/>
                <a:ea typeface="微软雅黑" panose="020B0503020204020204" pitchFamily="34" charset="-122"/>
              </a:rPr>
              <a:t>VPJ</a:t>
            </a:r>
            <a:r>
              <a:rPr lang="zh-CN" altLang="zh-CN" sz="1600" dirty="0">
                <a:solidFill>
                  <a:srgbClr val="002060"/>
                </a:solidFill>
                <a:latin typeface="微软雅黑" panose="020B0503020204020204" pitchFamily="34" charset="-122"/>
                <a:ea typeface="微软雅黑" panose="020B0503020204020204" pitchFamily="34" charset="-122"/>
              </a:rPr>
              <a:t>）</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zh-CN" sz="1600" dirty="0">
                <a:solidFill>
                  <a:srgbClr val="002060"/>
                </a:solidFill>
                <a:latin typeface="微软雅黑" panose="020B0503020204020204" pitchFamily="34" charset="-122"/>
                <a:ea typeface="微软雅黑" panose="020B0503020204020204" pitchFamily="34" charset="-122"/>
              </a:rPr>
              <a:t>草图对象（</a:t>
            </a:r>
            <a:r>
              <a:rPr lang="en-US" altLang="zh-CN" sz="1600" dirty="0">
                <a:solidFill>
                  <a:srgbClr val="002060"/>
                </a:solidFill>
                <a:latin typeface="微软雅黑" panose="020B0503020204020204" pitchFamily="34" charset="-122"/>
                <a:ea typeface="微软雅黑" panose="020B0503020204020204" pitchFamily="34" charset="-122"/>
              </a:rPr>
              <a:t>VPROF</a:t>
            </a:r>
            <a:r>
              <a:rPr lang="zh-CN" altLang="zh-CN" sz="1600" dirty="0">
                <a:solidFill>
                  <a:srgbClr val="002060"/>
                </a:solidFill>
                <a:latin typeface="微软雅黑" panose="020B0503020204020204" pitchFamily="34" charset="-122"/>
                <a:ea typeface="微软雅黑" panose="020B0503020204020204" pitchFamily="34" charset="-122"/>
              </a:rPr>
              <a:t>）</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zh-CN" sz="1600" dirty="0">
                <a:solidFill>
                  <a:srgbClr val="002060"/>
                </a:solidFill>
                <a:latin typeface="微软雅黑" panose="020B0503020204020204" pitchFamily="34" charset="-122"/>
                <a:ea typeface="微软雅黑" panose="020B0503020204020204" pitchFamily="34" charset="-122"/>
              </a:rPr>
              <a:t>文本对象（</a:t>
            </a:r>
            <a:r>
              <a:rPr lang="en-US" altLang="zh-CN" sz="1600" dirty="0">
                <a:solidFill>
                  <a:srgbClr val="002060"/>
                </a:solidFill>
                <a:latin typeface="微软雅黑" panose="020B0503020204020204" pitchFamily="34" charset="-122"/>
                <a:ea typeface="微软雅黑" panose="020B0503020204020204" pitchFamily="34" charset="-122"/>
              </a:rPr>
              <a:t>VTEXT</a:t>
            </a:r>
            <a:r>
              <a:rPr lang="zh-CN" altLang="zh-CN" sz="1600" dirty="0">
                <a:solidFill>
                  <a:srgbClr val="002060"/>
                </a:solidFill>
                <a:latin typeface="微软雅黑" panose="020B0503020204020204" pitchFamily="34" charset="-122"/>
                <a:ea typeface="微软雅黑" panose="020B0503020204020204" pitchFamily="34" charset="-122"/>
              </a:rPr>
              <a:t>）</a:t>
            </a:r>
            <a:r>
              <a:rPr lang="zh-CN" altLang="zh-CN" sz="1600" dirty="0" smtClean="0">
                <a:solidFill>
                  <a:srgbClr val="002060"/>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注意：如果最后一个对象是组件，会</a:t>
            </a:r>
            <a:r>
              <a:rPr lang="en-US" altLang="zh-CN" sz="1600" dirty="0" smtClean="0">
                <a:solidFill>
                  <a:srgbClr val="FF0000"/>
                </a:solidFill>
                <a:latin typeface="微软雅黑" panose="020B0503020204020204" pitchFamily="34" charset="-122"/>
                <a:ea typeface="微软雅黑" panose="020B0503020204020204" pitchFamily="34" charset="-122"/>
              </a:rPr>
              <a:t>push</a:t>
            </a:r>
            <a:r>
              <a:rPr lang="zh-CN" altLang="en-US" sz="1600" dirty="0" smtClean="0">
                <a:solidFill>
                  <a:srgbClr val="FF0000"/>
                </a:solidFill>
                <a:latin typeface="微软雅黑" panose="020B0503020204020204" pitchFamily="34" charset="-122"/>
                <a:ea typeface="微软雅黑" panose="020B0503020204020204" pitchFamily="34" charset="-122"/>
              </a:rPr>
              <a:t>组件的矩阵（影响</a:t>
            </a:r>
            <a:r>
              <a:rPr lang="en-US" altLang="zh-CN" sz="1600" dirty="0" err="1" smtClean="0">
                <a:solidFill>
                  <a:srgbClr val="FF0000"/>
                </a:solidFill>
                <a:latin typeface="微软雅黑" panose="020B0503020204020204" pitchFamily="34" charset="-122"/>
                <a:ea typeface="微软雅黑" panose="020B0503020204020204" pitchFamily="34" charset="-122"/>
              </a:rPr>
              <a:t>VgActMat</a:t>
            </a:r>
            <a:r>
              <a:rPr lang="zh-CN" altLang="en-US" sz="1600" dirty="0" smtClean="0">
                <a:solidFill>
                  <a:srgbClr val="FF0000"/>
                </a:solidFill>
                <a:latin typeface="微软雅黑" panose="020B0503020204020204" pitchFamily="34" charset="-122"/>
                <a:ea typeface="微软雅黑" panose="020B0503020204020204" pitchFamily="34" charset="-122"/>
              </a:rPr>
              <a:t>），并且激活到组件引用零件的</a:t>
            </a:r>
            <a:r>
              <a:rPr lang="en-US" altLang="zh-CN" sz="1600" dirty="0" smtClean="0">
                <a:solidFill>
                  <a:srgbClr val="FF0000"/>
                </a:solidFill>
                <a:latin typeface="微软雅黑" panose="020B0503020204020204" pitchFamily="34" charset="-122"/>
                <a:ea typeface="微软雅黑" panose="020B0503020204020204" pitchFamily="34" charset="-122"/>
              </a:rPr>
              <a:t>bin</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lvl="0"/>
            <a:r>
              <a:rPr lang="zh-CN" altLang="zh-CN" sz="1600" dirty="0">
                <a:solidFill>
                  <a:srgbClr val="002060"/>
                </a:solidFill>
                <a:latin typeface="微软雅黑" panose="020B0503020204020204" pitchFamily="34" charset="-122"/>
                <a:ea typeface="微软雅黑" panose="020B0503020204020204" pitchFamily="34" charset="-122"/>
              </a:rPr>
              <a:t>这些对象类实现该方法的方式分别</a:t>
            </a:r>
            <a:r>
              <a:rPr lang="zh-CN" altLang="zh-CN" sz="1600" dirty="0" smtClean="0">
                <a:solidFill>
                  <a:srgbClr val="002060"/>
                </a:solidFill>
                <a:latin typeface="微软雅黑" panose="020B0503020204020204" pitchFamily="34" charset="-122"/>
                <a:ea typeface="微软雅黑" panose="020B0503020204020204" pitchFamily="34" charset="-122"/>
              </a:rPr>
              <a:t>为</a:t>
            </a:r>
            <a:r>
              <a:rPr lang="en-US" altLang="zh-CN" sz="1600" dirty="0" smtClean="0">
                <a:solidFill>
                  <a:srgbClr val="002060"/>
                </a:solidFill>
                <a:latin typeface="微软雅黑" panose="020B0503020204020204" pitchFamily="34" charset="-122"/>
                <a:ea typeface="微软雅黑" panose="020B0503020204020204" pitchFamily="34" charset="-122"/>
              </a:rPr>
              <a:t>:</a:t>
            </a:r>
            <a:endParaRPr lang="en-US" altLang="zh-CN" sz="1600" dirty="0">
              <a:solidFill>
                <a:srgbClr val="002060"/>
              </a:solidFill>
              <a:latin typeface="微软雅黑" panose="020B0503020204020204" pitchFamily="34" charset="-122"/>
              <a:ea typeface="微软雅黑" panose="020B0503020204020204" pitchFamily="34" charset="-122"/>
            </a:endParaRPr>
          </a:p>
          <a:p>
            <a:pPr lvl="0"/>
            <a:endParaRPr lang="zh-CN" altLang="zh-CN" sz="1600" dirty="0">
              <a:solidFill>
                <a:srgbClr val="002060"/>
              </a:solidFill>
              <a:latin typeface="微软雅黑" panose="020B0503020204020204" pitchFamily="34" charset="-122"/>
              <a:ea typeface="微软雅黑" panose="020B0503020204020204" pitchFamily="34" charset="-122"/>
            </a:endParaRPr>
          </a:p>
          <a:p>
            <a:endParaRPr lang="zh-CN" altLang="en-US" sz="1600" dirty="0">
              <a:solidFill>
                <a:srgbClr val="00206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440070010"/>
              </p:ext>
            </p:extLst>
          </p:nvPr>
        </p:nvGraphicFramePr>
        <p:xfrm>
          <a:off x="467544" y="4365104"/>
          <a:ext cx="7236804" cy="2088232"/>
        </p:xfrm>
        <a:graphic>
          <a:graphicData uri="http://schemas.openxmlformats.org/drawingml/2006/table">
            <a:tbl>
              <a:tblPr firstRow="1" firstCol="1" bandRow="1">
                <a:tableStyleId>{5C22544A-7EE6-4342-B048-85BDC9FD1C3A}</a:tableStyleId>
              </a:tblPr>
              <a:tblGrid>
                <a:gridCol w="1080120"/>
                <a:gridCol w="6156684"/>
              </a:tblGrid>
              <a:tr h="522058">
                <a:tc>
                  <a:txBody>
                    <a:bodyPr/>
                    <a:lstStyle/>
                    <a:p>
                      <a:pPr marL="0" algn="just" defTabSz="914400" rtl="0" eaLnBrk="1" latinLnBrk="0" hangingPunct="1">
                        <a:spcAft>
                          <a:spcPts val="0"/>
                        </a:spcAft>
                      </a:pPr>
                      <a:endParaRPr lang="en-US" sz="1600" b="1" kern="1200" dirty="0" smtClean="0">
                        <a:solidFill>
                          <a:srgbClr val="002060"/>
                        </a:solidFill>
                        <a:latin typeface="微软雅黑" panose="020B0503020204020204" pitchFamily="34" charset="-122"/>
                        <a:ea typeface="微软雅黑" panose="020B0503020204020204" pitchFamily="34" charset="-122"/>
                        <a:cs typeface="+mn-cs"/>
                      </a:endParaRPr>
                    </a:p>
                    <a:p>
                      <a:pPr marL="0" algn="just" defTabSz="914400" rtl="0" eaLnBrk="1" latinLnBrk="0" hangingPunct="1">
                        <a:spcAft>
                          <a:spcPts val="0"/>
                        </a:spcAft>
                      </a:pPr>
                      <a:r>
                        <a:rPr lang="en-US" sz="1600" b="1" kern="1200" dirty="0" smtClean="0">
                          <a:solidFill>
                            <a:srgbClr val="002060"/>
                          </a:solidFill>
                          <a:latin typeface="微软雅黑" panose="020B0503020204020204" pitchFamily="34" charset="-122"/>
                          <a:ea typeface="微软雅黑" panose="020B0503020204020204" pitchFamily="34" charset="-122"/>
                          <a:cs typeface="+mn-cs"/>
                        </a:rPr>
                        <a:t>VCOMP</a:t>
                      </a:r>
                      <a:endParaRPr lang="zh-CN" sz="1600" b="1" kern="1200" dirty="0">
                        <a:solidFill>
                          <a:srgbClr val="002060"/>
                        </a:solidFill>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just" defTabSz="914400" rtl="0" eaLnBrk="1" latinLnBrk="0" hangingPunct="1">
                        <a:spcAft>
                          <a:spcPts val="0"/>
                        </a:spcAft>
                      </a:pPr>
                      <a:r>
                        <a:rPr lang="zh-CN" sz="1600" b="0" kern="1200" dirty="0">
                          <a:solidFill>
                            <a:srgbClr val="002060"/>
                          </a:solidFill>
                          <a:latin typeface="微软雅黑" panose="020B0503020204020204" pitchFamily="34" charset="-122"/>
                          <a:ea typeface="微软雅黑" panose="020B0503020204020204" pitchFamily="34" charset="-122"/>
                          <a:cs typeface="+mn-cs"/>
                        </a:rPr>
                        <a:t>更新全局转换矩阵（更新当前对象坐标系映射到世界坐标系</a:t>
                      </a:r>
                      <a:r>
                        <a:rPr lang="en-US" sz="1600" b="0" kern="1200" dirty="0">
                          <a:solidFill>
                            <a:srgbClr val="002060"/>
                          </a:solidFill>
                          <a:latin typeface="微软雅黑" panose="020B0503020204020204" pitchFamily="34" charset="-122"/>
                          <a:ea typeface="微软雅黑" panose="020B0503020204020204" pitchFamily="34" charset="-122"/>
                          <a:cs typeface="+mn-cs"/>
                        </a:rPr>
                        <a:t>object-&gt;world</a:t>
                      </a:r>
                      <a:r>
                        <a:rPr lang="zh-CN" sz="1600" b="0" kern="1200" dirty="0">
                          <a:solidFill>
                            <a:srgbClr val="002060"/>
                          </a:solidFill>
                          <a:latin typeface="微软雅黑" panose="020B0503020204020204" pitchFamily="34" charset="-122"/>
                          <a:ea typeface="微软雅黑" panose="020B0503020204020204" pitchFamily="34" charset="-122"/>
                          <a:cs typeface="+mn-cs"/>
                        </a:rPr>
                        <a:t>的转换矩阵，激活当前对象引用的</a:t>
                      </a:r>
                      <a:r>
                        <a:rPr lang="en-US" sz="1600" b="0" kern="1200" dirty="0">
                          <a:solidFill>
                            <a:srgbClr val="002060"/>
                          </a:solidFill>
                          <a:latin typeface="微软雅黑" panose="020B0503020204020204" pitchFamily="34" charset="-122"/>
                          <a:ea typeface="微软雅黑" panose="020B0503020204020204" pitchFamily="34" charset="-122"/>
                          <a:cs typeface="+mn-cs"/>
                        </a:rPr>
                        <a:t>bin</a:t>
                      </a:r>
                      <a:r>
                        <a:rPr lang="zh-CN" sz="1600" b="0" kern="1200" dirty="0">
                          <a:solidFill>
                            <a:srgbClr val="002060"/>
                          </a:solidFill>
                          <a:latin typeface="微软雅黑" panose="020B0503020204020204" pitchFamily="34" charset="-122"/>
                          <a:ea typeface="微软雅黑" panose="020B0503020204020204" pitchFamily="34" charset="-122"/>
                          <a:cs typeface="+mn-cs"/>
                        </a:rPr>
                        <a:t>），更新</a:t>
                      </a:r>
                      <a:r>
                        <a:rPr lang="en-US" sz="1600" b="0" kern="1200" dirty="0">
                          <a:solidFill>
                            <a:srgbClr val="002060"/>
                          </a:solidFill>
                          <a:latin typeface="微软雅黑" panose="020B0503020204020204" pitchFamily="34" charset="-122"/>
                          <a:ea typeface="微软雅黑" panose="020B0503020204020204" pitchFamily="34" charset="-122"/>
                          <a:cs typeface="+mn-cs"/>
                        </a:rPr>
                        <a:t>bin</a:t>
                      </a:r>
                      <a:endParaRPr lang="zh-CN" sz="1600" b="0" kern="1200" dirty="0">
                        <a:solidFill>
                          <a:srgbClr val="002060"/>
                        </a:solidFill>
                        <a:latin typeface="微软雅黑" panose="020B0503020204020204" pitchFamily="34" charset="-122"/>
                        <a:ea typeface="微软雅黑" panose="020B0503020204020204" pitchFamily="34" charset="-122"/>
                        <a:cs typeface="+mn-cs"/>
                      </a:endParaRPr>
                    </a:p>
                  </a:txBody>
                  <a:tcPr marL="68580" marR="68580" marT="0" marB="0"/>
                </a:tc>
              </a:tr>
              <a:tr h="261029">
                <a:tc>
                  <a:txBody>
                    <a:bodyPr/>
                    <a:lstStyle/>
                    <a:p>
                      <a:pPr marL="0" algn="just" defTabSz="914400" rtl="0" eaLnBrk="1" latinLnBrk="0" hangingPunct="1">
                        <a:spcAft>
                          <a:spcPts val="0"/>
                        </a:spcAft>
                      </a:pPr>
                      <a:r>
                        <a:rPr lang="en-US" sz="1600" b="1" kern="1200" dirty="0">
                          <a:solidFill>
                            <a:srgbClr val="002060"/>
                          </a:solidFill>
                          <a:latin typeface="微软雅黑" panose="020B0503020204020204" pitchFamily="34" charset="-122"/>
                          <a:ea typeface="微软雅黑" panose="020B0503020204020204" pitchFamily="34" charset="-122"/>
                          <a:cs typeface="+mn-cs"/>
                        </a:rPr>
                        <a:t>VDIM</a:t>
                      </a:r>
                      <a:endParaRPr lang="zh-CN" sz="1600" b="1" kern="1200" dirty="0">
                        <a:solidFill>
                          <a:srgbClr val="002060"/>
                        </a:solidFill>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just">
                        <a:spcAft>
                          <a:spcPts val="0"/>
                        </a:spcAft>
                      </a:pPr>
                      <a:r>
                        <a:rPr lang="zh-CN" sz="1600" b="0" kern="1200" dirty="0">
                          <a:solidFill>
                            <a:srgbClr val="002060"/>
                          </a:solidFill>
                          <a:latin typeface="微软雅黑" panose="020B0503020204020204" pitchFamily="34" charset="-122"/>
                          <a:ea typeface="微软雅黑" panose="020B0503020204020204" pitchFamily="34" charset="-122"/>
                          <a:cs typeface="+mn-cs"/>
                        </a:rPr>
                        <a:t>如果有尺寸平面，则更新全局转换矩阵</a:t>
                      </a:r>
                    </a:p>
                  </a:txBody>
                  <a:tcPr marL="68580" marR="68580" marT="0" marB="0"/>
                </a:tc>
              </a:tr>
              <a:tr h="261029">
                <a:tc>
                  <a:txBody>
                    <a:bodyPr/>
                    <a:lstStyle/>
                    <a:p>
                      <a:pPr marL="0" algn="just" defTabSz="914400" rtl="0" eaLnBrk="1" latinLnBrk="0" hangingPunct="1">
                        <a:spcAft>
                          <a:spcPts val="0"/>
                        </a:spcAft>
                      </a:pPr>
                      <a:r>
                        <a:rPr lang="en-US" sz="1600" b="1" kern="1200" dirty="0">
                          <a:solidFill>
                            <a:srgbClr val="002060"/>
                          </a:solidFill>
                          <a:latin typeface="微软雅黑" panose="020B0503020204020204" pitchFamily="34" charset="-122"/>
                          <a:ea typeface="微软雅黑" panose="020B0503020204020204" pitchFamily="34" charset="-122"/>
                          <a:cs typeface="+mn-cs"/>
                        </a:rPr>
                        <a:t>VDTM</a:t>
                      </a:r>
                      <a:endParaRPr lang="zh-CN" sz="1600" b="1" kern="1200" dirty="0">
                        <a:solidFill>
                          <a:srgbClr val="002060"/>
                        </a:solidFill>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just">
                        <a:spcAft>
                          <a:spcPts val="0"/>
                        </a:spcAft>
                      </a:pPr>
                      <a:r>
                        <a:rPr lang="zh-CN" sz="1600" b="0" kern="1200" dirty="0">
                          <a:solidFill>
                            <a:srgbClr val="002060"/>
                          </a:solidFill>
                          <a:latin typeface="微软雅黑" panose="020B0503020204020204" pitchFamily="34" charset="-122"/>
                          <a:ea typeface="微软雅黑" panose="020B0503020204020204" pitchFamily="34" charset="-122"/>
                          <a:cs typeface="+mn-cs"/>
                        </a:rPr>
                        <a:t>只更新全局转换矩阵</a:t>
                      </a:r>
                    </a:p>
                  </a:txBody>
                  <a:tcPr marL="68580" marR="68580" marT="0" marB="0"/>
                </a:tc>
              </a:tr>
              <a:tr h="261029">
                <a:tc>
                  <a:txBody>
                    <a:bodyPr/>
                    <a:lstStyle/>
                    <a:p>
                      <a:pPr marL="0" algn="just" defTabSz="914400" rtl="0" eaLnBrk="1" latinLnBrk="0" hangingPunct="1">
                        <a:spcAft>
                          <a:spcPts val="0"/>
                        </a:spcAft>
                      </a:pPr>
                      <a:r>
                        <a:rPr lang="en-US" sz="1600" b="1" kern="1200" dirty="0">
                          <a:solidFill>
                            <a:srgbClr val="002060"/>
                          </a:solidFill>
                          <a:latin typeface="微软雅黑" panose="020B0503020204020204" pitchFamily="34" charset="-122"/>
                          <a:ea typeface="微软雅黑" panose="020B0503020204020204" pitchFamily="34" charset="-122"/>
                          <a:cs typeface="+mn-cs"/>
                        </a:rPr>
                        <a:t>VEREF</a:t>
                      </a:r>
                      <a:endParaRPr lang="zh-CN" sz="1600" b="1" kern="1200" dirty="0">
                        <a:solidFill>
                          <a:srgbClr val="002060"/>
                        </a:solidFill>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l">
                        <a:spcAft>
                          <a:spcPts val="0"/>
                        </a:spcAft>
                      </a:pPr>
                      <a:r>
                        <a:rPr lang="zh-CN" sz="1600" b="0" kern="1200" dirty="0">
                          <a:solidFill>
                            <a:srgbClr val="002060"/>
                          </a:solidFill>
                          <a:latin typeface="微软雅黑" panose="020B0503020204020204" pitchFamily="34" charset="-122"/>
                          <a:ea typeface="微软雅黑" panose="020B0503020204020204" pitchFamily="34" charset="-122"/>
                          <a:cs typeface="+mn-cs"/>
                        </a:rPr>
                        <a:t>更新全局转换矩阵</a:t>
                      </a:r>
                    </a:p>
                  </a:txBody>
                  <a:tcPr marL="68580" marR="68580" marT="0" marB="0"/>
                </a:tc>
              </a:tr>
              <a:tr h="261029">
                <a:tc>
                  <a:txBody>
                    <a:bodyPr/>
                    <a:lstStyle/>
                    <a:p>
                      <a:pPr marL="0" algn="just" defTabSz="914400" rtl="0" eaLnBrk="1" latinLnBrk="0" hangingPunct="1">
                        <a:spcAft>
                          <a:spcPts val="0"/>
                        </a:spcAft>
                      </a:pPr>
                      <a:r>
                        <a:rPr lang="en-US" sz="1600" b="1" kern="1200" dirty="0">
                          <a:solidFill>
                            <a:srgbClr val="002060"/>
                          </a:solidFill>
                          <a:latin typeface="微软雅黑" panose="020B0503020204020204" pitchFamily="34" charset="-122"/>
                          <a:ea typeface="微软雅黑" panose="020B0503020204020204" pitchFamily="34" charset="-122"/>
                          <a:cs typeface="+mn-cs"/>
                        </a:rPr>
                        <a:t>VPJ</a:t>
                      </a:r>
                      <a:endParaRPr lang="zh-CN" sz="1600" b="1" kern="1200" dirty="0">
                        <a:solidFill>
                          <a:srgbClr val="002060"/>
                        </a:solidFill>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just">
                        <a:spcAft>
                          <a:spcPts val="0"/>
                        </a:spcAft>
                      </a:pPr>
                      <a:r>
                        <a:rPr lang="zh-CN" sz="1600" b="0" kern="1200" dirty="0">
                          <a:solidFill>
                            <a:srgbClr val="002060"/>
                          </a:solidFill>
                          <a:latin typeface="微软雅黑" panose="020B0503020204020204" pitchFamily="34" charset="-122"/>
                          <a:ea typeface="微软雅黑" panose="020B0503020204020204" pitchFamily="34" charset="-122"/>
                          <a:cs typeface="+mn-cs"/>
                        </a:rPr>
                        <a:t>更新全局转换矩阵</a:t>
                      </a:r>
                    </a:p>
                  </a:txBody>
                  <a:tcPr marL="68580" marR="68580" marT="0" marB="0"/>
                </a:tc>
              </a:tr>
              <a:tr h="261029">
                <a:tc>
                  <a:txBody>
                    <a:bodyPr/>
                    <a:lstStyle/>
                    <a:p>
                      <a:pPr marL="0" algn="just" defTabSz="914400" rtl="0" eaLnBrk="1" latinLnBrk="0" hangingPunct="1">
                        <a:spcAft>
                          <a:spcPts val="0"/>
                        </a:spcAft>
                      </a:pPr>
                      <a:r>
                        <a:rPr lang="en-US" sz="1600" b="1" kern="1200" dirty="0">
                          <a:solidFill>
                            <a:srgbClr val="002060"/>
                          </a:solidFill>
                          <a:latin typeface="微软雅黑" panose="020B0503020204020204" pitchFamily="34" charset="-122"/>
                          <a:ea typeface="微软雅黑" panose="020B0503020204020204" pitchFamily="34" charset="-122"/>
                          <a:cs typeface="+mn-cs"/>
                        </a:rPr>
                        <a:t>VPROF</a:t>
                      </a:r>
                      <a:endParaRPr lang="zh-CN" sz="1600" b="1" kern="1200" dirty="0">
                        <a:solidFill>
                          <a:srgbClr val="002060"/>
                        </a:solidFill>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just">
                        <a:spcAft>
                          <a:spcPts val="0"/>
                        </a:spcAft>
                      </a:pPr>
                      <a:r>
                        <a:rPr lang="zh-CN" sz="1600" b="0" kern="1200" dirty="0">
                          <a:solidFill>
                            <a:srgbClr val="002060"/>
                          </a:solidFill>
                          <a:latin typeface="微软雅黑" panose="020B0503020204020204" pitchFamily="34" charset="-122"/>
                          <a:ea typeface="微软雅黑" panose="020B0503020204020204" pitchFamily="34" charset="-122"/>
                          <a:cs typeface="+mn-cs"/>
                        </a:rPr>
                        <a:t>使用插入平面</a:t>
                      </a:r>
                      <a:r>
                        <a:rPr lang="zh-CN" sz="1600" b="0" kern="1200" dirty="0" smtClean="0">
                          <a:solidFill>
                            <a:srgbClr val="002060"/>
                          </a:solidFill>
                          <a:latin typeface="微软雅黑" panose="020B0503020204020204" pitchFamily="34" charset="-122"/>
                          <a:ea typeface="微软雅黑" panose="020B0503020204020204" pitchFamily="34" charset="-122"/>
                          <a:cs typeface="+mn-cs"/>
                        </a:rPr>
                        <a:t>的</a:t>
                      </a:r>
                      <a:r>
                        <a:rPr lang="zh-CN" altLang="en-US" sz="1600" b="0" kern="1200" dirty="0" smtClean="0">
                          <a:solidFill>
                            <a:srgbClr val="002060"/>
                          </a:solidFill>
                          <a:latin typeface="微软雅黑" panose="020B0503020204020204" pitchFamily="34" charset="-122"/>
                          <a:ea typeface="微软雅黑" panose="020B0503020204020204" pitchFamily="34" charset="-122"/>
                          <a:cs typeface="+mn-cs"/>
                        </a:rPr>
                        <a:t>转换</a:t>
                      </a:r>
                      <a:r>
                        <a:rPr lang="zh-CN" sz="1600" b="0" kern="1200" dirty="0" smtClean="0">
                          <a:solidFill>
                            <a:srgbClr val="002060"/>
                          </a:solidFill>
                          <a:latin typeface="微软雅黑" panose="020B0503020204020204" pitchFamily="34" charset="-122"/>
                          <a:ea typeface="微软雅黑" panose="020B0503020204020204" pitchFamily="34" charset="-122"/>
                          <a:cs typeface="+mn-cs"/>
                        </a:rPr>
                        <a:t>矩阵</a:t>
                      </a:r>
                      <a:r>
                        <a:rPr lang="zh-CN" sz="1600" b="0" kern="1200" dirty="0">
                          <a:solidFill>
                            <a:srgbClr val="002060"/>
                          </a:solidFill>
                          <a:latin typeface="微软雅黑" panose="020B0503020204020204" pitchFamily="34" charset="-122"/>
                          <a:ea typeface="微软雅黑" panose="020B0503020204020204" pitchFamily="34" charset="-122"/>
                          <a:cs typeface="+mn-cs"/>
                        </a:rPr>
                        <a:t>更新全局转换矩阵</a:t>
                      </a:r>
                    </a:p>
                  </a:txBody>
                  <a:tcPr marL="68580" marR="68580" marT="0" marB="0"/>
                </a:tc>
              </a:tr>
              <a:tr h="261029">
                <a:tc>
                  <a:txBody>
                    <a:bodyPr/>
                    <a:lstStyle/>
                    <a:p>
                      <a:pPr marL="0" algn="just" defTabSz="914400" rtl="0" eaLnBrk="1" latinLnBrk="0" hangingPunct="1">
                        <a:spcAft>
                          <a:spcPts val="0"/>
                        </a:spcAft>
                      </a:pPr>
                      <a:r>
                        <a:rPr lang="en-US" sz="1600" b="1" kern="1200" dirty="0">
                          <a:solidFill>
                            <a:srgbClr val="002060"/>
                          </a:solidFill>
                          <a:latin typeface="微软雅黑" panose="020B0503020204020204" pitchFamily="34" charset="-122"/>
                          <a:ea typeface="微软雅黑" panose="020B0503020204020204" pitchFamily="34" charset="-122"/>
                          <a:cs typeface="+mn-cs"/>
                        </a:rPr>
                        <a:t>VTEXT</a:t>
                      </a:r>
                      <a:endParaRPr lang="zh-CN" sz="1600" b="1" kern="1200" dirty="0">
                        <a:solidFill>
                          <a:srgbClr val="002060"/>
                        </a:solidFill>
                        <a:latin typeface="微软雅黑" panose="020B0503020204020204" pitchFamily="34" charset="-122"/>
                        <a:ea typeface="微软雅黑" panose="020B0503020204020204" pitchFamily="34" charset="-122"/>
                        <a:cs typeface="+mn-cs"/>
                      </a:endParaRPr>
                    </a:p>
                  </a:txBody>
                  <a:tcPr marL="68580" marR="68580" marT="0" marB="0"/>
                </a:tc>
                <a:tc>
                  <a:txBody>
                    <a:bodyPr/>
                    <a:lstStyle/>
                    <a:p>
                      <a:pPr algn="just">
                        <a:spcAft>
                          <a:spcPts val="0"/>
                        </a:spcAft>
                      </a:pPr>
                      <a:r>
                        <a:rPr lang="zh-CN" sz="1600" b="0" kern="1200" dirty="0">
                          <a:solidFill>
                            <a:srgbClr val="002060"/>
                          </a:solidFill>
                          <a:latin typeface="微软雅黑" panose="020B0503020204020204" pitchFamily="34" charset="-122"/>
                          <a:ea typeface="微软雅黑" panose="020B0503020204020204" pitchFamily="34" charset="-122"/>
                          <a:cs typeface="+mn-cs"/>
                        </a:rPr>
                        <a:t>如果有文字平面，则更新全局转换矩阵</a:t>
                      </a:r>
                    </a:p>
                  </a:txBody>
                  <a:tcPr marL="68580" marR="68580" marT="0" marB="0"/>
                </a:tc>
              </a:tr>
            </a:tbl>
          </a:graphicData>
        </a:graphic>
      </p:graphicFrame>
    </p:spTree>
    <p:extLst>
      <p:ext uri="{BB962C8B-B14F-4D97-AF65-F5344CB8AC3E}">
        <p14:creationId xmlns:p14="http://schemas.microsoft.com/office/powerpoint/2010/main" val="619410950"/>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smtClean="0">
                <a:solidFill>
                  <a:srgbClr val="002060"/>
                </a:solidFill>
                <a:latin typeface="华文楷体" panose="02010600040101010101" pitchFamily="2" charset="-122"/>
                <a:ea typeface="华文楷体" panose="02010600040101010101" pitchFamily="2" charset="-122"/>
              </a:rPr>
              <a:t>Pick path</a:t>
            </a:r>
            <a:r>
              <a:rPr lang="zh-CN" altLang="en-US" sz="2800" b="1" dirty="0" smtClean="0">
                <a:solidFill>
                  <a:srgbClr val="002060"/>
                </a:solidFill>
                <a:latin typeface="华文楷体" panose="02010600040101010101" pitchFamily="2" charset="-122"/>
                <a:ea typeface="华文楷体" panose="02010600040101010101" pitchFamily="2" charset="-122"/>
              </a:rPr>
              <a:t>相关接口</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8" name="文本框 7">
            <a:extLst>
              <a:ext uri="{FF2B5EF4-FFF2-40B4-BE49-F238E27FC236}">
                <a16:creationId xmlns="" xmlns:a16="http://schemas.microsoft.com/office/drawing/2014/main" id="{17ACDE17-7F0A-45D5-827B-397D95E1F897}"/>
              </a:ext>
            </a:extLst>
          </p:cNvPr>
          <p:cNvSpPr txBox="1"/>
          <p:nvPr/>
        </p:nvSpPr>
        <p:spPr>
          <a:xfrm>
            <a:off x="-20588" y="2028304"/>
            <a:ext cx="8391824"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b="1" dirty="0" err="1" smtClean="0">
                <a:solidFill>
                  <a:srgbClr val="002060"/>
                </a:solidFill>
                <a:latin typeface="微软雅黑" panose="020B0503020204020204" pitchFamily="34" charset="-122"/>
                <a:ea typeface="微软雅黑" panose="020B0503020204020204" pitchFamily="34" charset="-122"/>
              </a:rPr>
              <a:t>CdPickPathUpper</a:t>
            </a:r>
            <a:endParaRPr lang="en-US" altLang="zh-CN" sz="1800" b="1"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t>与</a:t>
            </a:r>
            <a:r>
              <a:rPr lang="en-US" altLang="zh-CN" sz="1600" dirty="0" err="1" smtClean="0">
                <a:solidFill>
                  <a:srgbClr val="002060"/>
                </a:solidFill>
                <a:latin typeface="微软雅黑" panose="020B0503020204020204" pitchFamily="34" charset="-122"/>
                <a:ea typeface="微软雅黑" panose="020B0503020204020204" pitchFamily="34" charset="-122"/>
              </a:rPr>
              <a:t>CdPickPathAct</a:t>
            </a:r>
            <a:r>
              <a:rPr lang="en-US" altLang="zh-CN" sz="1600" dirty="0" smtClean="0">
                <a:solidFill>
                  <a:srgbClr val="002060"/>
                </a:solidFill>
                <a:latin typeface="微软雅黑" panose="020B0503020204020204" pitchFamily="34" charset="-122"/>
                <a:ea typeface="微软雅黑" panose="020B0503020204020204" pitchFamily="34" charset="-122"/>
              </a:rPr>
              <a:t>()</a:t>
            </a:r>
            <a:r>
              <a:rPr lang="zh-CN" altLang="en-US" sz="1600" dirty="0" smtClean="0">
                <a:solidFill>
                  <a:srgbClr val="002060"/>
                </a:solidFill>
                <a:latin typeface="微软雅黑" panose="020B0503020204020204" pitchFamily="34" charset="-122"/>
                <a:ea typeface="微软雅黑" panose="020B0503020204020204" pitchFamily="34" charset="-122"/>
              </a:rPr>
              <a:t>类似，</a:t>
            </a:r>
            <a:r>
              <a:rPr lang="zh-CN" altLang="en-US" sz="1600" b="1" dirty="0" smtClean="0">
                <a:solidFill>
                  <a:srgbClr val="002060"/>
                </a:solidFill>
                <a:latin typeface="微软雅黑" panose="020B0503020204020204" pitchFamily="34" charset="-122"/>
                <a:ea typeface="微软雅黑" panose="020B0503020204020204" pitchFamily="34" charset="-122"/>
              </a:rPr>
              <a:t>激活</a:t>
            </a:r>
            <a:r>
              <a:rPr lang="en-US" altLang="zh-CN" sz="1600" b="1" dirty="0" smtClean="0">
                <a:solidFill>
                  <a:srgbClr val="002060"/>
                </a:solidFill>
                <a:latin typeface="微软雅黑" panose="020B0503020204020204" pitchFamily="34" charset="-122"/>
                <a:ea typeface="微软雅黑" panose="020B0503020204020204" pitchFamily="34" charset="-122"/>
              </a:rPr>
              <a:t>pick-path</a:t>
            </a:r>
            <a:r>
              <a:rPr lang="zh-CN" altLang="en-US" sz="1600" b="1" dirty="0" smtClean="0">
                <a:solidFill>
                  <a:srgbClr val="002060"/>
                </a:solidFill>
                <a:latin typeface="微软雅黑" panose="020B0503020204020204" pitchFamily="34" charset="-122"/>
                <a:ea typeface="微软雅黑" panose="020B0503020204020204" pitchFamily="34" charset="-122"/>
              </a:rPr>
              <a:t>最后一个对象的上一个对象（父对象）所在的环境</a:t>
            </a:r>
            <a:r>
              <a:rPr lang="zh-CN" altLang="en-US" sz="1600" dirty="0" smtClean="0">
                <a:solidFill>
                  <a:srgbClr val="002060"/>
                </a:solidFill>
                <a:latin typeface="微软雅黑" panose="020B0503020204020204" pitchFamily="34" charset="-122"/>
                <a:ea typeface="微软雅黑" panose="020B0503020204020204" pitchFamily="34" charset="-122"/>
              </a:rPr>
              <a:t>，通常用这个函数是为了获取路径最后一个组件对象的句柄，因为组件对象的定义保存在它的父装配所在的</a:t>
            </a:r>
            <a:r>
              <a:rPr lang="en-US" altLang="zh-CN" sz="1600" dirty="0" smtClean="0">
                <a:solidFill>
                  <a:srgbClr val="002060"/>
                </a:solidFill>
                <a:latin typeface="微软雅黑" panose="020B0503020204020204" pitchFamily="34" charset="-122"/>
                <a:ea typeface="微软雅黑" panose="020B0503020204020204" pitchFamily="34" charset="-122"/>
              </a:rPr>
              <a:t>bin</a:t>
            </a:r>
            <a:r>
              <a:rPr lang="zh-CN" altLang="en-US" sz="1600" dirty="0" smtClean="0">
                <a:solidFill>
                  <a:srgbClr val="002060"/>
                </a:solidFill>
                <a:latin typeface="微软雅黑" panose="020B0503020204020204" pitchFamily="34" charset="-122"/>
                <a:ea typeface="微软雅黑" panose="020B0503020204020204" pitchFamily="34" charset="-122"/>
              </a:rPr>
              <a:t>，因此要激活到上一个对象。虽然其他对象（最后对象没有引用外部）似乎通过</a:t>
            </a:r>
            <a:r>
              <a:rPr lang="en-US" altLang="zh-CN" sz="1600" dirty="0" err="1" smtClean="0">
                <a:solidFill>
                  <a:srgbClr val="002060"/>
                </a:solidFill>
                <a:latin typeface="微软雅黑" panose="020B0503020204020204" pitchFamily="34" charset="-122"/>
                <a:ea typeface="微软雅黑" panose="020B0503020204020204" pitchFamily="34" charset="-122"/>
              </a:rPr>
              <a:t>CdPickPathAct</a:t>
            </a:r>
            <a:r>
              <a:rPr lang="zh-CN" altLang="en-US" sz="1600" dirty="0" smtClean="0">
                <a:solidFill>
                  <a:srgbClr val="002060"/>
                </a:solidFill>
                <a:latin typeface="微软雅黑" panose="020B0503020204020204" pitchFamily="34" charset="-122"/>
                <a:ea typeface="微软雅黑" panose="020B0503020204020204" pitchFamily="34" charset="-122"/>
              </a:rPr>
              <a:t>也能保证</a:t>
            </a:r>
            <a:r>
              <a:rPr lang="en-US" altLang="zh-CN" sz="1600" dirty="0" smtClean="0">
                <a:solidFill>
                  <a:srgbClr val="002060"/>
                </a:solidFill>
                <a:latin typeface="微软雅黑" panose="020B0503020204020204" pitchFamily="34" charset="-122"/>
                <a:ea typeface="微软雅黑" panose="020B0503020204020204" pitchFamily="34" charset="-122"/>
              </a:rPr>
              <a:t>bin</a:t>
            </a:r>
            <a:r>
              <a:rPr lang="zh-CN" altLang="en-US" sz="1600" dirty="0" smtClean="0">
                <a:solidFill>
                  <a:srgbClr val="002060"/>
                </a:solidFill>
                <a:latin typeface="微软雅黑" panose="020B0503020204020204" pitchFamily="34" charset="-122"/>
                <a:ea typeface="微软雅黑" panose="020B0503020204020204" pitchFamily="34" charset="-122"/>
              </a:rPr>
              <a:t>正确，但全局矩阵已更新到最后一个对像，因此这类场景最好还是用</a:t>
            </a:r>
            <a:r>
              <a:rPr lang="en-US" altLang="zh-CN" sz="1600" dirty="0" err="1" smtClean="0">
                <a:solidFill>
                  <a:srgbClr val="002060"/>
                </a:solidFill>
                <a:latin typeface="微软雅黑" panose="020B0503020204020204" pitchFamily="34" charset="-122"/>
                <a:ea typeface="微软雅黑" panose="020B0503020204020204" pitchFamily="34" charset="-122"/>
              </a:rPr>
              <a:t>CdPickPathUpper</a:t>
            </a:r>
            <a:r>
              <a:rPr lang="zh-CN" altLang="en-US" sz="1600" dirty="0" smtClean="0">
                <a:solidFill>
                  <a:srgbClr val="002060"/>
                </a:solidFill>
                <a:latin typeface="微软雅黑" panose="020B0503020204020204" pitchFamily="34" charset="-122"/>
                <a:ea typeface="微软雅黑" panose="020B0503020204020204" pitchFamily="34" charset="-122"/>
              </a:rPr>
              <a:t>避免矩阵错误。</a:t>
            </a:r>
            <a:endParaRPr lang="en-US" altLang="zh-CN" sz="1600" dirty="0" smtClean="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800" b="1" dirty="0" err="1">
                <a:solidFill>
                  <a:srgbClr val="002060"/>
                </a:solidFill>
                <a:latin typeface="微软雅黑" panose="020B0503020204020204" pitchFamily="34" charset="-122"/>
                <a:ea typeface="微软雅黑" panose="020B0503020204020204" pitchFamily="34" charset="-122"/>
              </a:rPr>
              <a:t>CdPickPathUpdate</a:t>
            </a:r>
            <a:endParaRPr lang="en-US" altLang="zh-CN" sz="18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与</a:t>
            </a:r>
            <a:r>
              <a:rPr lang="en-US" altLang="zh-CN" sz="1600" dirty="0" err="1">
                <a:solidFill>
                  <a:srgbClr val="002060"/>
                </a:solidFill>
                <a:latin typeface="微软雅黑" panose="020B0503020204020204" pitchFamily="34" charset="-122"/>
                <a:ea typeface="微软雅黑" panose="020B0503020204020204" pitchFamily="34" charset="-122"/>
              </a:rPr>
              <a:t>CdPickPathActUpper</a:t>
            </a:r>
            <a:r>
              <a:rPr lang="zh-CN" altLang="en-US" sz="1600" dirty="0">
                <a:solidFill>
                  <a:srgbClr val="002060"/>
                </a:solidFill>
                <a:latin typeface="微软雅黑" panose="020B0503020204020204" pitchFamily="34" charset="-122"/>
                <a:ea typeface="微软雅黑" panose="020B0503020204020204" pitchFamily="34" charset="-122"/>
              </a:rPr>
              <a:t>类似，激活到</a:t>
            </a:r>
            <a:r>
              <a:rPr lang="en-US" altLang="zh-CN" sz="1600" dirty="0" err="1">
                <a:solidFill>
                  <a:srgbClr val="002060"/>
                </a:solidFill>
                <a:latin typeface="微软雅黑" panose="020B0503020204020204" pitchFamily="34" charset="-122"/>
                <a:ea typeface="微软雅黑" panose="020B0503020204020204" pitchFamily="34" charset="-122"/>
              </a:rPr>
              <a:t>pickPath</a:t>
            </a:r>
            <a:r>
              <a:rPr lang="zh-CN" altLang="en-US" sz="1600" dirty="0">
                <a:solidFill>
                  <a:srgbClr val="002060"/>
                </a:solidFill>
                <a:latin typeface="微软雅黑" panose="020B0503020204020204" pitchFamily="34" charset="-122"/>
                <a:ea typeface="微软雅黑" panose="020B0503020204020204" pitchFamily="34" charset="-122"/>
              </a:rPr>
              <a:t>表征的最后一个对象的父对象，但他会</a:t>
            </a:r>
            <a:r>
              <a:rPr lang="en-US" altLang="zh-CN" sz="1600" dirty="0">
                <a:solidFill>
                  <a:srgbClr val="002060"/>
                </a:solidFill>
                <a:latin typeface="微软雅黑" panose="020B0503020204020204" pitchFamily="34" charset="-122"/>
                <a:ea typeface="微软雅黑" panose="020B0503020204020204" pitchFamily="34" charset="-122"/>
              </a:rPr>
              <a:t>push</a:t>
            </a:r>
            <a:r>
              <a:rPr lang="zh-CN" altLang="en-US" sz="1600" dirty="0">
                <a:solidFill>
                  <a:srgbClr val="002060"/>
                </a:solidFill>
                <a:latin typeface="微软雅黑" panose="020B0503020204020204" pitchFamily="34" charset="-122"/>
                <a:ea typeface="微软雅黑" panose="020B0503020204020204" pitchFamily="34" charset="-122"/>
              </a:rPr>
              <a:t>最后一个对象的矩阵到全局</a:t>
            </a:r>
            <a:r>
              <a:rPr lang="en-US" altLang="zh-CN" sz="1600" dirty="0" err="1">
                <a:solidFill>
                  <a:srgbClr val="002060"/>
                </a:solidFill>
                <a:latin typeface="微软雅黑" panose="020B0503020204020204" pitchFamily="34" charset="-122"/>
                <a:ea typeface="微软雅黑" panose="020B0503020204020204" pitchFamily="34" charset="-122"/>
              </a:rPr>
              <a:t>VgActMat</a:t>
            </a:r>
            <a:r>
              <a:rPr lang="zh-CN" altLang="en-US" sz="1600" dirty="0">
                <a:solidFill>
                  <a:srgbClr val="002060"/>
                </a:solidFill>
                <a:latin typeface="微软雅黑" panose="020B0503020204020204" pitchFamily="34" charset="-122"/>
                <a:ea typeface="微软雅黑" panose="020B0503020204020204" pitchFamily="34" charset="-122"/>
              </a:rPr>
              <a:t>，</a:t>
            </a:r>
            <a:r>
              <a:rPr lang="zh-CN" altLang="en-US" sz="1600" b="1" dirty="0">
                <a:solidFill>
                  <a:srgbClr val="002060"/>
                </a:solidFill>
                <a:latin typeface="微软雅黑" panose="020B0503020204020204" pitchFamily="34" charset="-122"/>
                <a:ea typeface="微软雅黑" panose="020B0503020204020204" pitchFamily="34" charset="-122"/>
              </a:rPr>
              <a:t>诸如一些获取组件相对于世界坐标系矩阵的地方使用有意义，其他场景不建议使用，需要切</a:t>
            </a:r>
            <a:r>
              <a:rPr lang="en-US" altLang="zh-CN" sz="1600" b="1" dirty="0">
                <a:solidFill>
                  <a:srgbClr val="002060"/>
                </a:solidFill>
                <a:latin typeface="微软雅黑" panose="020B0503020204020204" pitchFamily="34" charset="-122"/>
                <a:ea typeface="微软雅黑" panose="020B0503020204020204" pitchFamily="34" charset="-122"/>
              </a:rPr>
              <a:t>bin</a:t>
            </a:r>
            <a:r>
              <a:rPr lang="zh-CN" altLang="en-US" sz="1600" b="1" dirty="0">
                <a:solidFill>
                  <a:srgbClr val="002060"/>
                </a:solidFill>
                <a:latin typeface="微软雅黑" panose="020B0503020204020204" pitchFamily="34" charset="-122"/>
                <a:ea typeface="微软雅黑" panose="020B0503020204020204" pitchFamily="34" charset="-122"/>
              </a:rPr>
              <a:t>，用</a:t>
            </a:r>
            <a:r>
              <a:rPr lang="en-US" altLang="zh-CN" sz="1600" b="1" dirty="0" err="1">
                <a:solidFill>
                  <a:srgbClr val="002060"/>
                </a:solidFill>
                <a:latin typeface="微软雅黑" panose="020B0503020204020204" pitchFamily="34" charset="-122"/>
                <a:ea typeface="微软雅黑" panose="020B0503020204020204" pitchFamily="34" charset="-122"/>
              </a:rPr>
              <a:t>CdPickPathActUpper</a:t>
            </a:r>
            <a:r>
              <a:rPr lang="zh-CN" altLang="en-US" sz="1600" b="1" dirty="0">
                <a:solidFill>
                  <a:srgbClr val="002060"/>
                </a:solidFill>
                <a:latin typeface="微软雅黑" panose="020B0503020204020204" pitchFamily="34" charset="-122"/>
                <a:ea typeface="微软雅黑" panose="020B0503020204020204" pitchFamily="34" charset="-122"/>
              </a:rPr>
              <a:t>即可！</a:t>
            </a:r>
            <a:endParaRPr lang="en-US" altLang="zh-CN" sz="1600" b="1"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rgbClr val="002060"/>
              </a:solidFill>
              <a:latin typeface="微软雅黑" panose="020B0503020204020204" pitchFamily="34" charset="-122"/>
              <a:ea typeface="微软雅黑" panose="020B0503020204020204" pitchFamily="34" charset="-122"/>
            </a:endParaRPr>
          </a:p>
        </p:txBody>
      </p:sp>
      <p:sp>
        <p:nvSpPr>
          <p:cNvPr id="2" name="动作按钮: 后退或前一项 1">
            <a:hlinkClick r:id="rId3" action="ppaction://hlinksldjump" highlightClick="1"/>
          </p:cNvPr>
          <p:cNvSpPr/>
          <p:nvPr/>
        </p:nvSpPr>
        <p:spPr bwMode="auto">
          <a:xfrm>
            <a:off x="4355976" y="4077072"/>
            <a:ext cx="504056" cy="288032"/>
          </a:xfrm>
          <a:prstGeom prst="actionButtonBackPrevious">
            <a:avLst/>
          </a:prstGeom>
          <a:solidFill>
            <a:schemeClr val="accent3"/>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bg1"/>
              </a:solidFill>
              <a:effectLst/>
              <a:latin typeface="Arial" charset="0"/>
              <a:ea typeface="黑体" pitchFamily="2" charset="-122"/>
            </a:endParaRPr>
          </a:p>
        </p:txBody>
      </p:sp>
    </p:spTree>
    <p:extLst>
      <p:ext uri="{BB962C8B-B14F-4D97-AF65-F5344CB8AC3E}">
        <p14:creationId xmlns:p14="http://schemas.microsoft.com/office/powerpoint/2010/main" val="2242985162"/>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smtClean="0">
                <a:solidFill>
                  <a:srgbClr val="002060"/>
                </a:solidFill>
                <a:latin typeface="华文楷体" panose="02010600040101010101" pitchFamily="2" charset="-122"/>
                <a:ea typeface="华文楷体" panose="02010600040101010101" pitchFamily="2" charset="-122"/>
              </a:rPr>
              <a:t>Pick path</a:t>
            </a:r>
            <a:r>
              <a:rPr lang="zh-CN" altLang="en-US" sz="2800" b="1" dirty="0" smtClean="0">
                <a:solidFill>
                  <a:srgbClr val="002060"/>
                </a:solidFill>
                <a:latin typeface="华文楷体" panose="02010600040101010101" pitchFamily="2" charset="-122"/>
                <a:ea typeface="华文楷体" panose="02010600040101010101" pitchFamily="2" charset="-122"/>
              </a:rPr>
              <a:t>相关接口</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8" name="文本框 7">
            <a:extLst>
              <a:ext uri="{FF2B5EF4-FFF2-40B4-BE49-F238E27FC236}">
                <a16:creationId xmlns="" xmlns:a16="http://schemas.microsoft.com/office/drawing/2014/main" id="{17ACDE17-7F0A-45D5-827B-397D95E1F897}"/>
              </a:ext>
            </a:extLst>
          </p:cNvPr>
          <p:cNvSpPr txBox="1"/>
          <p:nvPr/>
        </p:nvSpPr>
        <p:spPr>
          <a:xfrm>
            <a:off x="-20588" y="2028304"/>
            <a:ext cx="8391824"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err="1" smtClean="0">
                <a:solidFill>
                  <a:srgbClr val="002060"/>
                </a:solidFill>
                <a:latin typeface="微软雅黑" panose="020B0503020204020204" pitchFamily="34" charset="-122"/>
                <a:ea typeface="微软雅黑" panose="020B0503020204020204" pitchFamily="34" charset="-122"/>
              </a:rPr>
              <a:t>CdPickPathCvt</a:t>
            </a:r>
            <a:r>
              <a:rPr lang="en-US" altLang="zh-CN" sz="1800" dirty="0" smtClean="0">
                <a:solidFill>
                  <a:srgbClr val="002060"/>
                </a:solidFill>
                <a:latin typeface="微软雅黑" panose="020B0503020204020204" pitchFamily="34" charset="-122"/>
                <a:ea typeface="微软雅黑" panose="020B0503020204020204" pitchFamily="34" charset="-122"/>
              </a:rPr>
              <a:t> &amp; </a:t>
            </a:r>
            <a:r>
              <a:rPr lang="en-US" altLang="zh-CN" sz="1800" dirty="0" err="1" smtClean="0">
                <a:solidFill>
                  <a:srgbClr val="002060"/>
                </a:solidFill>
                <a:latin typeface="微软雅黑" panose="020B0503020204020204" pitchFamily="34" charset="-122"/>
                <a:ea typeface="微软雅黑" panose="020B0503020204020204" pitchFamily="34" charset="-122"/>
              </a:rPr>
              <a:t>CdPickPathInCvt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800" dirty="0" err="1" smtClean="0">
                <a:solidFill>
                  <a:srgbClr val="002060"/>
                </a:solidFill>
                <a:latin typeface="微软雅黑" panose="020B0503020204020204" pitchFamily="34" charset="-122"/>
                <a:ea typeface="微软雅黑" panose="020B0503020204020204" pitchFamily="34" charset="-122"/>
              </a:rPr>
              <a:t>CdPickPathInit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根据</a:t>
            </a:r>
            <a:r>
              <a:rPr lang="en-US" altLang="zh-CN" sz="1800" dirty="0" err="1" smtClean="0">
                <a:solidFill>
                  <a:srgbClr val="002060"/>
                </a:solidFill>
                <a:latin typeface="微软雅黑" panose="020B0503020204020204" pitchFamily="34" charset="-122"/>
                <a:ea typeface="微软雅黑" panose="020B0503020204020204" pitchFamily="34" charset="-122"/>
              </a:rPr>
              <a:t>pickpath</a:t>
            </a:r>
            <a:r>
              <a:rPr lang="zh-CN" altLang="en-US" sz="1800" dirty="0" smtClean="0">
                <a:solidFill>
                  <a:srgbClr val="002060"/>
                </a:solidFill>
                <a:latin typeface="微软雅黑" panose="020B0503020204020204" pitchFamily="34" charset="-122"/>
                <a:ea typeface="微软雅黑" panose="020B0503020204020204" pitchFamily="34" charset="-122"/>
              </a:rPr>
              <a:t>起始不同，初始化到</a:t>
            </a:r>
            <a:r>
              <a:rPr lang="en-US" altLang="zh-CN" sz="1800" dirty="0" err="1" smtClean="0">
                <a:solidFill>
                  <a:srgbClr val="002060"/>
                </a:solidFill>
                <a:latin typeface="微软雅黑" panose="020B0503020204020204" pitchFamily="34" charset="-122"/>
                <a:ea typeface="微软雅黑" panose="020B0503020204020204" pitchFamily="34" charset="-122"/>
              </a:rPr>
              <a:t>pickpath</a:t>
            </a:r>
            <a:r>
              <a:rPr lang="zh-CN" altLang="en-US" sz="1800" dirty="0" smtClean="0">
                <a:solidFill>
                  <a:srgbClr val="002060"/>
                </a:solidFill>
                <a:latin typeface="微软雅黑" panose="020B0503020204020204" pitchFamily="34" charset="-122"/>
                <a:ea typeface="微软雅黑" panose="020B0503020204020204" pitchFamily="34" charset="-122"/>
              </a:rPr>
              <a:t>中第一个对象所在的</a:t>
            </a:r>
            <a:r>
              <a:rPr lang="en-US" altLang="zh-CN" sz="1800" dirty="0" smtClean="0">
                <a:solidFill>
                  <a:srgbClr val="002060"/>
                </a:solidFill>
                <a:latin typeface="微软雅黑" panose="020B0503020204020204" pitchFamily="34" charset="-122"/>
                <a:ea typeface="微软雅黑" panose="020B0503020204020204" pitchFamily="34" charset="-122"/>
              </a:rPr>
              <a:t>bin</a:t>
            </a:r>
            <a:r>
              <a:rPr lang="zh-CN" altLang="en-US" sz="1800" dirty="0" smtClean="0">
                <a:solidFill>
                  <a:srgbClr val="002060"/>
                </a:solidFill>
                <a:latin typeface="微软雅黑" panose="020B0503020204020204" pitchFamily="34" charset="-122"/>
                <a:ea typeface="微软雅黑" panose="020B0503020204020204" pitchFamily="34" charset="-122"/>
              </a:rPr>
              <a:t>，并将其设置为</a:t>
            </a:r>
            <a:r>
              <a:rPr lang="en-US" altLang="zh-CN" sz="1800" dirty="0" smtClean="0">
                <a:solidFill>
                  <a:srgbClr val="002060"/>
                </a:solidFill>
                <a:latin typeface="微软雅黑" panose="020B0503020204020204" pitchFamily="34" charset="-122"/>
                <a:ea typeface="微软雅黑" panose="020B0503020204020204" pitchFamily="34" charset="-122"/>
              </a:rPr>
              <a:t>SRC_BIN</a:t>
            </a:r>
            <a:r>
              <a:rPr lang="zh-CN" altLang="en-US" sz="1800" dirty="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此外</a:t>
            </a:r>
            <a:r>
              <a:rPr lang="zh-CN" altLang="en-US" sz="1800" b="1" dirty="0" smtClean="0">
                <a:solidFill>
                  <a:srgbClr val="002060"/>
                </a:solidFill>
                <a:latin typeface="微软雅黑" panose="020B0503020204020204" pitchFamily="34" charset="-122"/>
                <a:ea typeface="微软雅黑" panose="020B0503020204020204" pitchFamily="34" charset="-122"/>
              </a:rPr>
              <a:t>，该函数会清空视图矩阵堆栈</a:t>
            </a:r>
            <a:r>
              <a:rPr lang="en-US" altLang="zh-CN" sz="1800" b="1" dirty="0" err="1" smtClean="0">
                <a:solidFill>
                  <a:srgbClr val="002060"/>
                </a:solidFill>
                <a:latin typeface="微软雅黑" panose="020B0503020204020204" pitchFamily="34" charset="-122"/>
                <a:ea typeface="微软雅黑" panose="020B0503020204020204" pitchFamily="34" charset="-122"/>
              </a:rPr>
              <a:t>VgActMatStk</a:t>
            </a:r>
            <a:r>
              <a:rPr lang="en-US" altLang="zh-CN" sz="1800" b="1" dirty="0" smtClean="0">
                <a:solidFill>
                  <a:srgbClr val="002060"/>
                </a:solidFill>
                <a:latin typeface="微软雅黑" panose="020B0503020204020204" pitchFamily="34" charset="-122"/>
                <a:ea typeface="微软雅黑" panose="020B0503020204020204" pitchFamily="34" charset="-122"/>
              </a:rPr>
              <a:t>,</a:t>
            </a:r>
            <a:r>
              <a:rPr lang="zh-CN" altLang="en-US" sz="1800" b="1" dirty="0">
                <a:solidFill>
                  <a:srgbClr val="002060"/>
                </a:solidFill>
                <a:latin typeface="微软雅黑" panose="020B0503020204020204" pitchFamily="34" charset="-122"/>
                <a:ea typeface="微软雅黑" panose="020B0503020204020204" pitchFamily="34" charset="-122"/>
              </a:rPr>
              <a:t> </a:t>
            </a:r>
            <a:r>
              <a:rPr lang="zh-CN" altLang="en-US" sz="1800" b="1" dirty="0" smtClean="0">
                <a:solidFill>
                  <a:srgbClr val="002060"/>
                </a:solidFill>
                <a:latin typeface="微软雅黑" panose="020B0503020204020204" pitchFamily="34" charset="-122"/>
                <a:ea typeface="微软雅黑" panose="020B0503020204020204" pitchFamily="34" charset="-122"/>
              </a:rPr>
              <a:t>设置全局的 </a:t>
            </a:r>
            <a:r>
              <a:rPr lang="en-US" altLang="zh-CN" sz="1800" b="1" dirty="0" smtClean="0">
                <a:solidFill>
                  <a:srgbClr val="002060"/>
                </a:solidFill>
                <a:latin typeface="微软雅黑" panose="020B0503020204020204" pitchFamily="34" charset="-122"/>
                <a:ea typeface="微软雅黑" panose="020B0503020204020204" pitchFamily="34" charset="-122"/>
              </a:rPr>
              <a:t>object-to-world </a:t>
            </a:r>
            <a:r>
              <a:rPr lang="zh-CN" altLang="en-US" sz="1800" b="1" dirty="0" smtClean="0">
                <a:solidFill>
                  <a:srgbClr val="002060"/>
                </a:solidFill>
                <a:latin typeface="微软雅黑" panose="020B0503020204020204" pitchFamily="34" charset="-122"/>
                <a:ea typeface="微软雅黑" panose="020B0503020204020204" pitchFamily="34" charset="-122"/>
              </a:rPr>
              <a:t>矩阵（</a:t>
            </a:r>
            <a:r>
              <a:rPr lang="en-US" altLang="zh-CN" sz="1800" b="1" dirty="0" err="1" smtClean="0">
                <a:solidFill>
                  <a:srgbClr val="002060"/>
                </a:solidFill>
                <a:latin typeface="微软雅黑" panose="020B0503020204020204" pitchFamily="34" charset="-122"/>
                <a:ea typeface="微软雅黑" panose="020B0503020204020204" pitchFamily="34" charset="-122"/>
              </a:rPr>
              <a:t>VgActMat</a:t>
            </a:r>
            <a:r>
              <a:rPr lang="en-US" altLang="zh-CN" sz="1800" b="1" dirty="0" smtClean="0">
                <a:solidFill>
                  <a:srgbClr val="002060"/>
                </a:solidFill>
                <a:latin typeface="微软雅黑" panose="020B0503020204020204" pitchFamily="34" charset="-122"/>
                <a:ea typeface="微软雅黑" panose="020B0503020204020204" pitchFamily="34" charset="-122"/>
              </a:rPr>
              <a:t>)</a:t>
            </a:r>
            <a:endParaRPr lang="en-US" altLang="zh-CN" sz="18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其他接口和详情请参考</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鉴于过去</a:t>
            </a:r>
            <a:r>
              <a:rPr lang="en-US" altLang="zh-CN" sz="1800" dirty="0" smtClean="0">
                <a:solidFill>
                  <a:srgbClr val="002060"/>
                </a:solidFill>
                <a:latin typeface="微软雅黑" panose="020B0503020204020204" pitchFamily="34" charset="-122"/>
                <a:ea typeface="微软雅黑" panose="020B0503020204020204" pitchFamily="34" charset="-122"/>
              </a:rPr>
              <a:t>pick-path</a:t>
            </a:r>
            <a:r>
              <a:rPr lang="zh-CN" altLang="en-US" sz="1800" dirty="0" smtClean="0">
                <a:solidFill>
                  <a:srgbClr val="002060"/>
                </a:solidFill>
                <a:latin typeface="微软雅黑" panose="020B0503020204020204" pitchFamily="34" charset="-122"/>
                <a:ea typeface="微软雅黑" panose="020B0503020204020204" pitchFamily="34" charset="-122"/>
              </a:rPr>
              <a:t>的</a:t>
            </a:r>
            <a:r>
              <a:rPr lang="en-US" altLang="zh-CN" sz="1800" dirty="0" err="1" smtClean="0">
                <a:solidFill>
                  <a:srgbClr val="002060"/>
                </a:solidFill>
                <a:latin typeface="微软雅黑" panose="020B0503020204020204" pitchFamily="34" charset="-122"/>
                <a:ea typeface="微软雅黑" panose="020B0503020204020204" pitchFamily="34" charset="-122"/>
              </a:rPr>
              <a:t>idx</a:t>
            </a:r>
            <a:r>
              <a:rPr lang="zh-CN" altLang="en-US" sz="1800" dirty="0" smtClean="0">
                <a:solidFill>
                  <a:srgbClr val="002060"/>
                </a:solidFill>
                <a:latin typeface="微软雅黑" panose="020B0503020204020204" pitchFamily="34" charset="-122"/>
                <a:ea typeface="微软雅黑" panose="020B0503020204020204" pitchFamily="34" charset="-122"/>
              </a:rPr>
              <a:t>和</a:t>
            </a:r>
            <a:r>
              <a:rPr lang="en-US" altLang="zh-CN" sz="1800" dirty="0" err="1" smtClean="0">
                <a:solidFill>
                  <a:srgbClr val="002060"/>
                </a:solidFill>
                <a:latin typeface="微软雅黑" panose="020B0503020204020204" pitchFamily="34" charset="-122"/>
                <a:ea typeface="微软雅黑" panose="020B0503020204020204" pitchFamily="34" charset="-122"/>
              </a:rPr>
              <a:t>cnt</a:t>
            </a:r>
            <a:r>
              <a:rPr lang="zh-CN" altLang="en-US" sz="1800" dirty="0" smtClean="0">
                <a:solidFill>
                  <a:srgbClr val="002060"/>
                </a:solidFill>
                <a:latin typeface="微软雅黑" panose="020B0503020204020204" pitchFamily="34" charset="-122"/>
                <a:ea typeface="微软雅黑" panose="020B0503020204020204" pitchFamily="34" charset="-122"/>
              </a:rPr>
              <a:t>成员被随意使用，</a:t>
            </a:r>
            <a:r>
              <a:rPr lang="en-US" altLang="zh-CN" sz="1800" dirty="0" smtClean="0">
                <a:solidFill>
                  <a:srgbClr val="002060"/>
                </a:solidFill>
                <a:latin typeface="微软雅黑" panose="020B0503020204020204" pitchFamily="34" charset="-122"/>
                <a:ea typeface="微软雅黑" panose="020B0503020204020204" pitchFamily="34" charset="-122"/>
              </a:rPr>
              <a:t>path</a:t>
            </a:r>
            <a:r>
              <a:rPr lang="zh-CN" altLang="en-US" sz="1800" dirty="0" smtClean="0">
                <a:solidFill>
                  <a:srgbClr val="002060"/>
                </a:solidFill>
                <a:latin typeface="微软雅黑" panose="020B0503020204020204" pitchFamily="34" charset="-122"/>
                <a:ea typeface="微软雅黑" panose="020B0503020204020204" pitchFamily="34" charset="-122"/>
              </a:rPr>
              <a:t>本省被当作容器等非法使用，</a:t>
            </a:r>
            <a:r>
              <a:rPr lang="en-US" altLang="zh-CN" sz="1800" dirty="0" smtClean="0">
                <a:solidFill>
                  <a:srgbClr val="002060"/>
                </a:solidFill>
                <a:latin typeface="微软雅黑" panose="020B0503020204020204" pitchFamily="34" charset="-122"/>
                <a:ea typeface="微软雅黑" panose="020B0503020204020204" pitchFamily="34" charset="-122"/>
              </a:rPr>
              <a:t>2600</a:t>
            </a:r>
            <a:r>
              <a:rPr lang="zh-CN" altLang="en-US" sz="1800" dirty="0" smtClean="0">
                <a:solidFill>
                  <a:srgbClr val="002060"/>
                </a:solidFill>
                <a:latin typeface="微软雅黑" panose="020B0503020204020204" pitchFamily="34" charset="-122"/>
                <a:ea typeface="微软雅黑" panose="020B0503020204020204" pitchFamily="34" charset="-122"/>
              </a:rPr>
              <a:t>时期对</a:t>
            </a:r>
            <a:r>
              <a:rPr lang="en-US" altLang="zh-CN" sz="1800" dirty="0" smtClean="0">
                <a:solidFill>
                  <a:srgbClr val="002060"/>
                </a:solidFill>
                <a:latin typeface="微软雅黑" panose="020B0503020204020204" pitchFamily="34" charset="-122"/>
                <a:ea typeface="微软雅黑" panose="020B0503020204020204" pitchFamily="34" charset="-122"/>
              </a:rPr>
              <a:t>pick-path</a:t>
            </a:r>
            <a:r>
              <a:rPr lang="zh-CN" altLang="en-US" sz="1800" dirty="0" smtClean="0">
                <a:solidFill>
                  <a:srgbClr val="002060"/>
                </a:solidFill>
                <a:latin typeface="微软雅黑" panose="020B0503020204020204" pitchFamily="34" charset="-122"/>
                <a:ea typeface="微软雅黑" panose="020B0503020204020204" pitchFamily="34" charset="-122"/>
              </a:rPr>
              <a:t>做了封装，封装后的一些常用接口可参考</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hlinkClick r:id="rId3"/>
              </a:rPr>
              <a:t>https://zwiki.zwcax.com/pages/viewpage.action?pageId=59048342</a:t>
            </a:r>
            <a:endParaRPr lang="en-US" altLang="zh-CN" sz="1800"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9764758"/>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220"/>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dirty="0" err="1" smtClean="0">
                <a:solidFill>
                  <a:srgbClr val="002060"/>
                </a:solidFill>
                <a:latin typeface="微软雅黑" panose="020B0503020204020204" pitchFamily="34" charset="-122"/>
                <a:ea typeface="微软雅黑" panose="020B0503020204020204" pitchFamily="34" charset="-122"/>
              </a:rPr>
              <a:t>VsPickPath</a:t>
            </a:r>
            <a:r>
              <a:rPr lang="zh-CN" altLang="en-US" sz="2800" dirty="0" smtClean="0">
                <a:solidFill>
                  <a:srgbClr val="002060"/>
                </a:solidFill>
                <a:latin typeface="微软雅黑" panose="020B0503020204020204" pitchFamily="34" charset="-122"/>
                <a:ea typeface="微软雅黑" panose="020B0503020204020204" pitchFamily="34" charset="-122"/>
              </a:rPr>
              <a:t>使用注意事项</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5" name="文本框 2">
            <a:extLst>
              <a:ext uri="{FF2B5EF4-FFF2-40B4-BE49-F238E27FC236}">
                <a16:creationId xmlns="" xmlns:a16="http://schemas.microsoft.com/office/drawing/2014/main" id="{C3ABBE1A-BA3D-4D30-AE47-CA40922C6E5F}"/>
              </a:ext>
            </a:extLst>
          </p:cNvPr>
          <p:cNvSpPr txBox="1"/>
          <p:nvPr/>
        </p:nvSpPr>
        <p:spPr>
          <a:xfrm>
            <a:off x="0" y="1888793"/>
            <a:ext cx="8391825" cy="461664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定义即初始化</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smtClean="0">
                <a:solidFill>
                  <a:srgbClr val="002060"/>
                </a:solidFill>
                <a:latin typeface="微软雅黑" panose="020B0503020204020204" pitchFamily="34" charset="-122"/>
                <a:ea typeface="微软雅黑" panose="020B0503020204020204" pitchFamily="34" charset="-122"/>
              </a:rPr>
              <a:t>    </a:t>
            </a:r>
            <a:endParaRPr lang="en-US" altLang="zh-CN" sz="1800"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获取值或者设置值在</a:t>
            </a:r>
            <a:r>
              <a:rPr lang="en-US" altLang="zh-CN" sz="1800" dirty="0" err="1" smtClean="0">
                <a:solidFill>
                  <a:srgbClr val="002060"/>
                </a:solidFill>
                <a:latin typeface="微软雅黑" panose="020B0503020204020204" pitchFamily="34" charset="-122"/>
                <a:ea typeface="微软雅黑" panose="020B0503020204020204" pitchFamily="34" charset="-122"/>
              </a:rPr>
              <a:t>cnt</a:t>
            </a:r>
            <a:r>
              <a:rPr lang="zh-CN" altLang="en-US" sz="1800" dirty="0" smtClean="0">
                <a:solidFill>
                  <a:srgbClr val="002060"/>
                </a:solidFill>
                <a:latin typeface="微软雅黑" panose="020B0503020204020204" pitchFamily="34" charset="-122"/>
                <a:ea typeface="微软雅黑" panose="020B0503020204020204" pitchFamily="34" charset="-122"/>
              </a:rPr>
              <a:t>范围内</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否则有越界风险</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smtClean="0">
                <a:solidFill>
                  <a:srgbClr val="002060"/>
                </a:solidFill>
                <a:latin typeface="微软雅黑" panose="020B0503020204020204" pitchFamily="34" charset="-122"/>
                <a:ea typeface="微软雅黑" panose="020B0503020204020204" pitchFamily="34" charset="-122"/>
              </a:rPr>
              <a:t>    </a:t>
            </a:r>
            <a:r>
              <a:rPr lang="en-US" altLang="zh-CN" sz="1800" dirty="0" err="1" smtClean="0">
                <a:solidFill>
                  <a:srgbClr val="002060"/>
                </a:solidFill>
                <a:latin typeface="微软雅黑" panose="020B0503020204020204" pitchFamily="34" charset="-122"/>
                <a:ea typeface="微软雅黑" panose="020B0503020204020204" pitchFamily="34" charset="-122"/>
              </a:rPr>
              <a:t>VxPickPathGet</a:t>
            </a:r>
            <a:endParaRPr lang="en-US" altLang="zh-CN" sz="18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smtClean="0">
                <a:solidFill>
                  <a:srgbClr val="002060"/>
                </a:solidFill>
                <a:latin typeface="微软雅黑" panose="020B0503020204020204" pitchFamily="34" charset="-122"/>
                <a:ea typeface="微软雅黑" panose="020B0503020204020204" pitchFamily="34" charset="-122"/>
              </a:rPr>
              <a:t>    </a:t>
            </a:r>
            <a:r>
              <a:rPr lang="en-US" altLang="zh-CN" sz="1800" dirty="0" err="1" smtClean="0">
                <a:solidFill>
                  <a:srgbClr val="002060"/>
                </a:solidFill>
                <a:latin typeface="微软雅黑" panose="020B0503020204020204" pitchFamily="34" charset="-122"/>
                <a:ea typeface="微软雅黑" panose="020B0503020204020204" pitchFamily="34" charset="-122"/>
              </a:rPr>
              <a:t>VxPickPathSet</a:t>
            </a:r>
            <a:r>
              <a:rPr lang="en-US" altLang="zh-CN" sz="1800" dirty="0" smtClean="0">
                <a:solidFill>
                  <a:srgbClr val="002060"/>
                </a:solidFill>
                <a:latin typeface="微软雅黑" panose="020B0503020204020204" pitchFamily="34" charset="-122"/>
                <a:ea typeface="微软雅黑" panose="020B0503020204020204" pitchFamily="34" charset="-122"/>
              </a:rPr>
              <a:t> </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判断相关函数的返回值</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smtClean="0">
                <a:solidFill>
                  <a:srgbClr val="002060"/>
                </a:solidFill>
                <a:latin typeface="微软雅黑" panose="020B0503020204020204" pitchFamily="34" charset="-122"/>
                <a:ea typeface="微软雅黑" panose="020B0503020204020204" pitchFamily="34" charset="-122"/>
              </a:rPr>
              <a:t>     </a:t>
            </a:r>
            <a:r>
              <a:rPr lang="en-US" altLang="zh-CN" sz="1800" dirty="0" err="1" smtClean="0">
                <a:solidFill>
                  <a:srgbClr val="002060"/>
                </a:solidFill>
                <a:latin typeface="微软雅黑" panose="020B0503020204020204" pitchFamily="34" charset="-122"/>
                <a:ea typeface="微软雅黑" panose="020B0503020204020204" pitchFamily="34" charset="-122"/>
              </a:rPr>
              <a:t>VsPickPath</a:t>
            </a:r>
            <a:r>
              <a:rPr lang="zh-CN" altLang="en-US" sz="1800" dirty="0" smtClean="0">
                <a:solidFill>
                  <a:srgbClr val="002060"/>
                </a:solidFill>
                <a:latin typeface="微软雅黑" panose="020B0503020204020204" pitchFamily="34" charset="-122"/>
                <a:ea typeface="微软雅黑" panose="020B0503020204020204" pitchFamily="34" charset="-122"/>
              </a:rPr>
              <a:t>下相关操作不</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一定会成功，且失败影响</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很恶劣。 </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lvl="1">
              <a:lnSpc>
                <a:spcPct val="150000"/>
              </a:lnSpc>
            </a:pPr>
            <a:endParaRPr lang="en-US" altLang="zh-CN" sz="1600" dirty="0" smtClean="0">
              <a:solidFill>
                <a:schemeClr val="tx1"/>
              </a:solidFill>
            </a:endParaRPr>
          </a:p>
        </p:txBody>
      </p:sp>
      <p:pic>
        <p:nvPicPr>
          <p:cNvPr id="2050" name="Picture 2" descr="C:\Users\Soul\Downloads\outofpickpathran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584073"/>
            <a:ext cx="4838700" cy="9429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oul\Desktop\截图 (1)\截图\copyPickPat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4447050"/>
            <a:ext cx="4651583" cy="2410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oul\Desktop\截图 (1)\截图\Ini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203" y="2335807"/>
            <a:ext cx="2171700" cy="6000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Soul\Desktop\截图 (1)\截图\init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2386409"/>
            <a:ext cx="2733675"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64741"/>
      </p:ext>
    </p:extLst>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smtClean="0">
                <a:solidFill>
                  <a:srgbClr val="002060"/>
                </a:solidFill>
                <a:latin typeface="华文楷体" panose="02010600040101010101" pitchFamily="2" charset="-122"/>
                <a:ea typeface="华文楷体" panose="02010600040101010101" pitchFamily="2" charset="-122"/>
              </a:rPr>
              <a:t>Pick path</a:t>
            </a:r>
            <a:r>
              <a:rPr lang="zh-CN" altLang="en-US" sz="2800" b="1" dirty="0" smtClean="0">
                <a:solidFill>
                  <a:srgbClr val="002060"/>
                </a:solidFill>
                <a:latin typeface="华文楷体" panose="02010600040101010101" pitchFamily="2" charset="-122"/>
                <a:ea typeface="华文楷体" panose="02010600040101010101" pitchFamily="2" charset="-122"/>
              </a:rPr>
              <a:t>相关</a:t>
            </a:r>
            <a:r>
              <a:rPr lang="zh-CN" altLang="en-US" sz="2800" b="1" dirty="0">
                <a:solidFill>
                  <a:srgbClr val="002060"/>
                </a:solidFill>
                <a:latin typeface="华文楷体" panose="02010600040101010101" pitchFamily="2" charset="-122"/>
                <a:ea typeface="华文楷体" panose="02010600040101010101" pitchFamily="2" charset="-122"/>
              </a:rPr>
              <a:t>问题</a:t>
            </a:r>
          </a:p>
        </p:txBody>
      </p:sp>
      <p:sp>
        <p:nvSpPr>
          <p:cNvPr id="8" name="文本框 7">
            <a:extLst>
              <a:ext uri="{FF2B5EF4-FFF2-40B4-BE49-F238E27FC236}">
                <a16:creationId xmlns="" xmlns:a16="http://schemas.microsoft.com/office/drawing/2014/main" id="{17ACDE17-7F0A-45D5-827B-397D95E1F897}"/>
              </a:ext>
            </a:extLst>
          </p:cNvPr>
          <p:cNvSpPr txBox="1"/>
          <p:nvPr/>
        </p:nvSpPr>
        <p:spPr>
          <a:xfrm>
            <a:off x="-20588" y="2028304"/>
            <a:ext cx="8391824" cy="4662815"/>
          </a:xfrm>
          <a:prstGeom prst="rect">
            <a:avLst/>
          </a:prstGeom>
          <a:noFill/>
        </p:spPr>
        <p:txBody>
          <a:bodyPr wrap="square" rtlCol="0">
            <a:spAutoFit/>
          </a:bodyPr>
          <a:lstStyle/>
          <a:p>
            <a:pPr>
              <a:lnSpc>
                <a:spcPct val="150000"/>
              </a:lnSpc>
            </a:pPr>
            <a:endParaRPr lang="en-US" altLang="zh-CN" sz="1800" dirty="0" smtClean="0"/>
          </a:p>
          <a:p>
            <a:pPr>
              <a:lnSpc>
                <a:spcPct val="150000"/>
              </a:lnSpc>
            </a:pPr>
            <a:endParaRPr lang="en-US" altLang="zh-CN" sz="1800" dirty="0"/>
          </a:p>
          <a:p>
            <a:pPr>
              <a:lnSpc>
                <a:spcPct val="150000"/>
              </a:lnSpc>
            </a:pPr>
            <a:endParaRPr lang="en-US" altLang="zh-CN" sz="1800" dirty="0" smtClean="0"/>
          </a:p>
          <a:p>
            <a:pPr>
              <a:lnSpc>
                <a:spcPct val="150000"/>
              </a:lnSpc>
            </a:pPr>
            <a:endParaRPr lang="en-US" altLang="zh-CN" sz="1800" dirty="0" smtClean="0"/>
          </a:p>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以上问题主要在</a:t>
            </a:r>
            <a:r>
              <a:rPr lang="en-US" altLang="zh-CN" sz="1800" dirty="0" smtClean="0">
                <a:solidFill>
                  <a:srgbClr val="002060"/>
                </a:solidFill>
                <a:latin typeface="微软雅黑" panose="020B0503020204020204" pitchFamily="34" charset="-122"/>
                <a:ea typeface="微软雅黑" panose="020B0503020204020204" pitchFamily="34" charset="-122"/>
              </a:rPr>
              <a:t>pick</a:t>
            </a:r>
            <a:r>
              <a:rPr lang="zh-CN" altLang="en-US" sz="1800" dirty="0" smtClean="0">
                <a:solidFill>
                  <a:srgbClr val="002060"/>
                </a:solidFill>
                <a:latin typeface="微软雅黑" panose="020B0503020204020204" pitchFamily="34" charset="-122"/>
                <a:ea typeface="微软雅黑" panose="020B0503020204020204" pitchFamily="34" charset="-122"/>
              </a:rPr>
              <a:t>或者显示过程中会弹出（</a:t>
            </a:r>
            <a:r>
              <a:rPr lang="en-US" altLang="zh-CN" sz="1800" dirty="0" smtClean="0">
                <a:solidFill>
                  <a:srgbClr val="002060"/>
                </a:solidFill>
                <a:latin typeface="微软雅黑" panose="020B0503020204020204" pitchFamily="34" charset="-122"/>
                <a:ea typeface="微软雅黑" panose="020B0503020204020204" pitchFamily="34" charset="-122"/>
              </a:rPr>
              <a:t>Debug</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我们的</a:t>
            </a:r>
            <a:r>
              <a:rPr lang="en-US" altLang="zh-CN" sz="1800" dirty="0" smtClean="0">
                <a:solidFill>
                  <a:srgbClr val="002060"/>
                </a:solidFill>
                <a:latin typeface="微软雅黑" panose="020B0503020204020204" pitchFamily="34" charset="-122"/>
                <a:ea typeface="微软雅黑" panose="020B0503020204020204" pitchFamily="34" charset="-122"/>
              </a:rPr>
              <a:t>pick</a:t>
            </a:r>
            <a:r>
              <a:rPr lang="zh-CN" altLang="en-US" sz="1800" dirty="0" smtClean="0">
                <a:solidFill>
                  <a:srgbClr val="002060"/>
                </a:solidFill>
                <a:latin typeface="微软雅黑" panose="020B0503020204020204" pitchFamily="34" charset="-122"/>
                <a:ea typeface="微软雅黑" panose="020B0503020204020204" pitchFamily="34" charset="-122"/>
              </a:rPr>
              <a:t>过程中从</a:t>
            </a:r>
            <a:r>
              <a:rPr lang="en-US" altLang="zh-CN" sz="1800" dirty="0" smtClean="0">
                <a:solidFill>
                  <a:srgbClr val="002060"/>
                </a:solidFill>
                <a:latin typeface="微软雅黑" panose="020B0503020204020204" pitchFamily="34" charset="-122"/>
                <a:ea typeface="微软雅黑" panose="020B0503020204020204" pitchFamily="34" charset="-122"/>
              </a:rPr>
              <a:t>root</a:t>
            </a:r>
            <a:r>
              <a:rPr lang="zh-CN" altLang="en-US" sz="1800" dirty="0" smtClean="0">
                <a:solidFill>
                  <a:srgbClr val="002060"/>
                </a:solidFill>
                <a:latin typeface="微软雅黑" panose="020B0503020204020204" pitchFamily="34" charset="-122"/>
                <a:ea typeface="微软雅黑" panose="020B0503020204020204" pitchFamily="34" charset="-122"/>
              </a:rPr>
              <a:t>到下层，各种有位置信息的对象在</a:t>
            </a:r>
            <a:r>
              <a:rPr lang="en-US" altLang="zh-CN" sz="1800" dirty="0" smtClean="0">
                <a:solidFill>
                  <a:srgbClr val="002060"/>
                </a:solidFill>
                <a:latin typeface="微软雅黑" panose="020B0503020204020204" pitchFamily="34" charset="-122"/>
                <a:ea typeface="微软雅黑" panose="020B0503020204020204" pitchFamily="34" charset="-122"/>
              </a:rPr>
              <a:t>pick</a:t>
            </a:r>
            <a:r>
              <a:rPr lang="zh-CN" altLang="en-US" sz="1800" dirty="0" smtClean="0">
                <a:solidFill>
                  <a:srgbClr val="002060"/>
                </a:solidFill>
                <a:latin typeface="微软雅黑" panose="020B0503020204020204" pitchFamily="34" charset="-122"/>
                <a:ea typeface="微软雅黑" panose="020B0503020204020204" pitchFamily="34" charset="-122"/>
              </a:rPr>
              <a:t>流程中会把自身矩阵存放到矩阵栈中，具体来讲就是进入实体，</a:t>
            </a:r>
            <a:r>
              <a:rPr lang="en-US" altLang="zh-CN" sz="1800" dirty="0" smtClean="0">
                <a:solidFill>
                  <a:srgbClr val="002060"/>
                </a:solidFill>
                <a:latin typeface="微软雅黑" panose="020B0503020204020204" pitchFamily="34" charset="-122"/>
                <a:ea typeface="微软雅黑" panose="020B0503020204020204" pitchFamily="34" charset="-122"/>
              </a:rPr>
              <a:t>push </a:t>
            </a:r>
            <a:r>
              <a:rPr lang="zh-CN" altLang="en-US" sz="1800" dirty="0" smtClean="0">
                <a:solidFill>
                  <a:srgbClr val="002060"/>
                </a:solidFill>
                <a:latin typeface="微软雅黑" panose="020B0503020204020204" pitchFamily="34" charset="-122"/>
                <a:ea typeface="微软雅黑" panose="020B0503020204020204" pitchFamily="34" charset="-122"/>
              </a:rPr>
              <a:t>矩阵，出实体，</a:t>
            </a:r>
            <a:r>
              <a:rPr lang="en-US" altLang="zh-CN" sz="1800" dirty="0" smtClean="0">
                <a:solidFill>
                  <a:srgbClr val="002060"/>
                </a:solidFill>
                <a:latin typeface="微软雅黑" panose="020B0503020204020204" pitchFamily="34" charset="-122"/>
                <a:ea typeface="微软雅黑" panose="020B0503020204020204" pitchFamily="34" charset="-122"/>
              </a:rPr>
              <a:t>pop</a:t>
            </a:r>
            <a:r>
              <a:rPr lang="zh-CN" altLang="en-US" sz="1800" dirty="0" smtClean="0">
                <a:solidFill>
                  <a:srgbClr val="002060"/>
                </a:solidFill>
                <a:latin typeface="微软雅黑" panose="020B0503020204020204" pitchFamily="34" charset="-122"/>
                <a:ea typeface="微软雅黑" panose="020B0503020204020204" pitchFamily="34" charset="-122"/>
              </a:rPr>
              <a:t>矩阵。这两个函数必须成对使用，</a:t>
            </a:r>
            <a:r>
              <a:rPr lang="en-US" altLang="zh-CN" sz="1800" dirty="0" smtClean="0">
                <a:solidFill>
                  <a:srgbClr val="002060"/>
                </a:solidFill>
                <a:latin typeface="微软雅黑" panose="020B0503020204020204" pitchFamily="34" charset="-122"/>
                <a:ea typeface="微软雅黑" panose="020B0503020204020204" pitchFamily="34" charset="-122"/>
              </a:rPr>
              <a:t>push</a:t>
            </a:r>
            <a:r>
              <a:rPr lang="zh-CN" altLang="en-US" sz="1800" dirty="0" smtClean="0">
                <a:solidFill>
                  <a:srgbClr val="002060"/>
                </a:solidFill>
                <a:latin typeface="微软雅黑" panose="020B0503020204020204" pitchFamily="34" charset="-122"/>
                <a:ea typeface="微软雅黑" panose="020B0503020204020204" pitchFamily="34" charset="-122"/>
              </a:rPr>
              <a:t>后中间退出会造成该问题。此外，在</a:t>
            </a:r>
            <a:r>
              <a:rPr lang="en-US" altLang="zh-CN" sz="1800" dirty="0" smtClean="0">
                <a:solidFill>
                  <a:srgbClr val="002060"/>
                </a:solidFill>
                <a:latin typeface="微软雅黑" panose="020B0503020204020204" pitchFamily="34" charset="-122"/>
                <a:ea typeface="微软雅黑" panose="020B0503020204020204" pitchFamily="34" charset="-122"/>
              </a:rPr>
              <a:t>pick</a:t>
            </a:r>
            <a:r>
              <a:rPr lang="zh-CN" altLang="en-US" sz="1800" dirty="0" smtClean="0">
                <a:solidFill>
                  <a:srgbClr val="002060"/>
                </a:solidFill>
                <a:latin typeface="微软雅黑" panose="020B0503020204020204" pitchFamily="34" charset="-122"/>
                <a:ea typeface="微软雅黑" panose="020B0503020204020204" pitchFamily="34" charset="-122"/>
              </a:rPr>
              <a:t>过程中一些自定义过滤器或者回调如果调用了</a:t>
            </a:r>
            <a:r>
              <a:rPr lang="en-US" altLang="zh-CN" sz="1800" dirty="0" err="1" smtClean="0">
                <a:solidFill>
                  <a:srgbClr val="002060"/>
                </a:solidFill>
                <a:latin typeface="微软雅黑" panose="020B0503020204020204" pitchFamily="34" charset="-122"/>
                <a:ea typeface="微软雅黑" panose="020B0503020204020204" pitchFamily="34" charset="-122"/>
              </a:rPr>
              <a:t>CdPickPathAct</a:t>
            </a:r>
            <a:r>
              <a:rPr lang="zh-CN" altLang="en-US" sz="1800" dirty="0" smtClean="0">
                <a:solidFill>
                  <a:srgbClr val="002060"/>
                </a:solidFill>
                <a:latin typeface="微软雅黑" panose="020B0503020204020204" pitchFamily="34" charset="-122"/>
                <a:ea typeface="微软雅黑" panose="020B0503020204020204" pitchFamily="34" charset="-122"/>
              </a:rPr>
              <a:t>、等</a:t>
            </a:r>
            <a:r>
              <a:rPr lang="en-US" altLang="zh-CN" sz="1800" dirty="0" err="1" smtClean="0">
                <a:solidFill>
                  <a:srgbClr val="002060"/>
                </a:solidFill>
                <a:latin typeface="微软雅黑" panose="020B0503020204020204" pitchFamily="34" charset="-122"/>
                <a:ea typeface="微软雅黑" panose="020B0503020204020204" pitchFamily="34" charset="-122"/>
              </a:rPr>
              <a:t>CdTargActivate</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内部会调用</a:t>
            </a:r>
            <a:r>
              <a:rPr lang="en-US" altLang="zh-CN" sz="1800" dirty="0" err="1" smtClean="0">
                <a:solidFill>
                  <a:srgbClr val="002060"/>
                </a:solidFill>
                <a:latin typeface="微软雅黑" panose="020B0503020204020204" pitchFamily="34" charset="-122"/>
                <a:ea typeface="微软雅黑" panose="020B0503020204020204" pitchFamily="34" charset="-122"/>
              </a:rPr>
              <a:t>CdPickPathInit</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会破坏</a:t>
            </a:r>
            <a:r>
              <a:rPr lang="zh-CN" altLang="en-US" sz="1800" dirty="0">
                <a:solidFill>
                  <a:srgbClr val="002060"/>
                </a:solidFill>
                <a:latin typeface="微软雅黑" panose="020B0503020204020204" pitchFamily="34" charset="-122"/>
                <a:ea typeface="微软雅黑" panose="020B0503020204020204" pitchFamily="34" charset="-122"/>
              </a:rPr>
              <a:t>全局</a:t>
            </a:r>
            <a:r>
              <a:rPr lang="zh-CN" altLang="en-US" sz="1800" dirty="0" smtClean="0">
                <a:solidFill>
                  <a:srgbClr val="002060"/>
                </a:solidFill>
                <a:latin typeface="微软雅黑" panose="020B0503020204020204" pitchFamily="34" charset="-122"/>
                <a:ea typeface="微软雅黑" panose="020B0503020204020204" pitchFamily="34" charset="-122"/>
              </a:rPr>
              <a:t>矩阵堆栈，需要在破坏堆栈的地方使用</a:t>
            </a:r>
            <a:r>
              <a:rPr lang="en-US" altLang="zh-CN" sz="1800" dirty="0" smtClean="0">
                <a:solidFill>
                  <a:srgbClr val="002060"/>
                </a:solidFill>
                <a:latin typeface="微软雅黑" panose="020B0503020204020204" pitchFamily="34" charset="-122"/>
                <a:ea typeface="微软雅黑" panose="020B0503020204020204" pitchFamily="34" charset="-122"/>
              </a:rPr>
              <a:t>C_AUTO_REVERT_MAT_STACK / </a:t>
            </a:r>
            <a:r>
              <a:rPr lang="en-US" altLang="zh-CN" sz="1800" dirty="0">
                <a:solidFill>
                  <a:srgbClr val="002060"/>
                </a:solidFill>
                <a:latin typeface="微软雅黑" panose="020B0503020204020204" pitchFamily="34" charset="-122"/>
                <a:ea typeface="微软雅黑" panose="020B0503020204020204" pitchFamily="34" charset="-122"/>
              </a:rPr>
              <a:t>C_AUTO_REVERT_ENV</a:t>
            </a:r>
          </a:p>
        </p:txBody>
      </p:sp>
      <p:pic>
        <p:nvPicPr>
          <p:cNvPr id="1026" name="Picture 2" descr="C:\Users\Soul\Downloads\Under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671" y="1666354"/>
            <a:ext cx="5491385" cy="1996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370743"/>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zh-CN" altLang="en-US" sz="2800" b="1" dirty="0" smtClean="0">
                <a:solidFill>
                  <a:srgbClr val="002060"/>
                </a:solidFill>
                <a:latin typeface="华文楷体" panose="02010600040101010101" pitchFamily="2" charset="-122"/>
                <a:ea typeface="华文楷体" panose="02010600040101010101" pitchFamily="2" charset="-122"/>
              </a:rPr>
              <a:t>装配中的</a:t>
            </a:r>
            <a:r>
              <a:rPr lang="en-US" altLang="zh-CN" sz="2800" b="1" dirty="0" smtClean="0">
                <a:solidFill>
                  <a:srgbClr val="002060"/>
                </a:solidFill>
                <a:latin typeface="华文楷体" panose="02010600040101010101" pitchFamily="2" charset="-122"/>
                <a:ea typeface="华文楷体" panose="02010600040101010101" pitchFamily="2" charset="-122"/>
              </a:rPr>
              <a:t>Pick 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5" name="文本框 2">
            <a:extLst>
              <a:ext uri="{FF2B5EF4-FFF2-40B4-BE49-F238E27FC236}">
                <a16:creationId xmlns="" xmlns:a16="http://schemas.microsoft.com/office/drawing/2014/main" id="{C3ABBE1A-BA3D-4D30-AE47-CA40922C6E5F}"/>
              </a:ext>
            </a:extLst>
          </p:cNvPr>
          <p:cNvSpPr txBox="1"/>
          <p:nvPr/>
        </p:nvSpPr>
        <p:spPr>
          <a:xfrm>
            <a:off x="214660" y="3468858"/>
            <a:ext cx="4069308"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a:solidFill>
                  <a:srgbClr val="002060"/>
                </a:solidFill>
                <a:latin typeface="微软雅黑" panose="020B0503020204020204" pitchFamily="34" charset="-122"/>
                <a:ea typeface="微软雅黑" panose="020B0503020204020204" pitchFamily="34" charset="-122"/>
              </a:rPr>
              <a:t>如何</a:t>
            </a:r>
            <a:r>
              <a:rPr lang="zh-CN" altLang="en-US" sz="1800" dirty="0" smtClean="0">
                <a:solidFill>
                  <a:srgbClr val="002060"/>
                </a:solidFill>
                <a:latin typeface="微软雅黑" panose="020B0503020204020204" pitchFamily="34" charset="-122"/>
                <a:ea typeface="微软雅黑" panose="020B0503020204020204" pitchFamily="34" charset="-122"/>
              </a:rPr>
              <a:t>区分</a:t>
            </a:r>
            <a:r>
              <a:rPr lang="zh-CN" altLang="en-US" sz="1800" dirty="0">
                <a:solidFill>
                  <a:srgbClr val="002060"/>
                </a:solidFill>
                <a:latin typeface="微软雅黑" panose="020B0503020204020204" pitchFamily="34" charset="-122"/>
                <a:ea typeface="微软雅黑" panose="020B0503020204020204" pitchFamily="34" charset="-122"/>
              </a:rPr>
              <a:t>右</a:t>
            </a:r>
            <a:r>
              <a:rPr lang="zh-CN" altLang="en-US" sz="1800" dirty="0" smtClean="0">
                <a:solidFill>
                  <a:srgbClr val="002060"/>
                </a:solidFill>
                <a:latin typeface="微软雅黑" panose="020B0503020204020204" pitchFamily="34" charset="-122"/>
                <a:ea typeface="微软雅黑" panose="020B0503020204020204" pitchFamily="34" charset="-122"/>
              </a:rPr>
              <a:t>图中不同层级的</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    同一个组件？</a:t>
            </a:r>
            <a:endParaRPr lang="en-US" altLang="zh-CN" sz="1800" dirty="0" smtClean="0">
              <a:solidFill>
                <a:srgbClr val="002060"/>
              </a:solidFill>
              <a:latin typeface="微软雅黑" panose="020B0503020204020204" pitchFamily="34" charset="-122"/>
              <a:ea typeface="微软雅黑" panose="020B0503020204020204" pitchFamily="34" charset="-122"/>
            </a:endParaRPr>
          </a:p>
        </p:txBody>
      </p:sp>
      <p:pic>
        <p:nvPicPr>
          <p:cNvPr id="23554" name="Picture 2" descr="D:\Documents\Downloads\胡展 (1)\制定组件路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962120"/>
            <a:ext cx="4779242" cy="484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049181"/>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smtClean="0">
                <a:solidFill>
                  <a:srgbClr val="002060"/>
                </a:solidFill>
                <a:latin typeface="华文楷体" panose="02010600040101010101" pitchFamily="2" charset="-122"/>
                <a:ea typeface="华文楷体" panose="02010600040101010101" pitchFamily="2" charset="-122"/>
              </a:rPr>
              <a:t>Pick path</a:t>
            </a:r>
            <a:r>
              <a:rPr lang="zh-CN" altLang="en-US" sz="2800" b="1" dirty="0" smtClean="0">
                <a:solidFill>
                  <a:srgbClr val="002060"/>
                </a:solidFill>
                <a:latin typeface="华文楷体" panose="02010600040101010101" pitchFamily="2" charset="-122"/>
                <a:ea typeface="华文楷体" panose="02010600040101010101" pitchFamily="2" charset="-122"/>
              </a:rPr>
              <a:t>相关</a:t>
            </a:r>
            <a:r>
              <a:rPr lang="zh-CN" altLang="en-US" sz="2800" b="1" dirty="0">
                <a:solidFill>
                  <a:srgbClr val="002060"/>
                </a:solidFill>
                <a:latin typeface="华文楷体" panose="02010600040101010101" pitchFamily="2" charset="-122"/>
                <a:ea typeface="华文楷体" panose="02010600040101010101" pitchFamily="2" charset="-122"/>
              </a:rPr>
              <a:t>问题</a:t>
            </a:r>
          </a:p>
        </p:txBody>
      </p:sp>
      <p:sp>
        <p:nvSpPr>
          <p:cNvPr id="8" name="文本框 7">
            <a:extLst>
              <a:ext uri="{FF2B5EF4-FFF2-40B4-BE49-F238E27FC236}">
                <a16:creationId xmlns="" xmlns:a16="http://schemas.microsoft.com/office/drawing/2014/main" id="{17ACDE17-7F0A-45D5-827B-397D95E1F897}"/>
              </a:ext>
            </a:extLst>
          </p:cNvPr>
          <p:cNvSpPr txBox="1"/>
          <p:nvPr/>
        </p:nvSpPr>
        <p:spPr>
          <a:xfrm>
            <a:off x="-20588" y="1881188"/>
            <a:ext cx="8391824" cy="5493812"/>
          </a:xfrm>
          <a:prstGeom prst="rect">
            <a:avLst/>
          </a:prstGeom>
          <a:noFill/>
        </p:spPr>
        <p:txBody>
          <a:bodyPr wrap="square" rtlCol="0">
            <a:spAutoFit/>
          </a:bodyPr>
          <a:lstStyle/>
          <a:p>
            <a:pPr>
              <a:lnSpc>
                <a:spcPct val="150000"/>
              </a:lnSpc>
            </a:pPr>
            <a:endParaRPr lang="en-US" altLang="zh-CN" sz="1800" dirty="0" smtClean="0"/>
          </a:p>
          <a:p>
            <a:pPr>
              <a:lnSpc>
                <a:spcPct val="150000"/>
              </a:lnSpc>
            </a:pPr>
            <a:endParaRPr lang="en-US" altLang="zh-CN" sz="1800" dirty="0"/>
          </a:p>
          <a:p>
            <a:pPr>
              <a:lnSpc>
                <a:spcPct val="150000"/>
              </a:lnSpc>
            </a:pPr>
            <a:endParaRPr lang="en-US" altLang="zh-CN" sz="1800" dirty="0" smtClean="0"/>
          </a:p>
          <a:p>
            <a:pPr>
              <a:lnSpc>
                <a:spcPct val="150000"/>
              </a:lnSpc>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800" dirty="0">
                <a:solidFill>
                  <a:srgbClr val="002060"/>
                </a:solidFill>
                <a:latin typeface="微软雅黑" panose="020B0503020204020204" pitchFamily="34" charset="-122"/>
                <a:ea typeface="微软雅黑" panose="020B0503020204020204" pitchFamily="34" charset="-122"/>
              </a:rPr>
              <a:t>遇</a:t>
            </a:r>
            <a:r>
              <a:rPr lang="zh-CN" altLang="en-US" sz="1800" dirty="0" smtClean="0">
                <a:solidFill>
                  <a:srgbClr val="002060"/>
                </a:solidFill>
                <a:latin typeface="微软雅黑" panose="020B0503020204020204" pitchFamily="34" charset="-122"/>
                <a:ea typeface="微软雅黑" panose="020B0503020204020204" pitchFamily="34" charset="-122"/>
              </a:rPr>
              <a:t>到上面的的报错，说明</a:t>
            </a:r>
            <a:r>
              <a:rPr lang="en-US" altLang="zh-CN" sz="1800" dirty="0" smtClean="0">
                <a:solidFill>
                  <a:srgbClr val="002060"/>
                </a:solidFill>
                <a:latin typeface="微软雅黑" panose="020B0503020204020204" pitchFamily="34" charset="-122"/>
                <a:ea typeface="微软雅黑" panose="020B0503020204020204" pitchFamily="34" charset="-122"/>
              </a:rPr>
              <a:t>pick-path</a:t>
            </a:r>
            <a:r>
              <a:rPr lang="zh-CN" altLang="en-US" sz="1800" dirty="0" smtClean="0">
                <a:solidFill>
                  <a:srgbClr val="002060"/>
                </a:solidFill>
                <a:latin typeface="微软雅黑" panose="020B0503020204020204" pitchFamily="34" charset="-122"/>
                <a:ea typeface="微软雅黑" panose="020B0503020204020204" pitchFamily="34" charset="-122"/>
              </a:rPr>
              <a:t>的使用出问题了，一般在</a:t>
            </a:r>
            <a:r>
              <a:rPr lang="en-US" altLang="zh-CN" sz="1800" dirty="0" err="1" smtClean="0">
                <a:solidFill>
                  <a:srgbClr val="002060"/>
                </a:solidFill>
                <a:latin typeface="微软雅黑" panose="020B0503020204020204" pitchFamily="34" charset="-122"/>
                <a:ea typeface="微软雅黑" panose="020B0503020204020204" pitchFamily="34" charset="-122"/>
              </a:rPr>
              <a:t>CdPickPathInit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err="1" smtClean="0">
                <a:solidFill>
                  <a:srgbClr val="002060"/>
                </a:solidFill>
                <a:latin typeface="微软雅黑" panose="020B0503020204020204" pitchFamily="34" charset="-122"/>
                <a:ea typeface="微软雅黑" panose="020B0503020204020204" pitchFamily="34" charset="-122"/>
              </a:rPr>
              <a:t>CdPickPathActX</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en-US" altLang="zh-CN" sz="1800" dirty="0" err="1" smtClean="0">
                <a:solidFill>
                  <a:srgbClr val="002060"/>
                </a:solidFill>
                <a:latin typeface="微软雅黑" panose="020B0503020204020204" pitchFamily="34" charset="-122"/>
                <a:ea typeface="微软雅黑" panose="020B0503020204020204" pitchFamily="34" charset="-122"/>
              </a:rPr>
              <a:t>CdPickPathCvt</a:t>
            </a:r>
            <a:r>
              <a:rPr lang="zh-CN" altLang="en-US" sz="1800" dirty="0" smtClean="0">
                <a:solidFill>
                  <a:srgbClr val="002060"/>
                </a:solidFill>
                <a:latin typeface="微软雅黑" panose="020B0503020204020204" pitchFamily="34" charset="-122"/>
                <a:ea typeface="微软雅黑" panose="020B0503020204020204" pitchFamily="34" charset="-122"/>
              </a:rPr>
              <a:t>等有限几个函数才会报这个错。</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a:t>
            </a:r>
            <a:r>
              <a:rPr lang="en-US" altLang="zh-CN" sz="1800" dirty="0" smtClean="0">
                <a:solidFill>
                  <a:srgbClr val="002060"/>
                </a:solidFill>
                <a:latin typeface="微软雅黑" panose="020B0503020204020204" pitchFamily="34" charset="-122"/>
                <a:ea typeface="微软雅黑" panose="020B0503020204020204" pitchFamily="34" charset="-122"/>
              </a:rPr>
              <a:t>1</a:t>
            </a:r>
            <a:r>
              <a:rPr lang="zh-CN" altLang="en-US" sz="1800" dirty="0" smtClean="0">
                <a:solidFill>
                  <a:srgbClr val="002060"/>
                </a:solidFill>
                <a:latin typeface="微软雅黑" panose="020B0503020204020204" pitchFamily="34" charset="-122"/>
                <a:ea typeface="微软雅黑" panose="020B0503020204020204" pitchFamily="34" charset="-122"/>
              </a:rPr>
              <a:t>）如果是在视图区</a:t>
            </a:r>
            <a:r>
              <a:rPr lang="en-US" altLang="zh-CN" sz="1800" dirty="0" smtClean="0">
                <a:solidFill>
                  <a:srgbClr val="002060"/>
                </a:solidFill>
                <a:latin typeface="微软雅黑" panose="020B0503020204020204" pitchFamily="34" charset="-122"/>
                <a:ea typeface="微软雅黑" panose="020B0503020204020204" pitchFamily="34" charset="-122"/>
              </a:rPr>
              <a:t>pick</a:t>
            </a:r>
            <a:r>
              <a:rPr lang="zh-CN" altLang="en-US" sz="1800" dirty="0" smtClean="0">
                <a:solidFill>
                  <a:srgbClr val="002060"/>
                </a:solidFill>
                <a:latin typeface="微软雅黑" panose="020B0503020204020204" pitchFamily="34" charset="-122"/>
                <a:ea typeface="微软雅黑" panose="020B0503020204020204" pitchFamily="34" charset="-122"/>
              </a:rPr>
              <a:t>过程中，不停点击，不停报错，说明在</a:t>
            </a:r>
            <a:r>
              <a:rPr lang="en-US" altLang="zh-CN" sz="1800" dirty="0" smtClean="0">
                <a:solidFill>
                  <a:srgbClr val="002060"/>
                </a:solidFill>
                <a:latin typeface="微软雅黑" panose="020B0503020204020204" pitchFamily="34" charset="-122"/>
                <a:ea typeface="微软雅黑" panose="020B0503020204020204" pitchFamily="34" charset="-122"/>
              </a:rPr>
              <a:t>pick</a:t>
            </a:r>
            <a:r>
              <a:rPr lang="zh-CN" altLang="en-US" sz="1800" dirty="0" smtClean="0">
                <a:solidFill>
                  <a:srgbClr val="002060"/>
                </a:solidFill>
                <a:latin typeface="微软雅黑" panose="020B0503020204020204" pitchFamily="34" charset="-122"/>
                <a:ea typeface="微软雅黑" panose="020B0503020204020204" pitchFamily="34" charset="-122"/>
              </a:rPr>
              <a:t>通用流程激活</a:t>
            </a:r>
            <a:r>
              <a:rPr lang="en-US" altLang="zh-CN" sz="1800" dirty="0" smtClean="0">
                <a:solidFill>
                  <a:srgbClr val="002060"/>
                </a:solidFill>
                <a:latin typeface="微软雅黑" panose="020B0503020204020204" pitchFamily="34" charset="-122"/>
                <a:ea typeface="微软雅黑" panose="020B0503020204020204" pitchFamily="34" charset="-122"/>
              </a:rPr>
              <a:t>pick-path</a:t>
            </a:r>
            <a:r>
              <a:rPr lang="zh-CN" altLang="en-US" sz="1800" dirty="0" smtClean="0">
                <a:solidFill>
                  <a:srgbClr val="002060"/>
                </a:solidFill>
                <a:latin typeface="微软雅黑" panose="020B0503020204020204" pitchFamily="34" charset="-122"/>
                <a:ea typeface="微软雅黑" panose="020B0503020204020204" pitchFamily="34" charset="-122"/>
              </a:rPr>
              <a:t>出错，大部分原因是没考虑到</a:t>
            </a:r>
            <a:r>
              <a:rPr lang="zh-CN" altLang="en-US" sz="1800" b="1" dirty="0" smtClean="0">
                <a:solidFill>
                  <a:srgbClr val="002060"/>
                </a:solidFill>
                <a:latin typeface="微软雅黑" panose="020B0503020204020204" pitchFamily="34" charset="-122"/>
                <a:ea typeface="微软雅黑" panose="020B0503020204020204" pitchFamily="34" charset="-122"/>
              </a:rPr>
              <a:t>装配上下文</a:t>
            </a:r>
            <a:r>
              <a:rPr lang="zh-CN" altLang="en-US" sz="1800" dirty="0" smtClean="0">
                <a:solidFill>
                  <a:srgbClr val="002060"/>
                </a:solidFill>
                <a:latin typeface="微软雅黑" panose="020B0503020204020204" pitchFamily="34" charset="-122"/>
                <a:ea typeface="微软雅黑" panose="020B0503020204020204" pitchFamily="34" charset="-122"/>
              </a:rPr>
              <a:t>，即未使用</a:t>
            </a:r>
            <a:r>
              <a:rPr lang="en-US" altLang="zh-CN" sz="1800" dirty="0" err="1" smtClean="0">
                <a:solidFill>
                  <a:srgbClr val="002060"/>
                </a:solidFill>
                <a:latin typeface="微软雅黑" panose="020B0503020204020204" pitchFamily="34" charset="-122"/>
                <a:ea typeface="微软雅黑" panose="020B0503020204020204" pitchFamily="34" charset="-122"/>
              </a:rPr>
              <a:t>VmForkNewAssemblyContext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a:t>
            </a:r>
            <a:r>
              <a:rPr lang="en-US" altLang="zh-CN" sz="1800" dirty="0" smtClean="0">
                <a:solidFill>
                  <a:srgbClr val="002060"/>
                </a:solidFill>
                <a:latin typeface="微软雅黑" panose="020B0503020204020204" pitchFamily="34" charset="-122"/>
                <a:ea typeface="微软雅黑" panose="020B0503020204020204" pitchFamily="34" charset="-122"/>
              </a:rPr>
              <a:t>2) </a:t>
            </a:r>
            <a:r>
              <a:rPr lang="zh-CN" altLang="en-US" sz="1800" dirty="0" smtClean="0">
                <a:solidFill>
                  <a:srgbClr val="002060"/>
                </a:solidFill>
                <a:latin typeface="微软雅黑" panose="020B0503020204020204" pitchFamily="34" charset="-122"/>
                <a:ea typeface="微软雅黑" panose="020B0503020204020204" pitchFamily="34" charset="-122"/>
              </a:rPr>
              <a:t>如果是命令中报错，第一检查是否有</a:t>
            </a:r>
            <a:r>
              <a:rPr lang="en-US" altLang="zh-CN" sz="1800" dirty="0" err="1" smtClean="0">
                <a:solidFill>
                  <a:srgbClr val="002060"/>
                </a:solidFill>
                <a:latin typeface="微软雅黑" panose="020B0503020204020204" pitchFamily="34" charset="-122"/>
                <a:ea typeface="微软雅黑" panose="020B0503020204020204" pitchFamily="34" charset="-122"/>
              </a:rPr>
              <a:t>VmForkNewAssemblyContext</a:t>
            </a:r>
            <a:r>
              <a:rPr lang="zh-CN" altLang="en-US" sz="1800" dirty="0" smtClean="0">
                <a:solidFill>
                  <a:srgbClr val="002060"/>
                </a:solidFill>
                <a:latin typeface="微软雅黑" panose="020B0503020204020204" pitchFamily="34" charset="-122"/>
                <a:ea typeface="微软雅黑" panose="020B0503020204020204" pitchFamily="34" charset="-122"/>
              </a:rPr>
              <a:t>，如果有，检查上下文构建是否正确；或者查看路径是否构造有明显问题，最后可以求助装配组同事！</a:t>
            </a:r>
            <a:endParaRPr lang="en-US" altLang="zh-CN" sz="1800"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800" dirty="0">
              <a:solidFill>
                <a:srgbClr val="002060"/>
              </a:solidFill>
              <a:latin typeface="微软雅黑" panose="020B0503020204020204" pitchFamily="34" charset="-122"/>
              <a:ea typeface="微软雅黑" panose="020B0503020204020204" pitchFamily="34" charset="-122"/>
            </a:endParaRPr>
          </a:p>
        </p:txBody>
      </p:sp>
      <p:pic>
        <p:nvPicPr>
          <p:cNvPr id="3074" name="Picture 2" descr="C:\Users\Soul\Desktop\PickErr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851708"/>
            <a:ext cx="3675297" cy="180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534307"/>
      </p:ext>
    </p:extLst>
  </p:cSld>
  <p:clrMapOvr>
    <a:masterClrMapping/>
  </p:clrMapOvr>
  <p:transition spd="slow">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04ED6764-FD07-4A94-B618-3CD3CC10B1BD}"/>
              </a:ext>
            </a:extLst>
          </p:cNvPr>
          <p:cNvSpPr txBox="1"/>
          <p:nvPr/>
        </p:nvSpPr>
        <p:spPr>
          <a:xfrm>
            <a:off x="3234134" y="2875002"/>
            <a:ext cx="2441502" cy="1107996"/>
          </a:xfrm>
          <a:prstGeom prst="rect">
            <a:avLst/>
          </a:prstGeom>
          <a:noFill/>
        </p:spPr>
        <p:txBody>
          <a:bodyPr wrap="none" rtlCol="0">
            <a:spAutoFit/>
          </a:bodyPr>
          <a:lstStyle/>
          <a:p>
            <a:r>
              <a:rPr lang="en-US" altLang="zh-CN" sz="6600" dirty="0">
                <a:solidFill>
                  <a:schemeClr val="accent2"/>
                </a:solidFill>
                <a:latin typeface="Times New Roman" panose="02020603050405020304" pitchFamily="18" charset="0"/>
                <a:cs typeface="Times New Roman" panose="02020603050405020304" pitchFamily="18" charset="0"/>
              </a:rPr>
              <a:t>Q &amp; A</a:t>
            </a:r>
            <a:endParaRPr lang="zh-CN" altLang="en-US" sz="66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92957"/>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zh-CN" altLang="en-US" sz="2800" b="1" dirty="0" smtClean="0">
                <a:solidFill>
                  <a:srgbClr val="002060"/>
                </a:solidFill>
                <a:latin typeface="华文楷体" panose="02010600040101010101" pitchFamily="2" charset="-122"/>
                <a:ea typeface="华文楷体" panose="02010600040101010101" pitchFamily="2" charset="-122"/>
              </a:rPr>
              <a:t>装配中的</a:t>
            </a:r>
            <a:r>
              <a:rPr lang="en-US" altLang="zh-CN" sz="2800" b="1" dirty="0" smtClean="0">
                <a:solidFill>
                  <a:srgbClr val="002060"/>
                </a:solidFill>
                <a:latin typeface="华文楷体" panose="02010600040101010101" pitchFamily="2" charset="-122"/>
                <a:ea typeface="华文楷体" panose="02010600040101010101" pitchFamily="2" charset="-122"/>
              </a:rPr>
              <a:t>pick 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4" name="右箭头 3"/>
          <p:cNvSpPr/>
          <p:nvPr/>
        </p:nvSpPr>
        <p:spPr bwMode="auto">
          <a:xfrm>
            <a:off x="1331640" y="4149080"/>
            <a:ext cx="792088" cy="214305"/>
          </a:xfrm>
          <a:prstGeom prst="rightArrow">
            <a:avLst/>
          </a:prstGeom>
          <a:no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bg1"/>
              </a:solidFill>
              <a:effectLst/>
              <a:latin typeface="Arial" charset="0"/>
              <a:ea typeface="黑体" pitchFamily="2" charset="-122"/>
            </a:endParaRPr>
          </a:p>
        </p:txBody>
      </p:sp>
      <p:cxnSp>
        <p:nvCxnSpPr>
          <p:cNvPr id="8" name="肘形连接符 7"/>
          <p:cNvCxnSpPr/>
          <p:nvPr/>
        </p:nvCxnSpPr>
        <p:spPr bwMode="auto">
          <a:xfrm>
            <a:off x="1135212" y="2996952"/>
            <a:ext cx="914400" cy="914400"/>
          </a:xfrm>
          <a:prstGeom prst="bentConnector3">
            <a:avLst/>
          </a:prstGeom>
          <a:noFill/>
          <a:ln w="9525" cap="flat" cmpd="sng" algn="ctr">
            <a:noFill/>
            <a:prstDash val="solid"/>
            <a:round/>
            <a:headEnd type="none" w="med" len="med"/>
            <a:tailEnd type="arrow"/>
          </a:ln>
          <a:effectLst/>
        </p:spPr>
      </p:cxnSp>
      <p:cxnSp>
        <p:nvCxnSpPr>
          <p:cNvPr id="10" name="肘形连接符 9"/>
          <p:cNvCxnSpPr/>
          <p:nvPr/>
        </p:nvCxnSpPr>
        <p:spPr bwMode="auto">
          <a:xfrm rot="10800000" flipH="1">
            <a:off x="1439652" y="4363385"/>
            <a:ext cx="1143024" cy="12700"/>
          </a:xfrm>
          <a:prstGeom prst="bentConnector3">
            <a:avLst>
              <a:gd name="adj1" fmla="val -20000"/>
            </a:avLst>
          </a:prstGeom>
          <a:noFill/>
          <a:ln w="9525" cap="flat" cmpd="sng" algn="ctr">
            <a:noFill/>
            <a:prstDash val="solid"/>
            <a:round/>
            <a:headEnd type="none" w="med" len="med"/>
            <a:tailEnd type="arrow"/>
          </a:ln>
          <a:effectLst/>
        </p:spPr>
      </p:cxnSp>
      <p:cxnSp>
        <p:nvCxnSpPr>
          <p:cNvPr id="12" name="肘形连接符 11"/>
          <p:cNvCxnSpPr/>
          <p:nvPr/>
        </p:nvCxnSpPr>
        <p:spPr bwMode="auto">
          <a:xfrm flipV="1">
            <a:off x="1592412" y="3454152"/>
            <a:ext cx="1539428" cy="921933"/>
          </a:xfrm>
          <a:prstGeom prst="bentConnector3">
            <a:avLst/>
          </a:prstGeom>
          <a:noFill/>
          <a:ln w="9525" cap="flat" cmpd="sng" algn="ctr">
            <a:solidFill>
              <a:srgbClr val="FF0000"/>
            </a:solidFill>
            <a:prstDash val="solid"/>
            <a:round/>
            <a:headEnd type="none" w="med" len="med"/>
            <a:tailEnd type="arrow"/>
          </a:ln>
          <a:effectLst>
            <a:softEdge rad="63500"/>
          </a:effectLst>
        </p:spPr>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152" y="1976273"/>
            <a:ext cx="6289176" cy="4621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肘形连接符 29"/>
          <p:cNvCxnSpPr/>
          <p:nvPr/>
        </p:nvCxnSpPr>
        <p:spPr bwMode="auto">
          <a:xfrm flipV="1">
            <a:off x="2184388" y="3162752"/>
            <a:ext cx="1138002" cy="986328"/>
          </a:xfrm>
          <a:prstGeom prst="bentConnector3">
            <a:avLst/>
          </a:prstGeom>
          <a:noFill/>
          <a:ln w="63500" cap="flat" cmpd="sng" algn="ctr">
            <a:solidFill>
              <a:srgbClr val="FF0000"/>
            </a:solidFill>
            <a:prstDash val="solid"/>
            <a:round/>
            <a:headEnd type="none" w="med" len="med"/>
            <a:tailEnd type="arrow"/>
          </a:ln>
          <a:effectLst/>
        </p:spPr>
      </p:cxnSp>
      <p:cxnSp>
        <p:nvCxnSpPr>
          <p:cNvPr id="31" name="肘形连接符 30"/>
          <p:cNvCxnSpPr/>
          <p:nvPr/>
        </p:nvCxnSpPr>
        <p:spPr bwMode="auto">
          <a:xfrm>
            <a:off x="3347864" y="3284984"/>
            <a:ext cx="914400" cy="914400"/>
          </a:xfrm>
          <a:prstGeom prst="bentConnector3">
            <a:avLst/>
          </a:prstGeom>
          <a:noFill/>
          <a:ln w="9525" cap="flat" cmpd="sng" algn="ctr">
            <a:noFill/>
            <a:prstDash val="solid"/>
            <a:round/>
            <a:headEnd type="none" w="med" len="med"/>
            <a:tailEnd type="arrow"/>
          </a:ln>
          <a:effectLst/>
        </p:spPr>
      </p:cxnSp>
      <p:cxnSp>
        <p:nvCxnSpPr>
          <p:cNvPr id="32" name="直接箭头连接符 31"/>
          <p:cNvCxnSpPr/>
          <p:nvPr/>
        </p:nvCxnSpPr>
        <p:spPr bwMode="auto">
          <a:xfrm>
            <a:off x="2362126" y="3454152"/>
            <a:ext cx="914400" cy="914400"/>
          </a:xfrm>
          <a:prstGeom prst="straightConnector1">
            <a:avLst/>
          </a:prstGeom>
          <a:noFill/>
          <a:ln w="9525" cap="flat" cmpd="sng" algn="ctr">
            <a:noFill/>
            <a:prstDash val="solid"/>
            <a:round/>
            <a:headEnd type="none" w="med" len="med"/>
            <a:tailEnd type="arrow"/>
          </a:ln>
          <a:effectLst/>
        </p:spPr>
      </p:cxnSp>
      <p:cxnSp>
        <p:nvCxnSpPr>
          <p:cNvPr id="33" name="直接箭头连接符 32"/>
          <p:cNvCxnSpPr/>
          <p:nvPr/>
        </p:nvCxnSpPr>
        <p:spPr bwMode="auto">
          <a:xfrm>
            <a:off x="3563888" y="3162752"/>
            <a:ext cx="1008112" cy="0"/>
          </a:xfrm>
          <a:prstGeom prst="straightConnector1">
            <a:avLst/>
          </a:prstGeom>
          <a:noFill/>
          <a:ln w="63500" cap="flat" cmpd="sng" algn="ctr">
            <a:solidFill>
              <a:srgbClr val="FF0000"/>
            </a:solidFill>
            <a:prstDash val="solid"/>
            <a:round/>
            <a:headEnd type="none" w="med" len="med"/>
            <a:tailEnd type="arrow"/>
          </a:ln>
          <a:effectLst/>
        </p:spPr>
      </p:cxnSp>
      <p:cxnSp>
        <p:nvCxnSpPr>
          <p:cNvPr id="34" name="肘形连接符 33"/>
          <p:cNvCxnSpPr/>
          <p:nvPr/>
        </p:nvCxnSpPr>
        <p:spPr bwMode="auto">
          <a:xfrm flipV="1">
            <a:off x="4860032" y="2420888"/>
            <a:ext cx="936104" cy="706272"/>
          </a:xfrm>
          <a:prstGeom prst="bentConnector3">
            <a:avLst/>
          </a:prstGeom>
          <a:noFill/>
          <a:ln w="63500" cap="flat" cmpd="sng" algn="ctr">
            <a:solidFill>
              <a:srgbClr val="FF0000"/>
            </a:solidFill>
            <a:prstDash val="solid"/>
            <a:round/>
            <a:headEnd type="none" w="med" len="med"/>
            <a:tailEnd type="arrow"/>
          </a:ln>
          <a:effectLst/>
        </p:spPr>
      </p:cxnSp>
      <p:cxnSp>
        <p:nvCxnSpPr>
          <p:cNvPr id="35" name="肘形连接符 34"/>
          <p:cNvCxnSpPr/>
          <p:nvPr/>
        </p:nvCxnSpPr>
        <p:spPr bwMode="auto">
          <a:xfrm>
            <a:off x="2184388" y="4229472"/>
            <a:ext cx="1092138" cy="423664"/>
          </a:xfrm>
          <a:prstGeom prst="bentConnector3">
            <a:avLst/>
          </a:prstGeom>
          <a:noFill/>
          <a:ln w="63500" cap="flat" cmpd="sng" algn="ctr">
            <a:solidFill>
              <a:srgbClr val="FF0000"/>
            </a:solidFill>
            <a:prstDash val="solid"/>
            <a:round/>
            <a:headEnd type="none" w="med" len="med"/>
            <a:tailEnd type="arrow"/>
          </a:ln>
          <a:effectLst/>
        </p:spPr>
      </p:cxnSp>
      <p:cxnSp>
        <p:nvCxnSpPr>
          <p:cNvPr id="36" name="直接箭头连接符 35"/>
          <p:cNvCxnSpPr/>
          <p:nvPr/>
        </p:nvCxnSpPr>
        <p:spPr bwMode="auto">
          <a:xfrm>
            <a:off x="3563888" y="4653136"/>
            <a:ext cx="1008112" cy="0"/>
          </a:xfrm>
          <a:prstGeom prst="straightConnector1">
            <a:avLst/>
          </a:prstGeom>
          <a:noFill/>
          <a:ln w="63500" cap="flat" cmpd="sng" algn="ctr">
            <a:solidFill>
              <a:srgbClr val="FF0000"/>
            </a:solidFill>
            <a:prstDash val="solid"/>
            <a:round/>
            <a:headEnd type="none" w="med" len="med"/>
            <a:tailEnd type="arrow"/>
          </a:ln>
          <a:effectLst/>
        </p:spPr>
      </p:cxnSp>
      <p:cxnSp>
        <p:nvCxnSpPr>
          <p:cNvPr id="37" name="直接箭头连接符 36"/>
          <p:cNvCxnSpPr/>
          <p:nvPr/>
        </p:nvCxnSpPr>
        <p:spPr bwMode="auto">
          <a:xfrm>
            <a:off x="4788024" y="4615488"/>
            <a:ext cx="1008112" cy="0"/>
          </a:xfrm>
          <a:prstGeom prst="straightConnector1">
            <a:avLst/>
          </a:prstGeom>
          <a:noFill/>
          <a:ln w="63500" cap="flat" cmpd="sng" algn="ctr">
            <a:solidFill>
              <a:srgbClr val="FF0000"/>
            </a:solidFill>
            <a:prstDash val="solid"/>
            <a:round/>
            <a:headEnd type="none" w="med" len="med"/>
            <a:tailEnd type="arrow"/>
          </a:ln>
          <a:effectLst/>
        </p:spPr>
      </p:cxnSp>
      <p:sp>
        <p:nvSpPr>
          <p:cNvPr id="2" name="动作按钮: 前进或下一项 1">
            <a:hlinkClick r:id="rId4" action="ppaction://hlinksldjump" highlightClick="1"/>
          </p:cNvPr>
          <p:cNvSpPr/>
          <p:nvPr/>
        </p:nvSpPr>
        <p:spPr bwMode="auto">
          <a:xfrm>
            <a:off x="8558652" y="6340625"/>
            <a:ext cx="386253" cy="432048"/>
          </a:xfrm>
          <a:prstGeom prst="actionButtonForwardNext">
            <a:avLst/>
          </a:prstGeom>
          <a:solidFill>
            <a:srgbClr val="E7F3F4"/>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bg1"/>
              </a:solidFill>
              <a:effectLst/>
              <a:latin typeface="Arial" charset="0"/>
              <a:ea typeface="黑体" pitchFamily="2" charset="-122"/>
            </a:endParaRPr>
          </a:p>
        </p:txBody>
      </p:sp>
    </p:spTree>
    <p:extLst>
      <p:ext uri="{BB962C8B-B14F-4D97-AF65-F5344CB8AC3E}">
        <p14:creationId xmlns:p14="http://schemas.microsoft.com/office/powerpoint/2010/main" val="16418946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dow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down)">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down)">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zh-CN" altLang="en-US" sz="2800" b="1" dirty="0" smtClean="0">
                <a:solidFill>
                  <a:srgbClr val="002060"/>
                </a:solidFill>
                <a:latin typeface="华文楷体" panose="02010600040101010101" pitchFamily="2" charset="-122"/>
                <a:ea typeface="华文楷体" panose="02010600040101010101" pitchFamily="2" charset="-122"/>
              </a:rPr>
              <a:t>装配中的</a:t>
            </a:r>
            <a:r>
              <a:rPr lang="en-US" altLang="zh-CN" sz="2800" b="1" dirty="0" smtClean="0">
                <a:solidFill>
                  <a:srgbClr val="002060"/>
                </a:solidFill>
                <a:latin typeface="华文楷体" panose="02010600040101010101" pitchFamily="2" charset="-122"/>
                <a:ea typeface="华文楷体" panose="02010600040101010101" pitchFamily="2" charset="-122"/>
              </a:rPr>
              <a:t>Pick 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5" name="文本框 2">
            <a:extLst>
              <a:ext uri="{FF2B5EF4-FFF2-40B4-BE49-F238E27FC236}">
                <a16:creationId xmlns="" xmlns:a16="http://schemas.microsoft.com/office/drawing/2014/main" id="{C3ABBE1A-BA3D-4D30-AE47-CA40922C6E5F}"/>
              </a:ext>
            </a:extLst>
          </p:cNvPr>
          <p:cNvSpPr txBox="1"/>
          <p:nvPr/>
        </p:nvSpPr>
        <p:spPr>
          <a:xfrm>
            <a:off x="11336" y="1971000"/>
            <a:ext cx="8391825"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smtClean="0">
                <a:solidFill>
                  <a:srgbClr val="002060"/>
                </a:solidFill>
                <a:latin typeface="微软雅黑" panose="020B0503020204020204" pitchFamily="34" charset="-122"/>
                <a:ea typeface="微软雅黑" panose="020B0503020204020204" pitchFamily="34" charset="-122"/>
              </a:rPr>
              <a:t>Pick path</a:t>
            </a:r>
            <a:r>
              <a:rPr lang="zh-CN" altLang="en-US" sz="1800" dirty="0" smtClean="0">
                <a:solidFill>
                  <a:srgbClr val="002060"/>
                </a:solidFill>
                <a:latin typeface="微软雅黑" panose="020B0503020204020204" pitchFamily="34" charset="-122"/>
                <a:ea typeface="微软雅黑" panose="020B0503020204020204" pitchFamily="34" charset="-122"/>
              </a:rPr>
              <a:t>可区分</a:t>
            </a:r>
            <a:r>
              <a:rPr lang="zh-CN" altLang="en-US" sz="1800" dirty="0">
                <a:solidFill>
                  <a:srgbClr val="002060"/>
                </a:solidFill>
                <a:latin typeface="微软雅黑" panose="020B0503020204020204" pitchFamily="34" charset="-122"/>
                <a:ea typeface="微软雅黑" panose="020B0503020204020204" pitchFamily="34" charset="-122"/>
              </a:rPr>
              <a:t>右</a:t>
            </a:r>
            <a:r>
              <a:rPr lang="zh-CN" altLang="en-US" sz="1800" dirty="0" smtClean="0">
                <a:solidFill>
                  <a:srgbClr val="002060"/>
                </a:solidFill>
                <a:latin typeface="微软雅黑" panose="020B0503020204020204" pitchFamily="34" charset="-122"/>
                <a:ea typeface="微软雅黑" panose="020B0503020204020204" pitchFamily="34" charset="-122"/>
              </a:rPr>
              <a:t>图中不同层级的</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同一个组件。</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dirty="0" smtClean="0">
                <a:solidFill>
                  <a:srgbClr val="002060"/>
                </a:solidFill>
                <a:latin typeface="微软雅黑" panose="020B0503020204020204" pitchFamily="34" charset="-122"/>
                <a:ea typeface="微软雅黑" panose="020B0503020204020204" pitchFamily="34" charset="-122"/>
              </a:rPr>
              <a:t>组件</a:t>
            </a:r>
            <a:r>
              <a:rPr lang="en-US" altLang="zh-CN" sz="1800" dirty="0" smtClean="0">
                <a:solidFill>
                  <a:srgbClr val="002060"/>
                </a:solidFill>
                <a:latin typeface="微软雅黑" panose="020B0503020204020204" pitchFamily="34" charset="-122"/>
                <a:ea typeface="微软雅黑" panose="020B0503020204020204" pitchFamily="34" charset="-122"/>
              </a:rPr>
              <a:t>1</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 绝对路径</a:t>
            </a:r>
            <a:r>
              <a:rPr lang="en-US" altLang="zh-CN" sz="1800" dirty="0" smtClean="0">
                <a:solidFill>
                  <a:srgbClr val="002060"/>
                </a:solidFill>
                <a:latin typeface="微软雅黑" panose="020B0503020204020204" pitchFamily="34" charset="-122"/>
                <a:ea typeface="微软雅黑" panose="020B0503020204020204" pitchFamily="34" charset="-122"/>
              </a:rPr>
              <a:t>:-2 24 47 52(-2 24 47 24 52</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相对路径</a:t>
            </a:r>
            <a:r>
              <a:rPr lang="en-US" altLang="zh-CN" sz="1800" dirty="0" smtClean="0">
                <a:solidFill>
                  <a:srgbClr val="002060"/>
                </a:solidFill>
                <a:latin typeface="微软雅黑" panose="020B0503020204020204" pitchFamily="34" charset="-122"/>
                <a:ea typeface="微软雅黑" panose="020B0503020204020204" pitchFamily="34" charset="-122"/>
              </a:rPr>
              <a:t>:-1 47 52</a:t>
            </a:r>
          </a:p>
          <a:p>
            <a:pPr marL="285750" indent="-285750">
              <a:lnSpc>
                <a:spcPct val="150000"/>
              </a:lnSpc>
              <a:buFont typeface="Arial" panose="020B0604020202020204" pitchFamily="34" charset="0"/>
              <a:buChar char="•"/>
            </a:pPr>
            <a:r>
              <a:rPr lang="zh-CN" altLang="en-US" sz="1800" dirty="0" smtClean="0">
                <a:solidFill>
                  <a:srgbClr val="002060"/>
                </a:solidFill>
                <a:latin typeface="微软雅黑" panose="020B0503020204020204" pitchFamily="34" charset="-122"/>
                <a:ea typeface="微软雅黑" panose="020B0503020204020204" pitchFamily="34" charset="-122"/>
              </a:rPr>
              <a:t>组件</a:t>
            </a:r>
            <a:r>
              <a:rPr lang="en-US" altLang="zh-CN" sz="1800" dirty="0" smtClean="0">
                <a:solidFill>
                  <a:srgbClr val="002060"/>
                </a:solidFill>
                <a:latin typeface="微软雅黑" panose="020B0503020204020204" pitchFamily="34" charset="-122"/>
                <a:ea typeface="微软雅黑" panose="020B0503020204020204" pitchFamily="34" charset="-122"/>
              </a:rPr>
              <a:t>2</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绝对</a:t>
            </a:r>
            <a:r>
              <a:rPr lang="zh-CN" altLang="en-US" sz="1800" dirty="0">
                <a:solidFill>
                  <a:srgbClr val="002060"/>
                </a:solidFill>
                <a:latin typeface="微软雅黑" panose="020B0503020204020204" pitchFamily="34" charset="-122"/>
                <a:ea typeface="微软雅黑" panose="020B0503020204020204" pitchFamily="34" charset="-122"/>
              </a:rPr>
              <a:t>路径</a:t>
            </a:r>
            <a:r>
              <a:rPr lang="en-US" altLang="zh-CN" sz="1800" dirty="0">
                <a:solidFill>
                  <a:srgbClr val="002060"/>
                </a:solidFill>
                <a:latin typeface="微软雅黑" panose="020B0503020204020204" pitchFamily="34" charset="-122"/>
                <a:ea typeface="微软雅黑" panose="020B0503020204020204" pitchFamily="34" charset="-122"/>
              </a:rPr>
              <a:t>:-2 24 </a:t>
            </a:r>
            <a:r>
              <a:rPr lang="en-US" altLang="zh-CN" sz="1800" dirty="0" smtClean="0">
                <a:solidFill>
                  <a:srgbClr val="002060"/>
                </a:solidFill>
                <a:latin typeface="微软雅黑" panose="020B0503020204020204" pitchFamily="34" charset="-122"/>
                <a:ea typeface="微软雅黑" panose="020B0503020204020204" pitchFamily="34" charset="-122"/>
              </a:rPr>
              <a:t>53 52</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smtClean="0">
                <a:solidFill>
                  <a:srgbClr val="002060"/>
                </a:solidFill>
                <a:latin typeface="微软雅黑" panose="020B0503020204020204" pitchFamily="34" charset="-122"/>
                <a:ea typeface="微软雅黑" panose="020B0503020204020204" pitchFamily="34" charset="-122"/>
              </a:rPr>
              <a:t>-2 24 53 24 52</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002060"/>
                </a:solidFill>
                <a:latin typeface="微软雅黑" panose="020B0503020204020204" pitchFamily="34" charset="-122"/>
                <a:ea typeface="微软雅黑" panose="020B0503020204020204" pitchFamily="34" charset="-122"/>
              </a:rPr>
              <a:t> </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相对路径</a:t>
            </a:r>
            <a:r>
              <a:rPr lang="en-US" altLang="zh-CN" sz="1800" dirty="0" smtClean="0">
                <a:solidFill>
                  <a:srgbClr val="002060"/>
                </a:solidFill>
                <a:latin typeface="微软雅黑" panose="020B0503020204020204" pitchFamily="34" charset="-122"/>
                <a:ea typeface="微软雅黑" panose="020B0503020204020204" pitchFamily="34" charset="-122"/>
              </a:rPr>
              <a:t>:-1 53 52</a:t>
            </a:r>
          </a:p>
          <a:p>
            <a:pPr>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（注：因组件</a:t>
            </a:r>
            <a:r>
              <a:rPr lang="en-US" altLang="zh-CN" sz="1800" dirty="0" smtClean="0">
                <a:solidFill>
                  <a:srgbClr val="002060"/>
                </a:solidFill>
                <a:latin typeface="微软雅黑" panose="020B0503020204020204" pitchFamily="34" charset="-122"/>
                <a:ea typeface="微软雅黑" panose="020B0503020204020204" pitchFamily="34" charset="-122"/>
              </a:rPr>
              <a:t>47</a:t>
            </a:r>
            <a:r>
              <a:rPr lang="zh-CN" altLang="en-US" sz="1800" dirty="0" smtClean="0">
                <a:solidFill>
                  <a:srgbClr val="002060"/>
                </a:solidFill>
                <a:latin typeface="微软雅黑" panose="020B0503020204020204" pitchFamily="34" charset="-122"/>
                <a:ea typeface="微软雅黑" panose="020B0503020204020204" pitchFamily="34" charset="-122"/>
              </a:rPr>
              <a:t>和</a:t>
            </a:r>
            <a:r>
              <a:rPr lang="en-US" altLang="zh-CN" sz="1800" dirty="0" smtClean="0">
                <a:solidFill>
                  <a:srgbClr val="002060"/>
                </a:solidFill>
                <a:latin typeface="微软雅黑" panose="020B0503020204020204" pitchFamily="34" charset="-122"/>
                <a:ea typeface="微软雅黑" panose="020B0503020204020204" pitchFamily="34" charset="-122"/>
              </a:rPr>
              <a:t>53</a:t>
            </a:r>
            <a:r>
              <a:rPr lang="zh-CN" altLang="en-US" sz="1800" dirty="0" smtClean="0">
                <a:solidFill>
                  <a:srgbClr val="002060"/>
                </a:solidFill>
                <a:latin typeface="微软雅黑" panose="020B0503020204020204" pitchFamily="34" charset="-122"/>
                <a:ea typeface="微软雅黑" panose="020B0503020204020204" pitchFamily="34" charset="-122"/>
              </a:rPr>
              <a:t>可</a:t>
            </a:r>
            <a:r>
              <a:rPr lang="zh-CN" altLang="en-US" sz="1800" dirty="0">
                <a:solidFill>
                  <a:srgbClr val="002060"/>
                </a:solidFill>
                <a:latin typeface="微软雅黑" panose="020B0503020204020204" pitchFamily="34" charset="-122"/>
                <a:ea typeface="微软雅黑" panose="020B0503020204020204" pitchFamily="34" charset="-122"/>
              </a:rPr>
              <a:t>唯一定位到其</a:t>
            </a:r>
            <a:r>
              <a:rPr lang="zh-CN" altLang="en-US" sz="1800" dirty="0" smtClean="0">
                <a:solidFill>
                  <a:srgbClr val="002060"/>
                </a:solidFill>
                <a:latin typeface="微软雅黑" panose="020B0503020204020204" pitchFamily="34" charset="-122"/>
                <a:ea typeface="微软雅黑" panose="020B0503020204020204" pitchFamily="34" charset="-122"/>
              </a:rPr>
              <a:t>引用</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零件</a:t>
            </a:r>
            <a:r>
              <a:rPr lang="en-US" altLang="zh-CN" sz="1800" dirty="0" smtClean="0">
                <a:solidFill>
                  <a:srgbClr val="002060"/>
                </a:solidFill>
                <a:latin typeface="微软雅黑" panose="020B0503020204020204" pitchFamily="34" charset="-122"/>
                <a:ea typeface="微软雅黑" panose="020B0503020204020204" pitchFamily="34" charset="-122"/>
              </a:rPr>
              <a:t>Sub-Assembly.Z3ASM</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平台中一般</a:t>
            </a:r>
            <a:r>
              <a:rPr lang="zh-CN" altLang="en-US" sz="1800" dirty="0" smtClean="0">
                <a:solidFill>
                  <a:srgbClr val="002060"/>
                </a:solidFill>
                <a:latin typeface="微软雅黑" panose="020B0503020204020204" pitchFamily="34" charset="-122"/>
                <a:ea typeface="微软雅黑" panose="020B0503020204020204" pitchFamily="34" charset="-122"/>
              </a:rPr>
              <a:t>省</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略</a:t>
            </a:r>
            <a:r>
              <a:rPr lang="en-US" altLang="zh-CN" sz="1800" dirty="0" smtClean="0">
                <a:solidFill>
                  <a:srgbClr val="002060"/>
                </a:solidFill>
                <a:latin typeface="微软雅黑" panose="020B0503020204020204" pitchFamily="34" charset="-122"/>
                <a:ea typeface="微软雅黑" panose="020B0503020204020204" pitchFamily="34" charset="-122"/>
              </a:rPr>
              <a:t>VPART</a:t>
            </a:r>
            <a:r>
              <a:rPr lang="zh-CN" altLang="en-US" sz="1800" dirty="0">
                <a:solidFill>
                  <a:srgbClr val="002060"/>
                </a:solidFill>
                <a:latin typeface="微软雅黑" panose="020B0503020204020204" pitchFamily="34" charset="-122"/>
                <a:ea typeface="微软雅黑" panose="020B0503020204020204" pitchFamily="34" charset="-122"/>
              </a:rPr>
              <a:t>的</a:t>
            </a:r>
            <a:r>
              <a:rPr lang="en-US" altLang="zh-CN" sz="1800" dirty="0">
                <a:solidFill>
                  <a:srgbClr val="002060"/>
                </a:solidFill>
                <a:latin typeface="微软雅黑" panose="020B0503020204020204" pitchFamily="34" charset="-122"/>
                <a:ea typeface="微软雅黑" panose="020B0503020204020204" pitchFamily="34" charset="-122"/>
              </a:rPr>
              <a:t>index24</a:t>
            </a:r>
            <a:r>
              <a:rPr lang="zh-CN" altLang="en-US" sz="1800" dirty="0">
                <a:solidFill>
                  <a:srgbClr val="002060"/>
                </a:solidFill>
                <a:latin typeface="微软雅黑" panose="020B0503020204020204" pitchFamily="34" charset="-122"/>
                <a:ea typeface="微软雅黑" panose="020B0503020204020204" pitchFamily="34" charset="-122"/>
              </a:rPr>
              <a:t>）</a:t>
            </a:r>
            <a:endParaRPr lang="en-US" altLang="zh-CN" sz="1800"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800" dirty="0">
              <a:solidFill>
                <a:srgbClr val="002060"/>
              </a:solidFill>
              <a:latin typeface="微软雅黑" panose="020B0503020204020204" pitchFamily="34" charset="-122"/>
              <a:ea typeface="微软雅黑" panose="020B0503020204020204" pitchFamily="34" charset="-122"/>
            </a:endParaRPr>
          </a:p>
        </p:txBody>
      </p:sp>
      <p:pic>
        <p:nvPicPr>
          <p:cNvPr id="23554" name="Picture 2" descr="D:\Documents\Downloads\胡展 (1)\制定组件路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271" y="1971000"/>
            <a:ext cx="4779242" cy="484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534430"/>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smtClean="0">
                <a:solidFill>
                  <a:srgbClr val="002060"/>
                </a:solidFill>
                <a:latin typeface="华文楷体" panose="02010600040101010101" pitchFamily="2" charset="-122"/>
                <a:ea typeface="华文楷体" panose="02010600040101010101" pitchFamily="2" charset="-122"/>
              </a:rPr>
              <a:t>Z3</a:t>
            </a:r>
            <a:r>
              <a:rPr lang="zh-CN" altLang="en-US" sz="2800" b="1" dirty="0" smtClean="0">
                <a:solidFill>
                  <a:srgbClr val="002060"/>
                </a:solidFill>
                <a:latin typeface="华文楷体" panose="02010600040101010101" pitchFamily="2" charset="-122"/>
                <a:ea typeface="华文楷体" panose="02010600040101010101" pitchFamily="2" charset="-122"/>
              </a:rPr>
              <a:t>文件中数据对象内部关系</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8" name="文本框 7">
            <a:extLst>
              <a:ext uri="{FF2B5EF4-FFF2-40B4-BE49-F238E27FC236}">
                <a16:creationId xmlns="" xmlns:a16="http://schemas.microsoft.com/office/drawing/2014/main" id="{17ACDE17-7F0A-45D5-827B-397D95E1F897}"/>
              </a:ext>
            </a:extLst>
          </p:cNvPr>
          <p:cNvSpPr txBox="1"/>
          <p:nvPr/>
        </p:nvSpPr>
        <p:spPr>
          <a:xfrm>
            <a:off x="1" y="3284984"/>
            <a:ext cx="8391824" cy="418191"/>
          </a:xfrm>
          <a:prstGeom prst="rect">
            <a:avLst/>
          </a:prstGeom>
          <a:noFill/>
        </p:spPr>
        <p:txBody>
          <a:bodyPr wrap="square" rtlCol="0">
            <a:spAutoFit/>
          </a:bodyPr>
          <a:lstStyle/>
          <a:p>
            <a:pPr>
              <a:lnSpc>
                <a:spcPct val="150000"/>
              </a:lnSpc>
            </a:pPr>
            <a:endParaRPr lang="en-US" altLang="zh-CN" sz="1600" dirty="0">
              <a:solidFill>
                <a:srgbClr val="002060"/>
              </a:solidFill>
              <a:latin typeface="微软雅黑" panose="020B0503020204020204" pitchFamily="34" charset="-122"/>
              <a:ea typeface="微软雅黑" panose="020B0503020204020204" pitchFamily="34" charset="-122"/>
            </a:endParaRPr>
          </a:p>
        </p:txBody>
      </p:sp>
      <p:pic>
        <p:nvPicPr>
          <p:cNvPr id="5"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060848"/>
            <a:ext cx="5976664" cy="4680520"/>
          </a:xfrm>
          <a:prstGeom prst="rect">
            <a:avLst/>
          </a:prstGeom>
          <a:noFill/>
          <a:ln>
            <a:noFill/>
          </a:ln>
          <a:extLst/>
        </p:spPr>
      </p:pic>
      <p:sp>
        <p:nvSpPr>
          <p:cNvPr id="7" name="文本框 7">
            <a:extLst>
              <a:ext uri="{FF2B5EF4-FFF2-40B4-BE49-F238E27FC236}">
                <a16:creationId xmlns="" xmlns:a16="http://schemas.microsoft.com/office/drawing/2014/main" id="{17ACDE17-7F0A-45D5-827B-397D95E1F897}"/>
              </a:ext>
            </a:extLst>
          </p:cNvPr>
          <p:cNvSpPr txBox="1"/>
          <p:nvPr/>
        </p:nvSpPr>
        <p:spPr>
          <a:xfrm>
            <a:off x="-3400" y="2060848"/>
            <a:ext cx="2703192" cy="170540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smtClean="0">
                <a:solidFill>
                  <a:srgbClr val="002060"/>
                </a:solidFill>
                <a:latin typeface="微软雅黑" panose="020B0503020204020204" pitchFamily="34" charset="-122"/>
                <a:ea typeface="微软雅黑" panose="020B0503020204020204" pitchFamily="34" charset="-122"/>
              </a:rPr>
              <a:t>Z3</a:t>
            </a:r>
            <a:r>
              <a:rPr lang="zh-CN" altLang="en-US" sz="1800" dirty="0" smtClean="0">
                <a:solidFill>
                  <a:srgbClr val="002060"/>
                </a:solidFill>
                <a:latin typeface="微软雅黑" panose="020B0503020204020204" pitchFamily="34" charset="-122"/>
                <a:ea typeface="微软雅黑" panose="020B0503020204020204" pitchFamily="34" charset="-122"/>
              </a:rPr>
              <a:t>的数据对象通过</a:t>
            </a:r>
            <a:r>
              <a:rPr lang="en-US" altLang="zh-CN" sz="1800" dirty="0" err="1" smtClean="0">
                <a:solidFill>
                  <a:srgbClr val="002060"/>
                </a:solidFill>
                <a:latin typeface="微软雅黑" panose="020B0503020204020204" pitchFamily="34" charset="-122"/>
                <a:ea typeface="微软雅黑" panose="020B0503020204020204" pitchFamily="34" charset="-122"/>
              </a:rPr>
              <a:t>object+group</a:t>
            </a:r>
            <a:r>
              <a:rPr lang="en-US" altLang="zh-CN" sz="1800" dirty="0" smtClean="0">
                <a:solidFill>
                  <a:srgbClr val="002060"/>
                </a:solidFill>
                <a:latin typeface="微软雅黑" panose="020B0503020204020204" pitchFamily="34" charset="-122"/>
                <a:ea typeface="微软雅黑" panose="020B0503020204020204" pitchFamily="34" charset="-122"/>
              </a:rPr>
              <a:t> </a:t>
            </a:r>
            <a:r>
              <a:rPr lang="zh-CN" altLang="en-US" sz="1800" dirty="0" smtClean="0">
                <a:solidFill>
                  <a:srgbClr val="002060"/>
                </a:solidFill>
                <a:latin typeface="微软雅黑" panose="020B0503020204020204" pitchFamily="34" charset="-122"/>
                <a:ea typeface="微软雅黑" panose="020B0503020204020204" pitchFamily="34" charset="-122"/>
              </a:rPr>
              <a:t>形成</a:t>
            </a:r>
            <a:r>
              <a:rPr lang="en-US" altLang="zh-CN" sz="1800" dirty="0" smtClean="0">
                <a:solidFill>
                  <a:srgbClr val="002060"/>
                </a:solidFill>
                <a:latin typeface="微软雅黑" panose="020B0503020204020204" pitchFamily="34" charset="-122"/>
                <a:ea typeface="微软雅黑" panose="020B0503020204020204" pitchFamily="34" charset="-122"/>
              </a:rPr>
              <a:t>Net</a:t>
            </a:r>
            <a:r>
              <a:rPr lang="zh-CN" altLang="en-US" sz="1800" dirty="0" smtClean="0">
                <a:solidFill>
                  <a:srgbClr val="002060"/>
                </a:solidFill>
                <a:latin typeface="微软雅黑" panose="020B0503020204020204" pitchFamily="34" charset="-122"/>
                <a:ea typeface="微软雅黑" panose="020B0503020204020204" pitchFamily="34" charset="-122"/>
              </a:rPr>
              <a:t>结构</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800"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675446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0" y="1357313"/>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zh-CN" altLang="en-US" sz="2800" b="1" dirty="0" smtClean="0">
                <a:solidFill>
                  <a:srgbClr val="002060"/>
                </a:solidFill>
                <a:latin typeface="华文楷体" panose="02010600040101010101" pitchFamily="2" charset="-122"/>
                <a:ea typeface="华文楷体" panose="02010600040101010101" pitchFamily="2" charset="-122"/>
              </a:rPr>
              <a:t>零件中的</a:t>
            </a:r>
            <a:r>
              <a:rPr lang="en-US" altLang="zh-CN" sz="2800" b="1" dirty="0" smtClean="0">
                <a:solidFill>
                  <a:srgbClr val="002060"/>
                </a:solidFill>
                <a:latin typeface="华文楷体" panose="02010600040101010101" pitchFamily="2" charset="-122"/>
                <a:ea typeface="华文楷体" panose="02010600040101010101" pitchFamily="2" charset="-122"/>
              </a:rPr>
              <a:t>Pick 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8" name="文本框 7">
            <a:extLst>
              <a:ext uri="{FF2B5EF4-FFF2-40B4-BE49-F238E27FC236}">
                <a16:creationId xmlns="" xmlns:a16="http://schemas.microsoft.com/office/drawing/2014/main" id="{17ACDE17-7F0A-45D5-827B-397D95E1F897}"/>
              </a:ext>
            </a:extLst>
          </p:cNvPr>
          <p:cNvSpPr txBox="1"/>
          <p:nvPr/>
        </p:nvSpPr>
        <p:spPr>
          <a:xfrm>
            <a:off x="1" y="3284984"/>
            <a:ext cx="8391824" cy="418191"/>
          </a:xfrm>
          <a:prstGeom prst="rect">
            <a:avLst/>
          </a:prstGeom>
          <a:noFill/>
        </p:spPr>
        <p:txBody>
          <a:bodyPr wrap="square" rtlCol="0">
            <a:spAutoFit/>
          </a:bodyPr>
          <a:lstStyle/>
          <a:p>
            <a:pPr>
              <a:lnSpc>
                <a:spcPct val="150000"/>
              </a:lnSpc>
            </a:pPr>
            <a:endParaRPr lang="en-US" altLang="zh-CN" sz="1600" dirty="0">
              <a:solidFill>
                <a:srgbClr val="002060"/>
              </a:solidFill>
              <a:latin typeface="微软雅黑" panose="020B0503020204020204" pitchFamily="34" charset="-122"/>
              <a:ea typeface="微软雅黑" panose="020B0503020204020204" pitchFamily="34" charset="-122"/>
            </a:endParaRPr>
          </a:p>
        </p:txBody>
      </p:sp>
      <p:pic>
        <p:nvPicPr>
          <p:cNvPr id="1027" name="Picture 3" descr="C:\Users\Soul\Desktop\part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106861"/>
            <a:ext cx="4499990" cy="4378981"/>
          </a:xfrm>
          <a:prstGeom prst="rect">
            <a:avLst/>
          </a:prstGeom>
          <a:solidFill>
            <a:schemeClr val="bg1"/>
          </a:solidFill>
          <a:ln w="6350">
            <a:solidFill>
              <a:schemeClr val="bg1"/>
            </a:solidFill>
          </a:ln>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6505" y="2106861"/>
            <a:ext cx="4644007" cy="4378981"/>
          </a:xfrm>
          <a:prstGeom prst="rect">
            <a:avLst/>
          </a:prstGeom>
          <a:solidFill>
            <a:schemeClr val="bg1"/>
          </a:solidFill>
          <a:ln w="9525">
            <a:noFill/>
            <a:miter lim="800000"/>
            <a:headEnd/>
            <a:tailEnd/>
          </a:ln>
          <a:effectLst/>
        </p:spPr>
      </p:pic>
    </p:spTree>
    <p:extLst>
      <p:ext uri="{BB962C8B-B14F-4D97-AF65-F5344CB8AC3E}">
        <p14:creationId xmlns:p14="http://schemas.microsoft.com/office/powerpoint/2010/main" val="3044328789"/>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2953" y="1357312"/>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smtClean="0">
                <a:solidFill>
                  <a:srgbClr val="002060"/>
                </a:solidFill>
                <a:latin typeface="华文楷体" panose="02010600040101010101" pitchFamily="2" charset="-122"/>
                <a:ea typeface="华文楷体" panose="02010600040101010101" pitchFamily="2" charset="-122"/>
              </a:rPr>
              <a:t>Pick 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pic>
        <p:nvPicPr>
          <p:cNvPr id="2050" name="Picture 2" descr="C:\Users\Soul\Desktop\选取shape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881187"/>
            <a:ext cx="3024336" cy="243678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oul\Desktop\选取F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8660" y="4331962"/>
            <a:ext cx="3079724" cy="248141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87624" y="2276872"/>
            <a:ext cx="2592288" cy="383181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选择实体</a:t>
            </a:r>
            <a:r>
              <a:rPr lang="en-US" altLang="zh-CN" sz="1800" dirty="0" smtClean="0">
                <a:solidFill>
                  <a:srgbClr val="002060"/>
                </a:solidFill>
                <a:latin typeface="微软雅黑" panose="020B0503020204020204" pitchFamily="34" charset="-122"/>
                <a:ea typeface="微软雅黑" panose="020B0503020204020204" pitchFamily="34" charset="-122"/>
              </a:rPr>
              <a:t>s1</a:t>
            </a: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绝对</a:t>
            </a:r>
            <a:r>
              <a:rPr lang="zh-CN" altLang="en-US" sz="1800" dirty="0">
                <a:solidFill>
                  <a:srgbClr val="002060"/>
                </a:solidFill>
                <a:latin typeface="微软雅黑" panose="020B0503020204020204" pitchFamily="34" charset="-122"/>
                <a:ea typeface="微软雅黑" panose="020B0503020204020204" pitchFamily="34" charset="-122"/>
              </a:rPr>
              <a:t>路径</a:t>
            </a:r>
            <a:r>
              <a:rPr lang="en-US" altLang="zh-CN" sz="1800" dirty="0">
                <a:solidFill>
                  <a:srgbClr val="002060"/>
                </a:solidFill>
                <a:latin typeface="微软雅黑" panose="020B0503020204020204" pitchFamily="34" charset="-122"/>
                <a:ea typeface="微软雅黑" panose="020B0503020204020204" pitchFamily="34" charset="-122"/>
              </a:rPr>
              <a:t>:-2 24 </a:t>
            </a:r>
            <a:r>
              <a:rPr lang="en-US" altLang="zh-CN" sz="1800" dirty="0" smtClean="0">
                <a:solidFill>
                  <a:srgbClr val="002060"/>
                </a:solidFill>
                <a:latin typeface="微软雅黑" panose="020B0503020204020204" pitchFamily="34" charset="-122"/>
                <a:ea typeface="微软雅黑" panose="020B0503020204020204" pitchFamily="34" charset="-122"/>
              </a:rPr>
              <a:t>225</a:t>
            </a: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相对</a:t>
            </a:r>
            <a:r>
              <a:rPr lang="zh-CN" altLang="en-US" sz="1800" dirty="0">
                <a:solidFill>
                  <a:srgbClr val="002060"/>
                </a:solidFill>
                <a:latin typeface="微软雅黑" panose="020B0503020204020204" pitchFamily="34" charset="-122"/>
                <a:ea typeface="微软雅黑" panose="020B0503020204020204" pitchFamily="34" charset="-122"/>
              </a:rPr>
              <a:t>路径</a:t>
            </a:r>
            <a:r>
              <a:rPr lang="en-US" altLang="zh-CN" sz="1800" dirty="0">
                <a:solidFill>
                  <a:srgbClr val="002060"/>
                </a:solidFill>
                <a:latin typeface="微软雅黑" panose="020B0503020204020204" pitchFamily="34" charset="-122"/>
                <a:ea typeface="微软雅黑" panose="020B0503020204020204" pitchFamily="34" charset="-122"/>
              </a:rPr>
              <a:t>:-1 </a:t>
            </a:r>
            <a:r>
              <a:rPr lang="en-US" altLang="zh-CN" sz="1800" dirty="0" smtClean="0">
                <a:solidFill>
                  <a:srgbClr val="002060"/>
                </a:solidFill>
                <a:latin typeface="微软雅黑" panose="020B0503020204020204" pitchFamily="34" charset="-122"/>
                <a:ea typeface="微软雅黑" panose="020B0503020204020204" pitchFamily="34" charset="-122"/>
              </a:rPr>
              <a:t>225</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800"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800" dirty="0">
                <a:solidFill>
                  <a:srgbClr val="002060"/>
                </a:solidFill>
                <a:latin typeface="微软雅黑" panose="020B0503020204020204" pitchFamily="34" charset="-122"/>
                <a:ea typeface="微软雅黑" panose="020B0503020204020204" pitchFamily="34" charset="-122"/>
              </a:rPr>
              <a:t>选择</a:t>
            </a:r>
            <a:r>
              <a:rPr lang="zh-CN" altLang="en-US" sz="1800" dirty="0" smtClean="0">
                <a:solidFill>
                  <a:srgbClr val="002060"/>
                </a:solidFill>
                <a:latin typeface="微软雅黑" panose="020B0503020204020204" pitchFamily="34" charset="-122"/>
                <a:ea typeface="微软雅黑" panose="020B0503020204020204" pitchFamily="34" charset="-122"/>
              </a:rPr>
              <a:t>实体的一个面</a:t>
            </a:r>
            <a:r>
              <a:rPr lang="en-US" altLang="zh-CN" sz="1800" dirty="0" smtClean="0">
                <a:solidFill>
                  <a:srgbClr val="002060"/>
                </a:solidFill>
                <a:latin typeface="微软雅黑" panose="020B0503020204020204" pitchFamily="34" charset="-122"/>
                <a:ea typeface="微软雅黑" panose="020B0503020204020204" pitchFamily="34" charset="-122"/>
              </a:rPr>
              <a:t>F3</a:t>
            </a: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绝对</a:t>
            </a:r>
            <a:r>
              <a:rPr lang="zh-CN" altLang="en-US" sz="1800" dirty="0">
                <a:solidFill>
                  <a:srgbClr val="002060"/>
                </a:solidFill>
                <a:latin typeface="微软雅黑" panose="020B0503020204020204" pitchFamily="34" charset="-122"/>
                <a:ea typeface="微软雅黑" panose="020B0503020204020204" pitchFamily="34" charset="-122"/>
              </a:rPr>
              <a:t>路径</a:t>
            </a:r>
            <a:r>
              <a:rPr lang="en-US" altLang="zh-CN" sz="1800" dirty="0">
                <a:solidFill>
                  <a:srgbClr val="002060"/>
                </a:solidFill>
                <a:latin typeface="微软雅黑" panose="020B0503020204020204" pitchFamily="34" charset="-122"/>
                <a:ea typeface="微软雅黑" panose="020B0503020204020204" pitchFamily="34" charset="-122"/>
              </a:rPr>
              <a:t>:-2 24 </a:t>
            </a:r>
            <a:r>
              <a:rPr lang="en-US" altLang="zh-CN" sz="1800" dirty="0" smtClean="0">
                <a:solidFill>
                  <a:srgbClr val="002060"/>
                </a:solidFill>
                <a:latin typeface="微软雅黑" panose="020B0503020204020204" pitchFamily="34" charset="-122"/>
                <a:ea typeface="微软雅黑" panose="020B0503020204020204" pitchFamily="34" charset="-122"/>
              </a:rPr>
              <a:t>238</a:t>
            </a:r>
            <a:endParaRPr lang="en-US" altLang="zh-CN" sz="18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相对路径</a:t>
            </a:r>
            <a:r>
              <a:rPr lang="en-US" altLang="zh-CN" sz="1800" dirty="0">
                <a:solidFill>
                  <a:srgbClr val="002060"/>
                </a:solidFill>
                <a:latin typeface="微软雅黑" panose="020B0503020204020204" pitchFamily="34" charset="-122"/>
                <a:ea typeface="微软雅黑" panose="020B0503020204020204" pitchFamily="34" charset="-122"/>
              </a:rPr>
              <a:t>:-1 </a:t>
            </a:r>
            <a:r>
              <a:rPr lang="en-US" altLang="zh-CN" sz="1800" dirty="0" smtClean="0">
                <a:solidFill>
                  <a:srgbClr val="002060"/>
                </a:solidFill>
                <a:latin typeface="微软雅黑" panose="020B0503020204020204" pitchFamily="34" charset="-122"/>
                <a:ea typeface="微软雅黑" panose="020B0503020204020204" pitchFamily="34" charset="-122"/>
              </a:rPr>
              <a:t>238</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4891122"/>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 xmlns:a16="http://schemas.microsoft.com/office/drawing/2014/main" id="{5549F190-7806-45BF-9A04-AE8E647C4C8B}"/>
              </a:ext>
            </a:extLst>
          </p:cNvPr>
          <p:cNvSpPr txBox="1">
            <a:spLocks noChangeArrowheads="1"/>
          </p:cNvSpPr>
          <p:nvPr/>
        </p:nvSpPr>
        <p:spPr bwMode="auto">
          <a:xfrm>
            <a:off x="-2953" y="1357312"/>
            <a:ext cx="9144000" cy="523875"/>
          </a:xfrm>
          <a:prstGeom prst="rect">
            <a:avLst/>
          </a:prstGeom>
          <a:gradFill rotWithShape="1">
            <a:gsLst>
              <a:gs pos="0">
                <a:srgbClr val="5E9EFF"/>
              </a:gs>
              <a:gs pos="39999">
                <a:srgbClr val="0070C0"/>
              </a:gs>
              <a:gs pos="70000">
                <a:srgbClr val="C4D6EB"/>
              </a:gs>
              <a:gs pos="100000">
                <a:srgbClr val="FFEBFA"/>
              </a:gs>
            </a:gsLst>
            <a:lin ang="135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bg1"/>
                </a:solidFill>
                <a:latin typeface="Arial" panose="020B0604020202020204" pitchFamily="34" charset="0"/>
                <a:ea typeface="黑体" panose="02010609060101010101" pitchFamily="49" charset="-122"/>
              </a:defRPr>
            </a:lvl1pPr>
            <a:lvl2pPr marL="742950" indent="-285750" eaLnBrk="0" hangingPunct="0">
              <a:defRPr sz="3200">
                <a:solidFill>
                  <a:schemeClr val="bg1"/>
                </a:solidFill>
                <a:latin typeface="Arial" panose="020B0604020202020204" pitchFamily="34" charset="0"/>
                <a:ea typeface="黑体" panose="02010609060101010101" pitchFamily="49" charset="-122"/>
              </a:defRPr>
            </a:lvl2pPr>
            <a:lvl3pPr marL="1143000" indent="-228600" eaLnBrk="0" hangingPunct="0">
              <a:defRPr sz="3200">
                <a:solidFill>
                  <a:schemeClr val="bg1"/>
                </a:solidFill>
                <a:latin typeface="Arial" panose="020B0604020202020204" pitchFamily="34" charset="0"/>
                <a:ea typeface="黑体" panose="02010609060101010101" pitchFamily="49" charset="-122"/>
              </a:defRPr>
            </a:lvl3pPr>
            <a:lvl4pPr marL="1600200" indent="-228600" eaLnBrk="0" hangingPunct="0">
              <a:defRPr sz="3200">
                <a:solidFill>
                  <a:schemeClr val="bg1"/>
                </a:solidFill>
                <a:latin typeface="Arial" panose="020B0604020202020204" pitchFamily="34" charset="0"/>
                <a:ea typeface="黑体" panose="02010609060101010101" pitchFamily="49" charset="-122"/>
              </a:defRPr>
            </a:lvl4pPr>
            <a:lvl5pPr marL="2057400" indent="-228600" eaLnBrk="0" hangingPunct="0">
              <a:defRPr sz="3200">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eaLnBrk="1" hangingPunct="1"/>
            <a:r>
              <a:rPr lang="en-US" altLang="zh-CN" sz="2800" b="1" dirty="0" smtClean="0">
                <a:solidFill>
                  <a:srgbClr val="002060"/>
                </a:solidFill>
                <a:latin typeface="华文楷体" panose="02010600040101010101" pitchFamily="2" charset="-122"/>
                <a:ea typeface="华文楷体" panose="02010600040101010101" pitchFamily="2" charset="-122"/>
              </a:rPr>
              <a:t>Pick path</a:t>
            </a:r>
            <a:endParaRPr lang="zh-CN" altLang="en-US" sz="2800" b="1" dirty="0">
              <a:solidFill>
                <a:srgbClr val="002060"/>
              </a:solidFill>
              <a:latin typeface="华文楷体" panose="02010600040101010101" pitchFamily="2" charset="-122"/>
              <a:ea typeface="华文楷体" panose="02010600040101010101" pitchFamily="2" charset="-122"/>
            </a:endParaRPr>
          </a:p>
        </p:txBody>
      </p:sp>
      <p:sp>
        <p:nvSpPr>
          <p:cNvPr id="2" name="矩形 1"/>
          <p:cNvSpPr/>
          <p:nvPr/>
        </p:nvSpPr>
        <p:spPr>
          <a:xfrm>
            <a:off x="1187747" y="2433171"/>
            <a:ext cx="3384376" cy="383181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选择草图</a:t>
            </a:r>
            <a:r>
              <a:rPr lang="en-US" altLang="zh-CN" sz="1800" dirty="0" smtClean="0">
                <a:solidFill>
                  <a:srgbClr val="002060"/>
                </a:solidFill>
                <a:latin typeface="微软雅黑" panose="020B0503020204020204" pitchFamily="34" charset="-122"/>
                <a:ea typeface="微软雅黑" panose="020B0503020204020204" pitchFamily="34" charset="-122"/>
              </a:rPr>
              <a:t>sketch1</a:t>
            </a: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绝对</a:t>
            </a:r>
            <a:r>
              <a:rPr lang="zh-CN" altLang="en-US" sz="1800" dirty="0">
                <a:solidFill>
                  <a:srgbClr val="002060"/>
                </a:solidFill>
                <a:latin typeface="微软雅黑" panose="020B0503020204020204" pitchFamily="34" charset="-122"/>
                <a:ea typeface="微软雅黑" panose="020B0503020204020204" pitchFamily="34" charset="-122"/>
              </a:rPr>
              <a:t>路径</a:t>
            </a:r>
            <a:r>
              <a:rPr lang="en-US" altLang="zh-CN" sz="1800" dirty="0">
                <a:solidFill>
                  <a:srgbClr val="002060"/>
                </a:solidFill>
                <a:latin typeface="微软雅黑" panose="020B0503020204020204" pitchFamily="34" charset="-122"/>
                <a:ea typeface="微软雅黑" panose="020B0503020204020204" pitchFamily="34" charset="-122"/>
              </a:rPr>
              <a:t>:-2 24 </a:t>
            </a:r>
            <a:r>
              <a:rPr lang="en-US" altLang="zh-CN" sz="1800" dirty="0" smtClean="0">
                <a:solidFill>
                  <a:srgbClr val="002060"/>
                </a:solidFill>
                <a:latin typeface="微软雅黑" panose="020B0503020204020204" pitchFamily="34" charset="-122"/>
                <a:ea typeface="微软雅黑" panose="020B0503020204020204" pitchFamily="34" charset="-122"/>
              </a:rPr>
              <a:t>825</a:t>
            </a: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相对</a:t>
            </a:r>
            <a:r>
              <a:rPr lang="zh-CN" altLang="en-US" sz="1800" dirty="0">
                <a:solidFill>
                  <a:srgbClr val="002060"/>
                </a:solidFill>
                <a:latin typeface="微软雅黑" panose="020B0503020204020204" pitchFamily="34" charset="-122"/>
                <a:ea typeface="微软雅黑" panose="020B0503020204020204" pitchFamily="34" charset="-122"/>
              </a:rPr>
              <a:t>路径</a:t>
            </a:r>
            <a:r>
              <a:rPr lang="en-US" altLang="zh-CN" sz="1800" dirty="0">
                <a:solidFill>
                  <a:srgbClr val="002060"/>
                </a:solidFill>
                <a:latin typeface="微软雅黑" panose="020B0503020204020204" pitchFamily="34" charset="-122"/>
                <a:ea typeface="微软雅黑" panose="020B0503020204020204" pitchFamily="34" charset="-122"/>
              </a:rPr>
              <a:t>:-1 </a:t>
            </a:r>
            <a:r>
              <a:rPr lang="en-US" altLang="zh-CN" sz="1800" dirty="0" smtClean="0">
                <a:solidFill>
                  <a:srgbClr val="002060"/>
                </a:solidFill>
                <a:latin typeface="微软雅黑" panose="020B0503020204020204" pitchFamily="34" charset="-122"/>
                <a:ea typeface="微软雅黑" panose="020B0503020204020204" pitchFamily="34" charset="-122"/>
              </a:rPr>
              <a:t>825</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800"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800" dirty="0" smtClean="0">
                <a:solidFill>
                  <a:srgbClr val="002060"/>
                </a:solidFill>
                <a:latin typeface="微软雅黑" panose="020B0503020204020204" pitchFamily="34" charset="-122"/>
                <a:ea typeface="微软雅黑" panose="020B0503020204020204" pitchFamily="34" charset="-122"/>
              </a:rPr>
              <a:t>选择</a:t>
            </a:r>
            <a:r>
              <a:rPr lang="zh-CN" altLang="en-US" sz="1800" dirty="0">
                <a:solidFill>
                  <a:srgbClr val="002060"/>
                </a:solidFill>
                <a:latin typeface="微软雅黑" panose="020B0503020204020204" pitchFamily="34" charset="-122"/>
                <a:ea typeface="微软雅黑" panose="020B0503020204020204" pitchFamily="34" charset="-122"/>
              </a:rPr>
              <a:t>草图</a:t>
            </a:r>
            <a:r>
              <a:rPr lang="en-US" altLang="zh-CN" sz="1800" dirty="0" smtClean="0">
                <a:solidFill>
                  <a:srgbClr val="002060"/>
                </a:solidFill>
                <a:latin typeface="微软雅黑" panose="020B0503020204020204" pitchFamily="34" charset="-122"/>
                <a:ea typeface="微软雅黑" panose="020B0503020204020204" pitchFamily="34" charset="-122"/>
              </a:rPr>
              <a:t>sketch1</a:t>
            </a:r>
            <a:r>
              <a:rPr lang="zh-CN" altLang="en-US" sz="1800" dirty="0" smtClean="0">
                <a:solidFill>
                  <a:srgbClr val="002060"/>
                </a:solidFill>
                <a:latin typeface="微软雅黑" panose="020B0503020204020204" pitchFamily="34" charset="-122"/>
                <a:ea typeface="微软雅黑" panose="020B0503020204020204" pitchFamily="34" charset="-122"/>
              </a:rPr>
              <a:t>里一条线</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002060"/>
                </a:solidFill>
                <a:latin typeface="微软雅黑" panose="020B0503020204020204" pitchFamily="34" charset="-122"/>
                <a:ea typeface="微软雅黑" panose="020B0503020204020204" pitchFamily="34" charset="-122"/>
              </a:rPr>
              <a:t>绝对</a:t>
            </a:r>
            <a:r>
              <a:rPr lang="zh-CN" altLang="en-US" sz="1800" dirty="0">
                <a:solidFill>
                  <a:srgbClr val="002060"/>
                </a:solidFill>
                <a:latin typeface="微软雅黑" panose="020B0503020204020204" pitchFamily="34" charset="-122"/>
                <a:ea typeface="微软雅黑" panose="020B0503020204020204" pitchFamily="34" charset="-122"/>
              </a:rPr>
              <a:t>路径</a:t>
            </a:r>
            <a:r>
              <a:rPr lang="en-US" altLang="zh-CN" sz="1800" dirty="0">
                <a:solidFill>
                  <a:srgbClr val="002060"/>
                </a:solidFill>
                <a:latin typeface="微软雅黑" panose="020B0503020204020204" pitchFamily="34" charset="-122"/>
                <a:ea typeface="微软雅黑" panose="020B0503020204020204" pitchFamily="34" charset="-122"/>
              </a:rPr>
              <a:t>:-2 24 </a:t>
            </a:r>
            <a:r>
              <a:rPr lang="en-US" altLang="zh-CN" sz="1800" dirty="0" smtClean="0">
                <a:solidFill>
                  <a:srgbClr val="002060"/>
                </a:solidFill>
                <a:latin typeface="微软雅黑" panose="020B0503020204020204" pitchFamily="34" charset="-122"/>
                <a:ea typeface="微软雅黑" panose="020B0503020204020204" pitchFamily="34" charset="-122"/>
              </a:rPr>
              <a:t>825 882</a:t>
            </a:r>
            <a:endParaRPr lang="en-US" altLang="zh-CN" sz="18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相对路径</a:t>
            </a:r>
            <a:r>
              <a:rPr lang="en-US" altLang="zh-CN" sz="1800" dirty="0">
                <a:solidFill>
                  <a:srgbClr val="002060"/>
                </a:solidFill>
                <a:latin typeface="微软雅黑" panose="020B0503020204020204" pitchFamily="34" charset="-122"/>
                <a:ea typeface="微软雅黑" panose="020B0503020204020204" pitchFamily="34" charset="-122"/>
              </a:rPr>
              <a:t>:-1 825 882 </a:t>
            </a:r>
            <a:r>
              <a:rPr lang="en-US" altLang="zh-CN" sz="1800" dirty="0" smtClean="0">
                <a:solidFill>
                  <a:srgbClr val="002060"/>
                </a:solidFill>
                <a:latin typeface="微软雅黑" panose="020B0503020204020204" pitchFamily="34" charset="-122"/>
                <a:ea typeface="微软雅黑" panose="020B0503020204020204" pitchFamily="34" charset="-122"/>
              </a:rPr>
              <a:t>238</a:t>
            </a:r>
            <a:endParaRPr lang="en-US" altLang="zh-CN" sz="1800" dirty="0">
              <a:solidFill>
                <a:srgbClr val="002060"/>
              </a:solidFill>
              <a:latin typeface="微软雅黑" panose="020B0503020204020204" pitchFamily="34" charset="-122"/>
              <a:ea typeface="微软雅黑" panose="020B0503020204020204" pitchFamily="34" charset="-122"/>
            </a:endParaRPr>
          </a:p>
        </p:txBody>
      </p:sp>
      <p:pic>
        <p:nvPicPr>
          <p:cNvPr id="3074" name="Picture 2" descr="C:\Users\Soul\Desktop\选取草图.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883691"/>
            <a:ext cx="3079724" cy="248141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oul\Desktop\选取草图内的曲线.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349080"/>
            <a:ext cx="3079724" cy="247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88847"/>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72000" tIns="72000" rIns="72000" bIns="72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bg1"/>
            </a:solidFill>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72000" tIns="72000" rIns="72000" bIns="72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bg1"/>
            </a:solidFill>
            <a:effectLst/>
            <a:latin typeface="Arial" charset="0"/>
            <a:ea typeface="黑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72000" tIns="72000" rIns="72000" bIns="72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bg1"/>
            </a:solidFill>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72000" tIns="72000" rIns="72000" bIns="72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bg1"/>
            </a:solidFill>
            <a:effectLst/>
            <a:latin typeface="Arial" charset="0"/>
            <a:ea typeface="黑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11863</TotalTime>
  <Words>2755</Words>
  <Application>Microsoft Office PowerPoint</Application>
  <PresentationFormat>全屏显示(4:3)</PresentationFormat>
  <Paragraphs>250</Paragraphs>
  <Slides>31</Slides>
  <Notes>31</Notes>
  <HiddenSlides>0</HiddenSlides>
  <MMClips>0</MMClips>
  <ScaleCrop>false</ScaleCrop>
  <HeadingPairs>
    <vt:vector size="4" baseType="variant">
      <vt:variant>
        <vt:lpstr>主题</vt:lpstr>
      </vt:variant>
      <vt:variant>
        <vt:i4>2</vt:i4>
      </vt:variant>
      <vt:variant>
        <vt:lpstr>幻灯片标题</vt:lpstr>
      </vt:variant>
      <vt:variant>
        <vt:i4>31</vt:i4>
      </vt:variant>
    </vt:vector>
  </HeadingPairs>
  <TitlesOfParts>
    <vt:vector size="33" baseType="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Soul</cp:lastModifiedBy>
  <cp:revision>713</cp:revision>
  <dcterms:created xsi:type="dcterms:W3CDTF">2011-05-12T05:47:52Z</dcterms:created>
  <dcterms:modified xsi:type="dcterms:W3CDTF">2023-06-16T01:34:50Z</dcterms:modified>
</cp:coreProperties>
</file>