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2" r:id="rId3"/>
    <p:sldId id="307" r:id="rId4"/>
    <p:sldId id="322" r:id="rId6"/>
    <p:sldId id="413" r:id="rId7"/>
    <p:sldId id="386" r:id="rId8"/>
    <p:sldId id="370" r:id="rId9"/>
    <p:sldId id="419" r:id="rId10"/>
    <p:sldId id="450" r:id="rId11"/>
    <p:sldId id="438" r:id="rId12"/>
    <p:sldId id="389" r:id="rId13"/>
    <p:sldId id="391" r:id="rId14"/>
    <p:sldId id="393" r:id="rId15"/>
    <p:sldId id="432" r:id="rId16"/>
    <p:sldId id="414" r:id="rId17"/>
    <p:sldId id="461" r:id="rId18"/>
    <p:sldId id="439" r:id="rId19"/>
    <p:sldId id="390" r:id="rId20"/>
    <p:sldId id="388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9"/>
    <a:srgbClr val="75D3FF"/>
    <a:srgbClr val="A4E5FF"/>
    <a:srgbClr val="333333"/>
    <a:srgbClr val="0167ED"/>
    <a:srgbClr val="0163EA"/>
    <a:srgbClr val="733FED"/>
    <a:srgbClr val="00A4FB"/>
    <a:srgbClr val="00A4F9"/>
    <a:srgbClr val="F9F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0" autoAdjust="0"/>
  </p:normalViewPr>
  <p:slideViewPr>
    <p:cSldViewPr snapToGrid="0" showGuides="1">
      <p:cViewPr varScale="1">
        <p:scale>
          <a:sx n="97" d="100"/>
          <a:sy n="97" d="100"/>
        </p:scale>
        <p:origin x="1056" y="72"/>
      </p:cViewPr>
      <p:guideLst>
        <p:guide orient="horz" pos="300"/>
        <p:guide orient="horz" pos="2160"/>
        <p:guide orient="horz" pos="1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B14A-A762-41A3-8012-5EE6E29FE5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1800">
                <a:sym typeface="+mn-ea"/>
              </a:rPr>
              <a:t>TDD：测试驱动开发，是在开发人员实现功能代码前，先设计好测试用例的代码，然后再根据测试用例的代码编写产品的功能代码，最终目的是让开发前设计的测试用例代码都能够顺利执行通过。</a:t>
            </a:r>
            <a:endParaRPr lang="zh-CN" altLang="en-US" sz="1800"/>
          </a:p>
          <a:p>
            <a:pPr algn="l">
              <a:lnSpc>
                <a:spcPct val="100000"/>
              </a:lnSpc>
            </a:pPr>
            <a:r>
              <a:rPr lang="en-US" altLang="zh-CN" sz="1800">
                <a:sym typeface="+mn-ea"/>
              </a:rPr>
              <a:t>BDD</a:t>
            </a:r>
            <a:r>
              <a:rPr lang="zh-CN" altLang="en-US" sz="1800">
                <a:sym typeface="+mn-ea"/>
              </a:rPr>
              <a:t>是</a:t>
            </a:r>
            <a:r>
              <a:rPr lang="en-US" altLang="zh-CN" sz="1800">
                <a:sym typeface="+mn-ea"/>
              </a:rPr>
              <a:t>TDD</a:t>
            </a:r>
            <a:r>
              <a:rPr lang="zh-CN" altLang="en-US" sz="1800">
                <a:sym typeface="+mn-ea"/>
              </a:rPr>
              <a:t>的一种衍生，通过特定的BDD框架，用自然语言或类自然语言，按照编写用户故事或者用户用例的方式，以功能使用者的视角，描述并编写测试用例，这些行为描述可以直接形成需求文档，同时也是测试标准。</a:t>
            </a:r>
            <a:endParaRPr lang="zh-CN" altLang="en-US" sz="1800"/>
          </a:p>
          <a:p>
            <a:pPr algn="l">
              <a:lnSpc>
                <a:spcPct val="100000"/>
              </a:lnSpc>
            </a:pPr>
            <a:r>
              <a:rPr lang="zh-CN" altLang="en-US" sz="1800">
                <a:sym typeface="+mn-ea"/>
              </a:rPr>
              <a:t>主要优点是：轻量、灵活、</a:t>
            </a:r>
            <a:r>
              <a:rPr lang="en-US" altLang="zh-CN" sz="1800">
                <a:sym typeface="+mn-ea"/>
              </a:rPr>
              <a:t>BDD</a:t>
            </a:r>
            <a:r>
              <a:rPr lang="zh-CN" altLang="en-US" sz="1800">
                <a:sym typeface="+mn-ea"/>
              </a:rPr>
              <a:t>模式</a:t>
            </a:r>
            <a:endParaRPr lang="zh-CN" altLang="en-US" sz="18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遗留代码是继承自其他人或继承自旧版本软件的</a:t>
            </a:r>
            <a:r>
              <a:rPr lang="zh-CN"/>
              <a:t>源代码。我们有的时候遇到问题去查看代码历史，可能就是十几年前的代码了，这些陈年老接口没有经过系统的单元测试，是不够健壮的，里面有很多坑，没准那一天就会踩到。大多数情况下是已经踩到了，才知道有问题。而且我们也没有规范性的接口文档，要用的某个接口的时候，只能去看注释和代码，去理解这个接口的行为。因此对于底层的遗留代码进行单元测试是很有必要的。</a:t>
            </a:r>
            <a:endParaRPr lang="zh-CN"/>
          </a:p>
          <a:p>
            <a:r>
              <a:rPr lang="en-US" altLang="zh-CN"/>
              <a:t>om</a:t>
            </a:r>
            <a:r>
              <a:rPr lang="zh-CN" altLang="en-US"/>
              <a:t>模块有通过单元测试发现诸多接口缺陷。</a:t>
            </a:r>
            <a:endParaRPr lang="zh-CN"/>
          </a:p>
          <a:p>
            <a:r>
              <a:rPr lang="zh-CN" altLang="en-US"/>
              <a:t>这里的项目测试可以理解为对新增的代码，在</a:t>
            </a:r>
            <a:r>
              <a:rPr lang="en-US" altLang="zh-CN"/>
              <a:t>ZMP</a:t>
            </a:r>
            <a:r>
              <a:rPr lang="zh-CN" altLang="en-US"/>
              <a:t>项目的实施流程中，单元测试是在验收测试之前，作为开发阶段的一部分。</a:t>
            </a:r>
            <a:r>
              <a:rPr lang="zh-CN" altLang="en-US">
                <a:sym typeface="+mn-ea"/>
              </a:rPr>
              <a:t>及早发现软件中的缺陷并及早修复，修复单元测试发现的缺陷时，代码更改不会影响其他模块，让模块集成变得更容易，减少缺陷率和时间成本项目中。</a:t>
            </a:r>
            <a:endParaRPr lang="zh-CN" altLang="en-US"/>
          </a:p>
          <a:p>
            <a:r>
              <a:rPr lang="zh-CN" altLang="en-US"/>
              <a:t>对象关系管理器，从去年的项目开发阶段就有暴露底层问题，并在相关代码持续迭代的过程中一直发挥着作用，拦截了很多问题。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遗留代码是继承自其他人或继承自旧版本软件的</a:t>
            </a:r>
            <a:r>
              <a:rPr lang="zh-CN"/>
              <a:t>源代码。我们有的时候遇到问题去查看代码历史，可能就是十几年前的代码了，这些陈年老接口没有经过系统的单元测试，是不够健壮的，里面有很多坑，没准那一天就会踩到。大多数情况下是已经踩到了，才知道有问题。而且我们也没有规范性的接口文档，要用的某个接口的时候，只能去看注释和代码，去理解这个接口的行为。因此对于底层的遗留代码进行单元测试是很有必要的。</a:t>
            </a:r>
            <a:endParaRPr lang="zh-CN"/>
          </a:p>
          <a:p>
            <a:r>
              <a:rPr lang="en-US" altLang="zh-CN"/>
              <a:t>om</a:t>
            </a:r>
            <a:r>
              <a:rPr lang="zh-CN" altLang="en-US"/>
              <a:t>模块有通过单元测试发现诸多接口缺陷。</a:t>
            </a:r>
            <a:endParaRPr lang="zh-CN"/>
          </a:p>
          <a:p>
            <a:r>
              <a:rPr lang="zh-CN" altLang="en-US"/>
              <a:t>这里的项目测试可以理解为对新增的代码，在</a:t>
            </a:r>
            <a:r>
              <a:rPr lang="en-US" altLang="zh-CN"/>
              <a:t>ZMP</a:t>
            </a:r>
            <a:r>
              <a:rPr lang="zh-CN" altLang="en-US"/>
              <a:t>项目的实施流程中，单元测试是在验收测试之前，作为开发阶段的一部分。</a:t>
            </a:r>
            <a:r>
              <a:rPr lang="zh-CN" altLang="en-US">
                <a:sym typeface="+mn-ea"/>
              </a:rPr>
              <a:t>及早发现软件中的缺陷并及早修复，修复单元测试发现的缺陷时，代码更改不会影响其他模块，让模块集成变得更容易，减少缺陷率和时间成本项目中。</a:t>
            </a:r>
            <a:endParaRPr lang="zh-CN" altLang="en-US"/>
          </a:p>
          <a:p>
            <a:r>
              <a:rPr lang="zh-CN" altLang="en-US"/>
              <a:t>对象关系管理器，从去年的项目开发阶段就有暴露底层问题，并在相关代码持续迭代的过程中一直发挥着作用，拦截了很多问题。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鼓励开发人员自主进行单元测试。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目前覆盖了</a:t>
            </a:r>
            <a:r>
              <a:rPr lang="en-US" altLang="zh-CN"/>
              <a:t>OM/DB/ZwRender</a:t>
            </a:r>
            <a:r>
              <a:rPr lang="zh-CN" altLang="en-US"/>
              <a:t>，模块覆盖率还远远不够，即使是已覆盖的模块，接口的覆盖率也不高，还有很多可以做的事情。</a:t>
            </a:r>
            <a:endParaRPr lang="zh-CN" altLang="en-US"/>
          </a:p>
          <a:p>
            <a:r>
              <a:rPr lang="zh-CN" altLang="en-US"/>
              <a:t>模块化水平不高，以及依赖大量的全局变量，都对引入单元测试造成一定的困难。</a:t>
            </a:r>
            <a:endParaRPr lang="zh-CN" altLang="en-US"/>
          </a:p>
          <a:p>
            <a:r>
              <a:rPr lang="zh-CN" altLang="en-US"/>
              <a:t>目前是每周在主干发布后都会运行一遍已有的测试用例，看新主干是否有引入问题，如果有，会即时联系开发人员验证和修复。这相当于一种定期拦截，更期望的是能够在</a:t>
            </a:r>
            <a:r>
              <a:rPr lang="en-US" altLang="zh-CN"/>
              <a:t>QTS</a:t>
            </a:r>
            <a:r>
              <a:rPr lang="zh-CN" altLang="en-US"/>
              <a:t>系统默认开启单元测试，与跑宏一样，通过单元测试用例作为项目集成的要求。</a:t>
            </a:r>
            <a:endParaRPr lang="zh-CN" altLang="en-US"/>
          </a:p>
          <a:p>
            <a:r>
              <a:rPr lang="zh-CN" altLang="en-US"/>
              <a:t>需要更好地定义单元测试如何进行，需要达到效果。</a:t>
            </a:r>
            <a:endParaRPr lang="zh-CN" altLang="en-US"/>
          </a:p>
          <a:p>
            <a:r>
              <a:rPr lang="en-US" altLang="zh-CN"/>
              <a:t>TDD</a:t>
            </a:r>
            <a:r>
              <a:rPr lang="zh-CN" altLang="en-US"/>
              <a:t>简单来说就是先写测试用例，再编码，保证测试用例通过，再写新的测试用例，如此循环迭代。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白盒测试是与黑盒测试相对的一组概念。盒子指的是被测试的软件，白盒指的是盒子是可视的，即清楚盒子内部的东西以及里面是如何运作的。“白盒”法全面了解程序内部逻辑结构、对所有逻辑路径进行测试。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ym typeface="+mn-ea"/>
              </a:rPr>
              <a:t>从本质上来说，单元测试和白盒测试不是等同的，一个作为测试阶段，一个作为测试方法。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但是在日常的工作中，单元测试又通常和白盒测试联系到一起，因为我们通常所说的“单元测试”和“白盒测试”都认为是和代码有关系的，所以通常认为这两者是同一个东西。还有一种理解方式，单元测试和白盒测试就是对开发人员所编写的代码进行直接的测试。</a:t>
            </a:r>
            <a:endParaRPr lang="zh-CN" altLang="en-US" dirty="0">
              <a:sym typeface="+mn-ea"/>
            </a:endParaRP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尽管具有这些优点，单元测试当然也不会万能的，因为它难以模拟业务功能的各种使用场景，只是保证了当前测试的这一个测试单元的健壮性，但是当各个单元、各个模块组合起来，可能又会出现这样那样的</a:t>
            </a:r>
            <a:r>
              <a:rPr lang="en-US" altLang="zh-CN"/>
              <a:t>bug</a:t>
            </a:r>
            <a:r>
              <a:rPr lang="zh-CN" altLang="en-US"/>
              <a:t>。对于</a:t>
            </a:r>
            <a:r>
              <a:rPr lang="en-US" altLang="zh-CN"/>
              <a:t>ZW3D</a:t>
            </a:r>
            <a:r>
              <a:rPr lang="zh-CN" altLang="en-US"/>
              <a:t>这样庞大的系统，也没法指望白盒测试做全面覆盖。此外，白盒测试通常测试开销也较大。因此，还需要集成测试，系统测试，验收测试这些阶段，也可以说，</a:t>
            </a:r>
            <a:r>
              <a:rPr lang="zh-CN" altLang="en-US">
                <a:sym typeface="+mn-ea"/>
              </a:rPr>
              <a:t>白盒测试与黑盒测试是相辅相成的。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不适合进行单元测试：开发一些与物理现实世界交互的代码时，测试难以构建时。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即，所有的案例都必须包含以下几个部分：给定正确的输入，查看输出是否符合预期，要求每个分支的正确结构都必须得到覆盖；给定错误的输入，查看接口是否可以识别错误，返回错误码或者是存在相应的处理方 法对错误输入进行处理，所有输入参数的非法值都必须覆盖到；检查所有输入参数的边界值，查看是否可以得到预期结果。</a:t>
            </a:r>
            <a:endParaRPr lang="zh-CN" altLang="en-US"/>
          </a:p>
          <a:p>
            <a:r>
              <a:rPr lang="zh-CN" altLang="en-US"/>
              <a:t>边界条件举例</a:t>
            </a:r>
            <a:endParaRPr lang="zh-CN" altLang="en-US"/>
          </a:p>
          <a:p>
            <a:r>
              <a:rPr lang="zh-CN" altLang="en-US"/>
              <a:t>指针类型：是否存在空指针情况，指针的内容是否存在无效的可能</a:t>
            </a:r>
            <a:endParaRPr lang="zh-CN" altLang="en-US"/>
          </a:p>
          <a:p>
            <a:r>
              <a:rPr lang="zh-CN" altLang="en-US"/>
              <a:t>数值类型：测试最大值，最小值，0等，在边界的+/-1的范围内取值测试。</a:t>
            </a:r>
            <a:endParaRPr lang="zh-CN" altLang="en-US"/>
          </a:p>
          <a:p>
            <a:r>
              <a:rPr lang="zh-CN" altLang="en-US"/>
              <a:t>字符串类型：字符串长度边界；空字符串；非法字符是否会影响测试结果</a:t>
            </a:r>
            <a:endParaRPr lang="zh-CN" altLang="en-US"/>
          </a:p>
          <a:p>
            <a:r>
              <a:rPr lang="zh-CN" altLang="en-US"/>
              <a:t>集合：空白集合；目标集合的类型和应用边界；集合次序；集合中变量是否是规律的。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我们整个代码单元测试框架是提供了一种统一的编程模型，可以将测试定义为一些简单的类，这些类中的方法可以调用希望测试的应用程序代码。开发人员不需要编写自己的测试控制工具；单元测试框架提供了测试运行程序(runner)，只需要单击按钮就可以执行所有测试。利用单元测试框架，可以很轻松地插入、设置和分解有关测试的功能。测试失败时，测试运行程序可以提供有关失败的信息，包含任何可供利用的异常信息和堆栈跟踪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背景图案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2663" y="2332632"/>
            <a:ext cx="9417963" cy="923330"/>
          </a:xfrm>
        </p:spPr>
        <p:txBody>
          <a:bodyPr wrap="none" anchor="b">
            <a:spAutoFit/>
          </a:bodyPr>
          <a:lstStyle>
            <a:lvl1pPr algn="l">
              <a:defRPr sz="6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2663" y="3255962"/>
            <a:ext cx="4185761" cy="424732"/>
          </a:xfrm>
        </p:spPr>
        <p:txBody>
          <a:bodyPr wrap="non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8464598-B97E-49B7-909D-A29CA4ACF8C4}" type="datetimeFigureOut">
              <a:rPr lang="zh-CN" altLang="en-US" smtClean="0"/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4D6811E-E723-4A01-9EEE-9A335138E404}" type="slidenum">
              <a:rPr lang="zh-CN" altLang="en-US" smtClean="0"/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598-B97E-49B7-909D-A29CA4ACF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11E-E723-4A01-9EEE-9A335138E40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905500" y="1674812"/>
            <a:ext cx="4495800" cy="4179888"/>
          </a:xfrm>
        </p:spPr>
        <p:txBody>
          <a:bodyPr/>
          <a:lstStyle>
            <a:lvl1pPr>
              <a:lnSpc>
                <a:spcPct val="150000"/>
              </a:lnSpc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lnSpc>
                <a:spcPct val="150000"/>
              </a:lnSpc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lnSpc>
                <a:spcPct val="150000"/>
              </a:lnSpc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lnSpc>
                <a:spcPct val="150000"/>
              </a:lnSpc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lnSpc>
                <a:spcPct val="150000"/>
              </a:lnSpc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385600" y="2692800"/>
            <a:ext cx="6299200" cy="2086725"/>
          </a:xfrm>
        </p:spPr>
        <p:txBody>
          <a:bodyPr>
            <a:spAutoFit/>
          </a:bodyPr>
          <a:lstStyle>
            <a:lvl1pPr>
              <a:defRPr sz="7200" b="1" spc="-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1104900" y="2324100"/>
            <a:ext cx="3568700" cy="1003300"/>
          </a:xfrm>
        </p:spPr>
        <p:txBody>
          <a:bodyPr>
            <a:normAutofit/>
          </a:bodyPr>
          <a:lstStyle>
            <a:lvl1pPr>
              <a:buNone/>
              <a:defRPr sz="6600" b="1">
                <a:solidFill>
                  <a:schemeClr val="bg1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插入序号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635000" y="965641"/>
            <a:ext cx="10902950" cy="480131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6BD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内容标题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654050" y="1835149"/>
            <a:ext cx="10883900" cy="46323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文案内容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655200" y="110935"/>
            <a:ext cx="1261884" cy="480131"/>
          </a:xfrm>
        </p:spPr>
        <p:txBody>
          <a:bodyPr wrap="none" anchor="ctr" anchorCtr="0">
            <a:spAutoFit/>
          </a:bodyPr>
          <a:lstStyle>
            <a:lvl1pPr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背景图案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142528"/>
            <a:ext cx="4801314" cy="1338828"/>
          </a:xfrm>
        </p:spPr>
        <p:txBody>
          <a:bodyPr wrap="none" anchor="ctr">
            <a:spAutoFit/>
          </a:bodyPr>
          <a:lstStyle>
            <a:lvl1pPr>
              <a:buNone/>
              <a:defRPr sz="9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2175" y="2730500"/>
            <a:ext cx="1244315" cy="258532"/>
          </a:xfrm>
        </p:spPr>
        <p:txBody>
          <a:bodyPr wrap="none">
            <a:spAutoFit/>
          </a:bodyPr>
          <a:lstStyle>
            <a:lvl1pPr>
              <a:buNone/>
              <a:defRPr sz="1200" spc="6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598-B97E-49B7-909D-A29CA4ACF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11E-E723-4A01-9EEE-9A335138E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8464598-B97E-49B7-909D-A29CA4ACF8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4D6811E-E723-4A01-9EEE-9A335138E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hyperlink" Target="https://zwiki.zwcax.com/pages/viewpage.action?pageId=18743452" TargetMode="Externa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file:///C:\Users\Miaomiao\AppData\Local\Temp\wps\INetCache\c6e31c75e536b0129a6b4bb8384a3a6f" TargetMode="External"/><Relationship Id="rId7" Type="http://schemas.openxmlformats.org/officeDocument/2006/relationships/image" Target="../media/image9.png"/><Relationship Id="rId6" Type="http://schemas.openxmlformats.org/officeDocument/2006/relationships/image" Target="file:///C:\Users\Miaomiao\AppData\Local\Temp\wps\INetCache\8f5c590f062eb0b705211d73af5ad16e" TargetMode="External"/><Relationship Id="rId5" Type="http://schemas.openxmlformats.org/officeDocument/2006/relationships/image" Target="../media/image8.png"/><Relationship Id="rId4" Type="http://schemas.openxmlformats.org/officeDocument/2006/relationships/image" Target="file:///C:\Users\Miaomiao\AppData\Local\Temp\wps\INetCache\41386f9f797ff5aeea3d9824ce9c6308" TargetMode="External"/><Relationship Id="rId3" Type="http://schemas.openxmlformats.org/officeDocument/2006/relationships/image" Target="../media/image7.png"/><Relationship Id="rId2" Type="http://schemas.openxmlformats.org/officeDocument/2006/relationships/image" Target="file:///C:\Users\Miaomiao\AppData\Local\Temp\wps\INetCache\e47b07d036bdea6e02523570885e2931" TargetMode="External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92175" y="3177540"/>
            <a:ext cx="11374755" cy="11449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spc="300" dirty="0">
                <a:solidFill>
                  <a:schemeClr val="bg1"/>
                </a:solidFill>
                <a:latin typeface="+mj-ea"/>
                <a:cs typeface="+mn-ea"/>
                <a:sym typeface="思源黑体" panose="020B0500000000000000" pitchFamily="34" charset="-122"/>
              </a:rPr>
              <a:t>ZW3D单元测试框架介绍</a:t>
            </a:r>
            <a:endParaRPr lang="zh-CN" altLang="en-US" sz="6000" b="1" spc="300" dirty="0">
              <a:solidFill>
                <a:schemeClr val="bg1"/>
              </a:solidFill>
              <a:latin typeface="+mj-ea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6626" y="5166987"/>
            <a:ext cx="23069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思源黑体" panose="020B0500000000000000" pitchFamily="34" charset="-122"/>
              </a:rPr>
              <a:t>主讲人：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思源黑体" panose="020B0500000000000000" pitchFamily="34" charset="-122"/>
              </a:rPr>
              <a:t>Iris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cs typeface="+mn-ea"/>
                <a:sym typeface="思源黑体" panose="020B0500000000000000" pitchFamily="34" charset="-122"/>
              </a:rPr>
              <a:t>石梦宁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  <a:cs typeface="+mn-ea"/>
              <a:sym typeface="思源黑体" panose="020B0500000000000000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32985" y="5643297"/>
            <a:ext cx="2656378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A4E5FF"/>
                </a:gs>
                <a:gs pos="35000">
                  <a:srgbClr val="75D3FF"/>
                </a:gs>
                <a:gs pos="89000">
                  <a:srgbClr val="FFA729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942590" y="2849880"/>
            <a:ext cx="7261225" cy="921385"/>
          </a:xfrm>
        </p:spPr>
        <p:txBody>
          <a:bodyPr>
            <a:normAutofit/>
          </a:bodyPr>
          <a:lstStyle/>
          <a:p>
            <a:r>
              <a:rPr lang="en-US" altLang="zh-CN" sz="4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2 ZW3D</a:t>
            </a:r>
            <a:r>
              <a:rPr lang="zh-CN" altLang="en-US" sz="4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的单元测试</a:t>
            </a:r>
            <a:endParaRPr lang="zh-CN" altLang="en-US" sz="4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00" y="966629"/>
            <a:ext cx="10902950" cy="478155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Catch2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5320" y="1570355"/>
            <a:ext cx="5529580" cy="4944110"/>
          </a:xfr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Catch2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C++ Automated Test Cases in Headers）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一种轻量化的，基于头文件的测试框架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相比于其它主流的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测试框架（Google Test、Boost.Test、CppUnit），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Catch2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具有以下优点：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使用简单，只需要包含catch.hpp头文件即可使用。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没有额外依赖，只需要C++标准库以及支持C++11的编译器即可。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可将单元测试分为几个section，每个section都是独立运行的。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同时支持传统单元测试模式以及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BDD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单元测试模式。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只有极少的核心断言宏，使用C++的操作符进行比较。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200" i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参考资料：https://github.com/catchorg/Catch2/blob/devel/docs/tutorial.md#top</a:t>
            </a:r>
            <a:endParaRPr lang="zh-CN" altLang="en-US" sz="1200" i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3408045" cy="478155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单元测试框架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473825" y="2778125"/>
            <a:ext cx="5529580" cy="17068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适用情况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: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需要灵活模拟用户行为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测试案例比较复杂，执行的过程中存在判断条件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一些探索性的测试工作，发掘测试对象的边界行为。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精确统计各个流程的执行效率（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BENCHMARK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）</a:t>
            </a:r>
            <a:endParaRPr lang="zh-CN" altLang="en-US" sz="1200" i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00" y="966629"/>
            <a:ext cx="10902950" cy="478155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Catch2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3181985" cy="478155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单元测试框架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831340"/>
            <a:ext cx="5458460" cy="437197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6394450" y="1821180"/>
            <a:ext cx="5529580" cy="10864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func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函数的作用是将输入的数字原封不动地输出。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CHECK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REQUIRE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Catch2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框架最核心的两个断言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通常，我们倾向于使用更严格的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REQUIRE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断言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graphicFrame>
        <p:nvGraphicFramePr>
          <p:cNvPr id="9" name="Table 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394450" y="2987675"/>
          <a:ext cx="5055235" cy="320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16405"/>
                <a:gridCol w="3338830"/>
              </a:tblGrid>
              <a:tr h="400685">
                <a:tc row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b="0" dirty="0"/>
                        <a:t>真假判断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b="0" dirty="0"/>
                        <a:t>REQUIRE, REQUIRE_FALSE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0685">
                <a:tc vMerge="1"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dirty="0"/>
                        <a:t>CHECK, CHECK_FALSE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0685">
                <a:tc row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dirty="0"/>
                        <a:t>数值比较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dirty="0"/>
                        <a:t>REQUIRE, REQUIRE_FALSE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0685">
                <a:tc vMerge="1"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dirty="0"/>
                        <a:t>CHECK, CHECK_FALSE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0685">
                <a:tc rowSpan="3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dirty="0"/>
                        <a:t>字符串比较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dirty="0"/>
                        <a:t>StartsWith, </a:t>
                      </a: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EndsWith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0685">
                <a:tc vMerge="1"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0685">
                <a:tc vMerge="1"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kumimoji="0" lang="en-US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Equals, Matches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dirty="0"/>
                        <a:t>异常识别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dirty="0"/>
                        <a:t>REQUIRE_THROWS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3952240" cy="478155"/>
          </a:xfrm>
        </p:spPr>
        <p:txBody>
          <a:bodyPr wrap="square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BDD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模式的案例结构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1365" y="1056640"/>
            <a:ext cx="4441190" cy="675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BDD</a:t>
            </a:r>
            <a:r>
              <a:rPr lang="zh-CN" altLang="en-US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模式</a:t>
            </a:r>
            <a:r>
              <a:rPr 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相关的宏：</a:t>
            </a:r>
            <a:endParaRPr lang="zh-CN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SCENARIO、GIVEN、WHEN、THEN</a:t>
            </a:r>
            <a:r>
              <a:rPr lang="zh-CN" altLang="en-US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……</a:t>
            </a:r>
            <a:endParaRPr lang="zh-CN" altLang="en-US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1365" y="2199005"/>
            <a:ext cx="2214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案例的结构一般：</a:t>
            </a:r>
            <a:endParaRPr lang="zh-CN" altLang="en-US" sz="2000"/>
          </a:p>
        </p:txBody>
      </p:sp>
      <p:pic>
        <p:nvPicPr>
          <p:cNvPr id="6" name="图片 5" descr="wecom-temp-5598f40b88b4bcbb5565b78a69b6f1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365" y="2722245"/>
            <a:ext cx="5245100" cy="3060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1365" y="5907405"/>
            <a:ext cx="826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了解更多：</a:t>
            </a:r>
            <a:r>
              <a:rPr lang="zh-CN" altLang="en-US">
                <a:solidFill>
                  <a:schemeClr val="bg2">
                    <a:lumMod val="90000"/>
                  </a:schemeClr>
                </a:solidFill>
                <a:hlinkClick r:id="rId2" action="ppaction://hlinkfile"/>
              </a:rPr>
              <a:t>https://zwiki.zwcax.com/pages/viewpage.action?pageId=90046803</a:t>
            </a:r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8" name="图片 7" descr="企业微信截图_095aaeb1-f05a-4440-befa-77f49e3ebef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0" y="1056640"/>
            <a:ext cx="7417435" cy="506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4138930" cy="478155"/>
          </a:xfrm>
        </p:spPr>
        <p:txBody>
          <a:bodyPr wrap="square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ZW3D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单元测试现状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5320" y="1214120"/>
            <a:ext cx="932688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500" b="1" dirty="0"/>
              <a:t>遗留代码的测试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ZW3D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存在大量的遗留代码；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需要保证底层接口的健壮性；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模块（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Object Management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），</a:t>
            </a:r>
            <a:r>
              <a:rPr lang="en-US" altLang="zh-CN" dirty="0"/>
              <a:t>DB</a:t>
            </a:r>
            <a:r>
              <a:rPr lang="zh-CN" altLang="en-US" dirty="0"/>
              <a:t>模块，显示引擎模块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5320" y="3439795"/>
            <a:ext cx="9326880" cy="213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500" b="1"/>
              <a:t>项目测试</a:t>
            </a:r>
            <a:endParaRPr lang="zh-CN" altLang="en-US" sz="2500" b="1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从开发阶段一直持续到项目集成；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开发人员编写项目代码，白盒测试人员同步编写测试代码，准备好测试场景，再引入开发人员的代码测试，并反馈测试结果；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测试的结果纳入进入验收测试、项目集成的条件。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4138930" cy="478155"/>
          </a:xfrm>
        </p:spPr>
        <p:txBody>
          <a:bodyPr wrap="square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ZW3D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应用效果实例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" y="1019810"/>
            <a:ext cx="6816725" cy="3118485"/>
          </a:xfrm>
          <a:prstGeom prst="rect">
            <a:avLst/>
          </a:prstGeom>
        </p:spPr>
      </p:pic>
      <p:pic>
        <p:nvPicPr>
          <p:cNvPr id="3" name="图片 2" descr="企业微信截图_31038b55-9fb1-4ba7-98e8-2413cf0b8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30" y="1303020"/>
            <a:ext cx="6457950" cy="3841750"/>
          </a:xfrm>
          <a:prstGeom prst="rect">
            <a:avLst/>
          </a:prstGeom>
        </p:spPr>
      </p:pic>
      <p:pic>
        <p:nvPicPr>
          <p:cNvPr id="5" name="图片 4" descr="企业微信截图_c811d92f-75dc-4947-a863-3f14c507c1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1508760"/>
            <a:ext cx="8039735" cy="5003800"/>
          </a:xfrm>
          <a:prstGeom prst="rect">
            <a:avLst/>
          </a:prstGeom>
        </p:spPr>
      </p:pic>
      <p:pic>
        <p:nvPicPr>
          <p:cNvPr id="9" name="图片 8" descr="企业微信截图_07c95ecb-c993-404f-bd29-3f42dfe67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" y="3083560"/>
            <a:ext cx="967803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4138930" cy="478155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开发自主进行的单元测试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pic>
        <p:nvPicPr>
          <p:cNvPr id="3" name="图片 2" descr="企业微信截图_eaaf3ba8-ca6b-4a2b-92d3-c2d285e3ed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1158240"/>
            <a:ext cx="8068310" cy="2009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1160" y="336804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测试类和测试实现：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3736340"/>
            <a:ext cx="3285490" cy="27266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60" y="3736340"/>
            <a:ext cx="3284220" cy="27260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91160" y="74358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开发人员自主定义的单元测试宏：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415540" y="2709545"/>
            <a:ext cx="7360920" cy="885190"/>
          </a:xfrm>
        </p:spPr>
        <p:txBody>
          <a:bodyPr>
            <a:normAutofit/>
          </a:bodyPr>
          <a:lstStyle/>
          <a:p>
            <a:pPr algn="ctr"/>
            <a:r>
              <a:rPr lang="en-US" altLang="zh-CN" sz="4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3 </a:t>
            </a:r>
            <a:r>
              <a:rPr lang="zh-CN" altLang="en-US" sz="4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未来规划</a:t>
            </a:r>
            <a:endParaRPr lang="zh-CN" altLang="en-US" sz="4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5320" y="1222375"/>
            <a:ext cx="9554210" cy="1835150"/>
          </a:xfr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覆盖更多核心模块，提供便利、好用的的单元测试平台和手段；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QTS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系统默认开启单元测试，拦截增量问题；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更多的在项目过程中引入标准的单元测试环节；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在部分团队推行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TDD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模式（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Test Driven Development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，测试驱动开发）；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......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4375150" cy="478155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未来规划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62000" y="3240124"/>
            <a:ext cx="2578100" cy="1143635"/>
          </a:xfrm>
        </p:spPr>
        <p:txBody>
          <a:bodyPr/>
          <a:lstStyle/>
          <a:p>
            <a:r>
              <a:rPr lang="en-US" altLang="zh-CN" sz="7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Q&amp;A</a:t>
            </a:r>
            <a:endParaRPr lang="en-US" altLang="zh-CN" sz="7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92175" y="2730500"/>
            <a:ext cx="1602740" cy="257175"/>
          </a:xfrm>
        </p:spPr>
        <p:txBody>
          <a:bodyPr wrap="square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THANKS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2536190" y="2778125"/>
            <a:ext cx="7119620" cy="1301750"/>
          </a:xfrm>
        </p:spPr>
        <p:txBody>
          <a:bodyPr>
            <a:normAutofit/>
          </a:bodyPr>
          <a:lstStyle/>
          <a:p>
            <a:r>
              <a:rPr lang="en-US" altLang="zh-CN" sz="4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1 </a:t>
            </a:r>
            <a:r>
              <a:rPr lang="zh-CN" altLang="en-US" sz="4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白盒测试</a:t>
            </a:r>
            <a:r>
              <a:rPr lang="en-US" altLang="zh-CN" sz="4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&amp;</a:t>
            </a:r>
            <a:r>
              <a:rPr lang="zh-CN" altLang="en-US" sz="4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单元测试</a:t>
            </a:r>
            <a:endParaRPr lang="en-US" altLang="zh-CN" sz="4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4685" y="1064260"/>
            <a:ext cx="6052820" cy="773430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白盒测试是需要了解软件内部结构的测试方法的统称。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3578860" cy="478155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什么是白盒测试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891223" y="2250123"/>
            <a:ext cx="3343275" cy="162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4554220" y="2531110"/>
            <a:ext cx="3257550" cy="106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5" r:link="rId6"/>
          <a:stretch>
            <a:fillRect/>
          </a:stretch>
        </p:blipFill>
        <p:spPr>
          <a:xfrm>
            <a:off x="8529320" y="2540318"/>
            <a:ext cx="3105150" cy="1057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91540" y="4046220"/>
            <a:ext cx="1063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黑盒测试：打孔机坏了</a:t>
            </a:r>
            <a:r>
              <a:rPr lang="en-US" altLang="zh-CN"/>
              <a:t> -&gt; </a:t>
            </a:r>
            <a:r>
              <a:rPr lang="zh-CN" altLang="en-US"/>
              <a:t>维修人员</a:t>
            </a:r>
            <a:r>
              <a:rPr lang="en-US" altLang="zh-CN"/>
              <a:t> -&gt; </a:t>
            </a:r>
            <a:r>
              <a:rPr lang="zh-CN" altLang="en-US"/>
              <a:t>找到原因修复</a:t>
            </a:r>
            <a:r>
              <a:rPr lang="en-US" altLang="zh-CN"/>
              <a:t> -&gt;</a:t>
            </a:r>
            <a:r>
              <a:rPr lang="zh-CN" altLang="en-US"/>
              <a:t>重新验收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0905" y="4986020"/>
            <a:ext cx="1063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白盒测试：打孔机坏了</a:t>
            </a:r>
            <a:r>
              <a:rPr lang="en-US" altLang="zh-CN"/>
              <a:t> -&gt; </a:t>
            </a:r>
            <a:r>
              <a:rPr lang="zh-CN" altLang="en-US"/>
              <a:t>拆开机器</a:t>
            </a:r>
            <a:r>
              <a:rPr lang="en-US" altLang="zh-CN"/>
              <a:t> -&gt; </a:t>
            </a:r>
            <a:r>
              <a:rPr lang="zh-CN" altLang="en-US"/>
              <a:t>找到原因</a:t>
            </a:r>
            <a:r>
              <a:rPr lang="en-US" altLang="zh-CN"/>
              <a:t> -&gt; </a:t>
            </a:r>
            <a:r>
              <a:rPr lang="zh-CN" altLang="en-US"/>
              <a:t>维修人员</a:t>
            </a:r>
            <a:r>
              <a:rPr lang="en-US" altLang="zh-CN"/>
              <a:t> -&gt; </a:t>
            </a:r>
            <a:r>
              <a:rPr lang="zh-CN" altLang="en-US"/>
              <a:t>设置验收合格条件</a:t>
            </a:r>
            <a:r>
              <a:rPr lang="en-US" altLang="zh-CN"/>
              <a:t> -&gt; </a:t>
            </a:r>
            <a:r>
              <a:rPr lang="zh-CN" altLang="en-US"/>
              <a:t>自动验收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7" r:link="rId8"/>
          <a:stretch>
            <a:fillRect/>
          </a:stretch>
        </p:blipFill>
        <p:spPr>
          <a:xfrm>
            <a:off x="3122295" y="5448300"/>
            <a:ext cx="2057400" cy="140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3578860" cy="478155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什么是单元测试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835" y="1033780"/>
            <a:ext cx="9326880" cy="232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500" b="1"/>
              <a:t>单元测试（unit testing）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/>
              <a:t>是指对软件中的最小可测试单元进行检查和验证；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“单元”的大小或范围，可以是一个函数、方法、类、功能模块或者一个子系统；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是一个测试阶段，与集成测试，系统测试，验收测试这些概念相对应。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838835" y="3800475"/>
            <a:ext cx="9326880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500" b="1">
                <a:latin typeface="微软雅黑" charset="0"/>
                <a:ea typeface="微软雅黑" charset="0"/>
                <a:cs typeface="微软雅黑" charset="0"/>
              </a:rPr>
              <a:t>单元测试</a:t>
            </a:r>
            <a:r>
              <a:rPr lang="en-US" altLang="zh-CN" sz="2500" b="1">
                <a:latin typeface="微软雅黑" charset="0"/>
                <a:ea typeface="微软雅黑" charset="0"/>
                <a:cs typeface="微软雅黑" charset="0"/>
              </a:rPr>
              <a:t>&amp;</a:t>
            </a:r>
            <a:r>
              <a:rPr lang="zh-CN" altLang="en-US" sz="2500" b="1">
                <a:latin typeface="微软雅黑" charset="0"/>
                <a:ea typeface="微软雅黑" charset="0"/>
                <a:cs typeface="微软雅黑" charset="0"/>
              </a:rPr>
              <a:t>白盒测试</a:t>
            </a:r>
            <a:endParaRPr lang="zh-CN" altLang="en-US" sz="2000" b="1"/>
          </a:p>
          <a:p>
            <a:pPr algn="l"/>
            <a:endParaRPr lang="zh-CN" altLang="en-US" sz="2000" b="1"/>
          </a:p>
          <a:p>
            <a:pPr algn="l"/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不同点：测试阶段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&amp;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测试方法；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共同点：都是</a:t>
            </a:r>
            <a:r>
              <a:rPr lang="zh-CN" altLang="en-US" sz="2000" dirty="0">
                <a:sym typeface="+mn-ea"/>
              </a:rPr>
              <a:t>对开发人员所编写的代码进行直接的测试。</a:t>
            </a:r>
            <a:endParaRPr lang="zh-CN" altLang="en-US" sz="2000" dirty="0">
              <a:sym typeface="+mn-ea"/>
            </a:endParaRPr>
          </a:p>
          <a:p>
            <a:pPr algn="l"/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56260" y="111760"/>
            <a:ext cx="4003040" cy="478155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单元测试的优点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56260" y="803910"/>
            <a:ext cx="9554210" cy="36099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90204" pitchFamily="34" charset="0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保证底层接口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/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方法的正确性和健壮性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尽早暴露问题，简化调试过程，降低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bug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的修复成本；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更全面的参数组合，降低功能缺陷；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暴露出极端情况，推动开发编写出质量更高的代码。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  <a:buFont typeface="Arial" panose="020B0604020202090204" pitchFamily="34" charset="0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具有标准化的特性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界定了当前测试接口的功能和标准，具有接口文档作用；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有助于更安全的代码重构，推动更优秀的代码设计。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5320" y="1222375"/>
            <a:ext cx="9554210" cy="2348230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强烈建议进行单元测试的场景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1.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项目输入和输出比较明确，不含主观色彩。比如：排序算法、查找算法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2.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底层项目，对整体结构影响较大，需要做全覆盖。比如：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om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层的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3.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重构项目，对手工测试透明，需要反复修改。比如：耦合度高的模块拆分成子模块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4.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应用层组合方式较多，但是底层逻辑固定。比如：显示引擎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5.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效率改进项目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6472555" cy="478155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什么样的场景适合单元测试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5320" y="1090295"/>
            <a:ext cx="6283325" cy="711835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3360420" cy="478155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测试用例编写原则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20" y="3228975"/>
            <a:ext cx="6868160" cy="1953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500" b="1"/>
              <a:t>BCDE原则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 sz="1600"/>
              <a:t>Border：边界值测试。</a:t>
            </a:r>
            <a:endParaRPr lang="zh-CN" altLang="en-US" sz="1600"/>
          </a:p>
          <a:p>
            <a:pPr algn="l" fontAlgn="auto">
              <a:lnSpc>
                <a:spcPct val="150000"/>
              </a:lnSpc>
            </a:pPr>
            <a:r>
              <a:rPr lang="zh-CN" altLang="en-US" sz="1600"/>
              <a:t>Correct：给接口正确的输入，并取得正确的结果。</a:t>
            </a:r>
            <a:endParaRPr lang="zh-CN" altLang="en-US" sz="1600"/>
          </a:p>
          <a:p>
            <a:pPr algn="l" fontAlgn="auto">
              <a:lnSpc>
                <a:spcPct val="150000"/>
              </a:lnSpc>
            </a:pPr>
            <a:r>
              <a:rPr lang="zh-CN" altLang="en-US" sz="1600"/>
              <a:t>Design：与项目的前期设计和需求相结合，作为指导单元测试编写的依据。</a:t>
            </a:r>
            <a:endParaRPr lang="zh-CN" altLang="en-US" sz="1600"/>
          </a:p>
          <a:p>
            <a:pPr algn="l" fontAlgn="auto">
              <a:lnSpc>
                <a:spcPct val="150000"/>
              </a:lnSpc>
            </a:pPr>
            <a:r>
              <a:rPr lang="zh-CN" altLang="en-US" sz="1600"/>
              <a:t>Error： 强制错误信息输入，并得到预期的结果。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55320" y="1090295"/>
            <a:ext cx="9123680" cy="1953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500" b="1"/>
              <a:t>测试维度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 sz="1600"/>
              <a:t>接口功能性测试：保证接口功能的正确性，保证接口在一定条件下能被正常调用，并返回预期结果。</a:t>
            </a:r>
            <a:endParaRPr lang="zh-CN" altLang="en-US" sz="1600"/>
          </a:p>
          <a:p>
            <a:pPr algn="l" fontAlgn="auto">
              <a:lnSpc>
                <a:spcPct val="150000"/>
              </a:lnSpc>
            </a:pPr>
            <a:r>
              <a:rPr lang="zh-CN" altLang="en-US" sz="1600"/>
              <a:t>边界条件测试</a:t>
            </a:r>
            <a:endParaRPr lang="zh-CN" altLang="en-US" sz="1600"/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异常处理测试：当前的异常是否能在被识别；异常被识别之后是否有相应的解决办法……</a:t>
            </a:r>
            <a:endParaRPr lang="zh-CN" altLang="en-US" sz="1600"/>
          </a:p>
          <a:p>
            <a:pPr algn="l" fontAlgn="auto">
              <a:lnSpc>
                <a:spcPct val="150000"/>
              </a:lnSpc>
            </a:pPr>
            <a:r>
              <a:rPr lang="zh-CN" altLang="en-US" sz="1600"/>
              <a:t>局部数据结构测试：变量是否有初始值或者在某场景下是否有默认值，变量是否溢出……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5320" y="1090295"/>
            <a:ext cx="6283325" cy="711835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3360420" cy="478155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测试用例编写原则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20" y="3913505"/>
            <a:ext cx="2536190" cy="1214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500" b="1"/>
              <a:t>其他原则</a:t>
            </a:r>
            <a:endParaRPr lang="zh-CN" altLang="en-US"/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测试的是行为而非方法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不必苛求</a:t>
            </a:r>
            <a:r>
              <a:rPr lang="en-US" altLang="zh-CN" sz="1600"/>
              <a:t>100%</a:t>
            </a:r>
            <a:r>
              <a:rPr lang="zh-CN" altLang="en-US" sz="1600"/>
              <a:t>的覆盖率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55320" y="1090295"/>
            <a:ext cx="9476740" cy="2322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500" b="1"/>
              <a:t>FIRST</a:t>
            </a:r>
            <a:r>
              <a:rPr lang="zh-CN" altLang="en-US" sz="2500" b="1"/>
              <a:t>原则</a:t>
            </a:r>
            <a:endParaRPr lang="zh-CN" altLang="en-US"/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Fast </a:t>
            </a:r>
            <a:r>
              <a:rPr lang="zh-CN" altLang="en-US" sz="1600"/>
              <a:t>快速：单元测试用例在毫秒级别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independence 隔离：单元测试尽量是可独立的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Repeatable </a:t>
            </a:r>
            <a:r>
              <a:rPr lang="zh-CN" altLang="en-US" sz="1600"/>
              <a:t>可重复：不改变输入的情况下，输出结果不变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Self-validting </a:t>
            </a:r>
            <a:r>
              <a:rPr lang="zh-CN" altLang="en-US" sz="1600"/>
              <a:t>自检查：自动检测通过而非人工检查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Timely </a:t>
            </a:r>
            <a:r>
              <a:rPr lang="zh-CN" altLang="en-US" sz="1600"/>
              <a:t>耗时少：如果编写测试代码远超过编写待测代码，那么不应进行单元测试，或者应该重构代码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5320" y="1090295"/>
            <a:ext cx="6283325" cy="711835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55320" y="111760"/>
            <a:ext cx="3360420" cy="478155"/>
          </a:xfrm>
        </p:spPr>
        <p:txBody>
          <a:bodyPr wrap="square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测试用例编写方法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49275" y="1090295"/>
            <a:ext cx="9554210" cy="15995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90204" pitchFamily="34" charset="0"/>
            </a:pPr>
            <a:r>
              <a:rPr lang="zh-CN" altLang="en-US" sz="2500" b="1">
                <a:latin typeface="+mn-ea"/>
                <a:ea typeface="+mn-ea"/>
                <a:cs typeface="+mn-ea"/>
                <a:sym typeface="+mn-ea"/>
              </a:rPr>
              <a:t>单元测试框架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提供用例组织与执行（测试套件、测试固件等）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提供丰富的断言方法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提供丰富的日志与测试结果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549275" y="3395345"/>
            <a:ext cx="9554210" cy="15995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90204" pitchFamily="34" charset="0"/>
            </a:pPr>
            <a:r>
              <a:rPr lang="zh-CN" altLang="en-US" sz="2500" b="1">
                <a:latin typeface="+mn-ea"/>
                <a:ea typeface="+mn-ea"/>
                <a:cs typeface="+mn-ea"/>
                <a:sym typeface="+mn-ea"/>
              </a:rPr>
              <a:t>常见的</a:t>
            </a:r>
            <a:r>
              <a:rPr lang="en-US" altLang="zh-CN" sz="2500" b="1">
                <a:latin typeface="+mn-ea"/>
                <a:ea typeface="+mn-ea"/>
                <a:cs typeface="+mn-ea"/>
                <a:sym typeface="+mn-ea"/>
              </a:rPr>
              <a:t>C/C++</a:t>
            </a:r>
            <a:r>
              <a:rPr lang="zh-CN" altLang="en-US" sz="2500" b="1">
                <a:latin typeface="+mn-ea"/>
                <a:ea typeface="+mn-ea"/>
                <a:cs typeface="+mn-ea"/>
                <a:sym typeface="+mn-ea"/>
              </a:rPr>
              <a:t>单元测试框架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Gtest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Cunit、CppUTest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Boost test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5192e7f-aa07-44d8-8971-4bc0d02ec560}"/>
  <p:tag name="TABLE_ENDDRAG_ORIGIN_RECT" val="398*252"/>
  <p:tag name="TABLE_ENDDRAG_RECT" val="556*274*398*25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中望PPT</Template>
  <TotalTime>0</TotalTime>
  <Words>2379</Words>
  <Application>WPS 文字</Application>
  <PresentationFormat>宽屏</PresentationFormat>
  <Paragraphs>202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方正书宋_GBK</vt:lpstr>
      <vt:lpstr>Wingdings</vt:lpstr>
      <vt:lpstr>思源黑体</vt:lpstr>
      <vt:lpstr>苹方-简</vt:lpstr>
      <vt:lpstr>微软雅黑</vt:lpstr>
      <vt:lpstr>汉仪旗黑</vt:lpstr>
      <vt:lpstr>微软雅黑</vt:lpstr>
      <vt:lpstr>Calibri</vt:lpstr>
      <vt:lpstr>等线</vt:lpstr>
      <vt:lpstr>Times New Roman</vt:lpstr>
      <vt:lpstr>宋体</vt:lpstr>
      <vt:lpstr>Arial Unicode MS</vt:lpstr>
      <vt:lpstr>Trebuchet MS</vt:lpstr>
      <vt:lpstr>汉仪中等线KW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Catch2</vt:lpstr>
      <vt:lpstr>Catch2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Tung</dc:creator>
  <cp:lastModifiedBy>shimengning</cp:lastModifiedBy>
  <cp:revision>951</cp:revision>
  <dcterms:created xsi:type="dcterms:W3CDTF">2023-06-15T11:15:36Z</dcterms:created>
  <dcterms:modified xsi:type="dcterms:W3CDTF">2023-06-15T11:15:36Z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5D9F3FAC2C134021AB1E0EE718A4B1F9</vt:lpwstr>
  </property>
  <property fmtid="{D5CDD505-2E9C-101B-9397-08002B2CF9AE}" pid="3" name="KSOProductBuildVer">
    <vt:lpwstr>2052-3.9.6.6441</vt:lpwstr>
  </property>
</Properties>
</file>