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475" r:id="rId3"/>
    <p:sldId id="439" r:id="rId4"/>
    <p:sldId id="442" r:id="rId5"/>
    <p:sldId id="441" r:id="rId6"/>
    <p:sldId id="443" r:id="rId7"/>
    <p:sldId id="445" r:id="rId8"/>
    <p:sldId id="446" r:id="rId9"/>
    <p:sldId id="447" r:id="rId10"/>
    <p:sldId id="444" r:id="rId11"/>
    <p:sldId id="487" r:id="rId12"/>
    <p:sldId id="449" r:id="rId13"/>
    <p:sldId id="488" r:id="rId14"/>
    <p:sldId id="451" r:id="rId15"/>
    <p:sldId id="486" r:id="rId16"/>
    <p:sldId id="450" r:id="rId17"/>
    <p:sldId id="489" r:id="rId18"/>
    <p:sldId id="491" r:id="rId19"/>
    <p:sldId id="492" r:id="rId20"/>
    <p:sldId id="493" r:id="rId21"/>
    <p:sldId id="494" r:id="rId22"/>
    <p:sldId id="490" r:id="rId23"/>
    <p:sldId id="495" r:id="rId24"/>
    <p:sldId id="389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  <a:srgbClr val="88AA1A"/>
    <a:srgbClr val="461E64"/>
    <a:srgbClr val="83410F"/>
    <a:srgbClr val="EFA771"/>
    <a:srgbClr val="9BE5FF"/>
    <a:srgbClr val="E1F2AC"/>
    <a:srgbClr val="5B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/>
    <p:restoredTop sz="84958"/>
  </p:normalViewPr>
  <p:slideViewPr>
    <p:cSldViewPr showGuides="1">
      <p:cViewPr varScale="1">
        <p:scale>
          <a:sx n="97" d="100"/>
          <a:sy n="97" d="100"/>
        </p:scale>
        <p:origin x="23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#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8/layout/VerticalCurvedList#3" loCatId="list" qsTypeId="urn:microsoft.com/office/officeart/2005/8/quickstyle/simple1#3" qsCatId="simple" csTypeId="urn:microsoft.com/office/officeart/2005/8/colors/accent2_3#3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何为永久命名</a:t>
          </a:r>
        </a:p>
      </dgm:t>
    </dgm:pt>
    <dgm:pt modelId="{7FAAB0B7-B5E8-42FE-8B33-255DF736E9E4}" type="par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33F3F5E9-8692-455F-B6F7-3D4725047785}" type="sib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A8E32021-2D69-4A1A-B1B2-433FB0F8D4D5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永久命名结构</a:t>
          </a:r>
        </a:p>
      </dgm:t>
    </dgm:pt>
    <dgm:pt modelId="{B81BA291-ADA7-46E9-AF3F-9360A7387DAD}" type="par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3C5908D1-FA74-4675-8C35-D77F5B33410D}" type="sib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永久命名匹配</a:t>
          </a:r>
        </a:p>
      </dgm:t>
    </dgm:pt>
    <dgm:pt modelId="{20EA376B-8639-49B2-A876-77404F066801}" type="parTrans" cxnId="{DE0EEB7B-E31B-4BC2-A893-A52F8B6ED7ED}">
      <dgm:prSet/>
      <dgm:spPr/>
      <dgm:t>
        <a:bodyPr/>
        <a:lstStyle/>
        <a:p>
          <a:endParaRPr lang="en-US"/>
        </a:p>
      </dgm:t>
    </dgm:pt>
    <dgm:pt modelId="{58C33C91-9954-4880-9179-6D0B65BA783D}" type="sibTrans" cxnId="{DE0EEB7B-E31B-4BC2-A893-A52F8B6ED7ED}">
      <dgm:prSet/>
      <dgm:spPr/>
      <dgm:t>
        <a:bodyPr/>
        <a:lstStyle/>
        <a:p>
          <a:endParaRPr lang="en-US"/>
        </a:p>
      </dgm:t>
    </dgm:pt>
    <dgm:pt modelId="{BD0AA64A-28D9-4268-BBCD-780A98C3C1C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永久命名缓存</a:t>
          </a: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&amp;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优化</a:t>
          </a:r>
        </a:p>
      </dgm:t>
    </dgm:pt>
    <dgm:pt modelId="{F022987C-F628-443C-8F87-B951AD3825A5}" type="parTrans" cxnId="{66749418-E921-439C-B8C0-AB4463FE62C7}">
      <dgm:prSet/>
      <dgm:spPr/>
      <dgm:t>
        <a:bodyPr/>
        <a:lstStyle/>
        <a:p>
          <a:endParaRPr lang="en-GB"/>
        </a:p>
      </dgm:t>
    </dgm:pt>
    <dgm:pt modelId="{EE556C8F-2698-4C1E-88F9-3F6F0A20C06D}" type="sibTrans" cxnId="{66749418-E921-439C-B8C0-AB4463FE62C7}">
      <dgm:prSet/>
      <dgm:spPr/>
      <dgm:t>
        <a:bodyPr/>
        <a:lstStyle/>
        <a:p>
          <a:endParaRPr lang="en-GB"/>
        </a:p>
      </dgm:t>
    </dgm:pt>
    <dgm:pt modelId="{D1C733B8-0D58-431D-81A6-5DDC5A37BCF5}" type="pres">
      <dgm:prSet presAssocID="{A4C6FA17-3D15-43FF-8E67-F54B519F2009}" presName="Name0" presStyleCnt="0">
        <dgm:presLayoutVars>
          <dgm:chMax val="7"/>
          <dgm:chPref val="7"/>
          <dgm:dir/>
        </dgm:presLayoutVars>
      </dgm:prSet>
      <dgm:spPr/>
    </dgm:pt>
    <dgm:pt modelId="{CC3C3448-DAC0-45A5-8A55-1C46FD927EF3}" type="pres">
      <dgm:prSet presAssocID="{A4C6FA17-3D15-43FF-8E67-F54B519F2009}" presName="Name1" presStyleCnt="0"/>
      <dgm:spPr/>
    </dgm:pt>
    <dgm:pt modelId="{9E1D2C42-DB47-4C44-AAA6-62593DB58E52}" type="pres">
      <dgm:prSet presAssocID="{A4C6FA17-3D15-43FF-8E67-F54B519F2009}" presName="cycle" presStyleCnt="0"/>
      <dgm:spPr/>
    </dgm:pt>
    <dgm:pt modelId="{648B204B-7B3F-4128-890D-F8FDA102D463}" type="pres">
      <dgm:prSet presAssocID="{A4C6FA17-3D15-43FF-8E67-F54B519F2009}" presName="srcNode" presStyleLbl="node1" presStyleIdx="0" presStyleCnt="4"/>
      <dgm:spPr/>
    </dgm:pt>
    <dgm:pt modelId="{8D83C3DD-C1F6-4F30-8A3A-C780F2AE38F1}" type="pres">
      <dgm:prSet presAssocID="{A4C6FA17-3D15-43FF-8E67-F54B519F2009}" presName="conn" presStyleLbl="parChTrans1D2" presStyleIdx="0" presStyleCnt="1"/>
      <dgm:spPr/>
    </dgm:pt>
    <dgm:pt modelId="{251428BD-7B21-4A21-A5CE-0259F3366AEE}" type="pres">
      <dgm:prSet presAssocID="{A4C6FA17-3D15-43FF-8E67-F54B519F2009}" presName="extraNode" presStyleLbl="node1" presStyleIdx="0" presStyleCnt="4"/>
      <dgm:spPr/>
    </dgm:pt>
    <dgm:pt modelId="{7CF0824E-0CC0-4372-A371-1E2DF755540D}" type="pres">
      <dgm:prSet presAssocID="{A4C6FA17-3D15-43FF-8E67-F54B519F2009}" presName="dstNode" presStyleLbl="node1" presStyleIdx="0" presStyleCnt="4"/>
      <dgm:spPr/>
    </dgm:pt>
    <dgm:pt modelId="{3F348B6A-6B29-4748-9F6A-375926599AC4}" type="pres">
      <dgm:prSet presAssocID="{0876BDE7-86CC-48D2-BA6B-FE36456C2430}" presName="text_1" presStyleLbl="node1" presStyleIdx="0" presStyleCnt="4">
        <dgm:presLayoutVars>
          <dgm:bulletEnabled val="1"/>
        </dgm:presLayoutVars>
      </dgm:prSet>
      <dgm:spPr/>
    </dgm:pt>
    <dgm:pt modelId="{69AB1E34-DC2F-4A7D-B1A3-8F0DC2036B20}" type="pres">
      <dgm:prSet presAssocID="{0876BDE7-86CC-48D2-BA6B-FE36456C2430}" presName="accent_1" presStyleCnt="0"/>
      <dgm:spPr/>
    </dgm:pt>
    <dgm:pt modelId="{8B24616C-DF19-406E-A0E2-4A3FAB2AD81B}" type="pres">
      <dgm:prSet presAssocID="{0876BDE7-86CC-48D2-BA6B-FE36456C2430}" presName="accentRepeatNode" presStyleLbl="solidFgAcc1" presStyleIdx="0" presStyleCnt="4"/>
      <dgm:spPr/>
    </dgm:pt>
    <dgm:pt modelId="{C3825CEB-3B37-474F-AF58-21970060324A}" type="pres">
      <dgm:prSet presAssocID="{A8E32021-2D69-4A1A-B1B2-433FB0F8D4D5}" presName="text_2" presStyleLbl="node1" presStyleIdx="1" presStyleCnt="4">
        <dgm:presLayoutVars>
          <dgm:bulletEnabled val="1"/>
        </dgm:presLayoutVars>
      </dgm:prSet>
      <dgm:spPr/>
    </dgm:pt>
    <dgm:pt modelId="{9607248D-03E6-4837-9150-DDE3846B875F}" type="pres">
      <dgm:prSet presAssocID="{A8E32021-2D69-4A1A-B1B2-433FB0F8D4D5}" presName="accent_2" presStyleCnt="0"/>
      <dgm:spPr/>
    </dgm:pt>
    <dgm:pt modelId="{4F36017F-E7BA-4737-A47A-57E522A8F67D}" type="pres">
      <dgm:prSet presAssocID="{A8E32021-2D69-4A1A-B1B2-433FB0F8D4D5}" presName="accentRepeatNode" presStyleLbl="solidFgAcc1" presStyleIdx="1" presStyleCnt="4"/>
      <dgm:spPr/>
    </dgm:pt>
    <dgm:pt modelId="{905C2031-1C43-42DE-94C7-6C223DD32FE4}" type="pres">
      <dgm:prSet presAssocID="{8B24AE25-C793-40D1-A211-8D6D5C825209}" presName="text_3" presStyleLbl="node1" presStyleIdx="2" presStyleCnt="4">
        <dgm:presLayoutVars>
          <dgm:bulletEnabled val="1"/>
        </dgm:presLayoutVars>
      </dgm:prSet>
      <dgm:spPr/>
    </dgm:pt>
    <dgm:pt modelId="{1DD08B30-F3AF-4F07-A483-8AF8917E61D0}" type="pres">
      <dgm:prSet presAssocID="{8B24AE25-C793-40D1-A211-8D6D5C825209}" presName="accent_3" presStyleCnt="0"/>
      <dgm:spPr/>
    </dgm:pt>
    <dgm:pt modelId="{07B0C896-9D85-4E3E-9F54-DB1CB518369D}" type="pres">
      <dgm:prSet presAssocID="{8B24AE25-C793-40D1-A211-8D6D5C825209}" presName="accentRepeatNode" presStyleLbl="solidFgAcc1" presStyleIdx="2" presStyleCnt="4"/>
      <dgm:spPr/>
    </dgm:pt>
    <dgm:pt modelId="{165A1DB2-E09F-4278-A5C3-C0341DC3CE18}" type="pres">
      <dgm:prSet presAssocID="{BD0AA64A-28D9-4268-BBCD-780A98C3C1C9}" presName="text_4" presStyleLbl="node1" presStyleIdx="3" presStyleCnt="4">
        <dgm:presLayoutVars>
          <dgm:bulletEnabled val="1"/>
        </dgm:presLayoutVars>
      </dgm:prSet>
      <dgm:spPr/>
    </dgm:pt>
    <dgm:pt modelId="{9DA57245-E605-4193-805C-751B692B95F0}" type="pres">
      <dgm:prSet presAssocID="{BD0AA64A-28D9-4268-BBCD-780A98C3C1C9}" presName="accent_4" presStyleCnt="0"/>
      <dgm:spPr/>
    </dgm:pt>
    <dgm:pt modelId="{EC4621C4-F0EA-4FDC-AD78-292EEC05F854}" type="pres">
      <dgm:prSet presAssocID="{BD0AA64A-28D9-4268-BBCD-780A98C3C1C9}" presName="accentRepeatNode" presStyleLbl="solidFgAcc1" presStyleIdx="3" presStyleCnt="4"/>
      <dgm:spPr/>
    </dgm:pt>
  </dgm:ptLst>
  <dgm:cxnLst>
    <dgm:cxn modelId="{66749418-E921-439C-B8C0-AB4463FE62C7}" srcId="{A4C6FA17-3D15-43FF-8E67-F54B519F2009}" destId="{BD0AA64A-28D9-4268-BBCD-780A98C3C1C9}" srcOrd="3" destOrd="0" parTransId="{F022987C-F628-443C-8F87-B951AD3825A5}" sibTransId="{EE556C8F-2698-4C1E-88F9-3F6F0A20C06D}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6A7BDF51-9216-49E8-B432-67691079F286}" type="presOf" srcId="{33F3F5E9-8692-455F-B6F7-3D4725047785}" destId="{8D83C3DD-C1F6-4F30-8A3A-C780F2AE38F1}" srcOrd="0" destOrd="0" presId="urn:microsoft.com/office/officeart/2008/layout/VerticalCurvedList#3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3267EEAC-B8B3-475A-AC7F-B275E22742A8}" type="presOf" srcId="{8B24AE25-C793-40D1-A211-8D6D5C825209}" destId="{905C2031-1C43-42DE-94C7-6C223DD32FE4}" srcOrd="0" destOrd="0" presId="urn:microsoft.com/office/officeart/2008/layout/VerticalCurvedList#3"/>
    <dgm:cxn modelId="{F850B9B8-FE62-4C2B-A243-5A05A4F2D61D}" type="presOf" srcId="{BD0AA64A-28D9-4268-BBCD-780A98C3C1C9}" destId="{165A1DB2-E09F-4278-A5C3-C0341DC3CE18}" srcOrd="0" destOrd="0" presId="urn:microsoft.com/office/officeart/2008/layout/VerticalCurvedList#3"/>
    <dgm:cxn modelId="{925C6DD2-267D-4981-A3F1-45D39D84678D}" type="presOf" srcId="{0876BDE7-86CC-48D2-BA6B-FE36456C2430}" destId="{3F348B6A-6B29-4748-9F6A-375926599AC4}" srcOrd="0" destOrd="0" presId="urn:microsoft.com/office/officeart/2008/layout/VerticalCurvedList#3"/>
    <dgm:cxn modelId="{5EFC32E8-F313-4C39-A1FE-F0E4CE7DF7FE}" type="presOf" srcId="{A4C6FA17-3D15-43FF-8E67-F54B519F2009}" destId="{D1C733B8-0D58-431D-81A6-5DDC5A37BCF5}" srcOrd="0" destOrd="0" presId="urn:microsoft.com/office/officeart/2008/layout/VerticalCurvedList#3"/>
    <dgm:cxn modelId="{D245ACF1-0328-4B82-8295-4CDEAAC2F147}" srcId="{A4C6FA17-3D15-43FF-8E67-F54B519F2009}" destId="{A8E32021-2D69-4A1A-B1B2-433FB0F8D4D5}" srcOrd="1" destOrd="0" parTransId="{B81BA291-ADA7-46E9-AF3F-9360A7387DAD}" sibTransId="{3C5908D1-FA74-4675-8C35-D77F5B33410D}"/>
    <dgm:cxn modelId="{B024F4FD-A07A-4FA0-8BE0-07E5CCC275C2}" type="presOf" srcId="{A8E32021-2D69-4A1A-B1B2-433FB0F8D4D5}" destId="{C3825CEB-3B37-474F-AF58-21970060324A}" srcOrd="0" destOrd="0" presId="urn:microsoft.com/office/officeart/2008/layout/VerticalCurvedList#3"/>
    <dgm:cxn modelId="{7AE1CAE8-3DA3-4C66-A259-7535352C3C6F}" type="presParOf" srcId="{D1C733B8-0D58-431D-81A6-5DDC5A37BCF5}" destId="{CC3C3448-DAC0-45A5-8A55-1C46FD927EF3}" srcOrd="0" destOrd="0" presId="urn:microsoft.com/office/officeart/2008/layout/VerticalCurvedList#3"/>
    <dgm:cxn modelId="{55CE9268-42F6-4B6B-8DD7-63D6CB33AFE4}" type="presParOf" srcId="{CC3C3448-DAC0-45A5-8A55-1C46FD927EF3}" destId="{9E1D2C42-DB47-4C44-AAA6-62593DB58E52}" srcOrd="0" destOrd="0" presId="urn:microsoft.com/office/officeart/2008/layout/VerticalCurvedList#3"/>
    <dgm:cxn modelId="{FC4D2BAC-4593-4AE5-8306-AA80FC2BAFF3}" type="presParOf" srcId="{9E1D2C42-DB47-4C44-AAA6-62593DB58E52}" destId="{648B204B-7B3F-4128-890D-F8FDA102D463}" srcOrd="0" destOrd="0" presId="urn:microsoft.com/office/officeart/2008/layout/VerticalCurvedList#3"/>
    <dgm:cxn modelId="{6A2B35A2-6E68-41F8-B101-DE6C682ABA10}" type="presParOf" srcId="{9E1D2C42-DB47-4C44-AAA6-62593DB58E52}" destId="{8D83C3DD-C1F6-4F30-8A3A-C780F2AE38F1}" srcOrd="1" destOrd="0" presId="urn:microsoft.com/office/officeart/2008/layout/VerticalCurvedList#3"/>
    <dgm:cxn modelId="{E4A21EA0-4B94-4A2B-8191-872D17133F67}" type="presParOf" srcId="{9E1D2C42-DB47-4C44-AAA6-62593DB58E52}" destId="{251428BD-7B21-4A21-A5CE-0259F3366AEE}" srcOrd="2" destOrd="0" presId="urn:microsoft.com/office/officeart/2008/layout/VerticalCurvedList#3"/>
    <dgm:cxn modelId="{3B147961-62B1-4DDC-BAC2-115429525023}" type="presParOf" srcId="{9E1D2C42-DB47-4C44-AAA6-62593DB58E52}" destId="{7CF0824E-0CC0-4372-A371-1E2DF755540D}" srcOrd="3" destOrd="0" presId="urn:microsoft.com/office/officeart/2008/layout/VerticalCurvedList#3"/>
    <dgm:cxn modelId="{DFF2BE6F-BF5B-4778-B616-DF45215F7FD1}" type="presParOf" srcId="{CC3C3448-DAC0-45A5-8A55-1C46FD927EF3}" destId="{3F348B6A-6B29-4748-9F6A-375926599AC4}" srcOrd="1" destOrd="0" presId="urn:microsoft.com/office/officeart/2008/layout/VerticalCurvedList#3"/>
    <dgm:cxn modelId="{27D86F43-086B-43E8-8C4F-69022AC4C77E}" type="presParOf" srcId="{CC3C3448-DAC0-45A5-8A55-1C46FD927EF3}" destId="{69AB1E34-DC2F-4A7D-B1A3-8F0DC2036B20}" srcOrd="2" destOrd="0" presId="urn:microsoft.com/office/officeart/2008/layout/VerticalCurvedList#3"/>
    <dgm:cxn modelId="{ADADA0A9-53A2-44AA-9953-AA4EDEC284CA}" type="presParOf" srcId="{69AB1E34-DC2F-4A7D-B1A3-8F0DC2036B20}" destId="{8B24616C-DF19-406E-A0E2-4A3FAB2AD81B}" srcOrd="0" destOrd="0" presId="urn:microsoft.com/office/officeart/2008/layout/VerticalCurvedList#3"/>
    <dgm:cxn modelId="{B60017C5-2118-440A-8EE1-505C336927CC}" type="presParOf" srcId="{CC3C3448-DAC0-45A5-8A55-1C46FD927EF3}" destId="{C3825CEB-3B37-474F-AF58-21970060324A}" srcOrd="3" destOrd="0" presId="urn:microsoft.com/office/officeart/2008/layout/VerticalCurvedList#3"/>
    <dgm:cxn modelId="{2C2778EF-199F-4D19-A653-FCCC9276A89E}" type="presParOf" srcId="{CC3C3448-DAC0-45A5-8A55-1C46FD927EF3}" destId="{9607248D-03E6-4837-9150-DDE3846B875F}" srcOrd="4" destOrd="0" presId="urn:microsoft.com/office/officeart/2008/layout/VerticalCurvedList#3"/>
    <dgm:cxn modelId="{4CFDBA4E-6078-433F-A9B8-F5B0AD2227A3}" type="presParOf" srcId="{9607248D-03E6-4837-9150-DDE3846B875F}" destId="{4F36017F-E7BA-4737-A47A-57E522A8F67D}" srcOrd="0" destOrd="0" presId="urn:microsoft.com/office/officeart/2008/layout/VerticalCurvedList#3"/>
    <dgm:cxn modelId="{B183DC3A-C1D3-4738-A356-AAF26DF3C683}" type="presParOf" srcId="{CC3C3448-DAC0-45A5-8A55-1C46FD927EF3}" destId="{905C2031-1C43-42DE-94C7-6C223DD32FE4}" srcOrd="5" destOrd="0" presId="urn:microsoft.com/office/officeart/2008/layout/VerticalCurvedList#3"/>
    <dgm:cxn modelId="{C9A0CC29-4CF6-4CD8-816D-6F1D2BDA7245}" type="presParOf" srcId="{CC3C3448-DAC0-45A5-8A55-1C46FD927EF3}" destId="{1DD08B30-F3AF-4F07-A483-8AF8917E61D0}" srcOrd="6" destOrd="0" presId="urn:microsoft.com/office/officeart/2008/layout/VerticalCurvedList#3"/>
    <dgm:cxn modelId="{4BB0BD03-F9D3-4942-A737-57836ED41030}" type="presParOf" srcId="{1DD08B30-F3AF-4F07-A483-8AF8917E61D0}" destId="{07B0C896-9D85-4E3E-9F54-DB1CB518369D}" srcOrd="0" destOrd="0" presId="urn:microsoft.com/office/officeart/2008/layout/VerticalCurvedList#3"/>
    <dgm:cxn modelId="{FA7C6A18-9191-4648-93F6-6C693B374A43}" type="presParOf" srcId="{CC3C3448-DAC0-45A5-8A55-1C46FD927EF3}" destId="{165A1DB2-E09F-4278-A5C3-C0341DC3CE18}" srcOrd="7" destOrd="0" presId="urn:microsoft.com/office/officeart/2008/layout/VerticalCurvedList#3"/>
    <dgm:cxn modelId="{F5A010F6-3716-4F11-97F7-AD63074770D1}" type="presParOf" srcId="{CC3C3448-DAC0-45A5-8A55-1C46FD927EF3}" destId="{9DA57245-E605-4193-805C-751B692B95F0}" srcOrd="8" destOrd="0" presId="urn:microsoft.com/office/officeart/2008/layout/VerticalCurvedList#3"/>
    <dgm:cxn modelId="{7AA08601-FE84-45E0-8437-30FBB53E7B01}" type="presParOf" srcId="{9DA57245-E605-4193-805C-751B692B95F0}" destId="{EC4621C4-F0EA-4FDC-AD78-292EEC05F854}" srcOrd="0" destOrd="0" presId="urn:microsoft.com/office/officeart/2008/layout/VerticalCurvedLis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C3DD-C1F6-4F30-8A3A-C780F2AE38F1}">
      <dsp:nvSpPr>
        <dsp:cNvPr id="0" name=""/>
        <dsp:cNvSpPr/>
      </dsp:nvSpPr>
      <dsp:spPr>
        <a:xfrm>
          <a:off x="-4640106" y="-711366"/>
          <a:ext cx="5527188" cy="552718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8B6A-6B29-4748-9F6A-375926599AC4}">
      <dsp:nvSpPr>
        <dsp:cNvPr id="0" name=""/>
        <dsp:cNvSpPr/>
      </dsp:nvSpPr>
      <dsp:spPr>
        <a:xfrm>
          <a:off x="464619" y="315550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何为永久命名</a:t>
          </a:r>
        </a:p>
      </dsp:txBody>
      <dsp:txXfrm>
        <a:off x="464619" y="315550"/>
        <a:ext cx="8444043" cy="631429"/>
      </dsp:txXfrm>
    </dsp:sp>
    <dsp:sp modelId="{8B24616C-DF19-406E-A0E2-4A3FAB2AD81B}">
      <dsp:nvSpPr>
        <dsp:cNvPr id="0" name=""/>
        <dsp:cNvSpPr/>
      </dsp:nvSpPr>
      <dsp:spPr>
        <a:xfrm>
          <a:off x="69976" y="236621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5CEB-3B37-474F-AF58-21970060324A}">
      <dsp:nvSpPr>
        <dsp:cNvPr id="0" name=""/>
        <dsp:cNvSpPr/>
      </dsp:nvSpPr>
      <dsp:spPr>
        <a:xfrm>
          <a:off x="826632" y="1262859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永久命名结构</a:t>
          </a:r>
        </a:p>
      </dsp:txBody>
      <dsp:txXfrm>
        <a:off x="826632" y="1262859"/>
        <a:ext cx="8082030" cy="631429"/>
      </dsp:txXfrm>
    </dsp:sp>
    <dsp:sp modelId="{4F36017F-E7BA-4737-A47A-57E522A8F67D}">
      <dsp:nvSpPr>
        <dsp:cNvPr id="0" name=""/>
        <dsp:cNvSpPr/>
      </dsp:nvSpPr>
      <dsp:spPr>
        <a:xfrm>
          <a:off x="431989" y="1183930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340"/>
              <a:lumOff val="10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2031-1C43-42DE-94C7-6C223DD32FE4}">
      <dsp:nvSpPr>
        <dsp:cNvPr id="0" name=""/>
        <dsp:cNvSpPr/>
      </dsp:nvSpPr>
      <dsp:spPr>
        <a:xfrm>
          <a:off x="826632" y="2210167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永久命名匹配</a:t>
          </a:r>
        </a:p>
      </dsp:txBody>
      <dsp:txXfrm>
        <a:off x="826632" y="2210167"/>
        <a:ext cx="8082030" cy="631429"/>
      </dsp:txXfrm>
    </dsp:sp>
    <dsp:sp modelId="{07B0C896-9D85-4E3E-9F54-DB1CB518369D}">
      <dsp:nvSpPr>
        <dsp:cNvPr id="0" name=""/>
        <dsp:cNvSpPr/>
      </dsp:nvSpPr>
      <dsp:spPr>
        <a:xfrm>
          <a:off x="431989" y="2131238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8679"/>
              <a:lumOff val="21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A1DB2-E09F-4278-A5C3-C0341DC3CE18}">
      <dsp:nvSpPr>
        <dsp:cNvPr id="0" name=""/>
        <dsp:cNvSpPr/>
      </dsp:nvSpPr>
      <dsp:spPr>
        <a:xfrm>
          <a:off x="464619" y="3157475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永久命名缓存</a:t>
          </a: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&amp;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优化</a:t>
          </a:r>
        </a:p>
      </dsp:txBody>
      <dsp:txXfrm>
        <a:off x="464619" y="3157475"/>
        <a:ext cx="8444043" cy="631429"/>
      </dsp:txXfrm>
    </dsp:sp>
    <dsp:sp modelId="{EC4621C4-F0EA-4FDC-AD78-292EEC05F854}">
      <dsp:nvSpPr>
        <dsp:cNvPr id="0" name=""/>
        <dsp:cNvSpPr/>
      </dsp:nvSpPr>
      <dsp:spPr>
        <a:xfrm>
          <a:off x="69976" y="3078547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3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DC1593-68B3-407E-B2D5-EE5837CEE64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2023/6/12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57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播放</a:t>
            </a:r>
            <a:r>
              <a:rPr lang="en-US" altLang="zh-CN" dirty="0"/>
              <a:t>Kombiniere4_Abziehen</a:t>
            </a:r>
            <a:r>
              <a:rPr lang="zh-CN" altLang="en-US" dirty="0"/>
              <a:t>之前查看中间那条边，生成的</a:t>
            </a:r>
            <a:r>
              <a:rPr lang="en-US" altLang="zh-CN" dirty="0"/>
              <a:t>label</a:t>
            </a:r>
            <a:r>
              <a:rPr lang="zh-CN" altLang="en-US" dirty="0"/>
              <a:t>是不带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特征的；如果</a:t>
            </a:r>
            <a:r>
              <a:rPr lang="en-US" altLang="zh-CN" dirty="0"/>
              <a:t>Kombiniere4_Abziehen</a:t>
            </a:r>
            <a:r>
              <a:rPr lang="zh-CN" altLang="en-US" dirty="0"/>
              <a:t>执行之后首次查看那条边，是带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特征的；导致</a:t>
            </a:r>
            <a:r>
              <a:rPr lang="en-US" altLang="zh-CN" dirty="0"/>
              <a:t>VDATA</a:t>
            </a:r>
            <a:r>
              <a:rPr lang="zh-CN" altLang="en-US" dirty="0"/>
              <a:t>里记录的可能和实际生成的不一致</a:t>
            </a: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569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24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1）uid</a:t>
            </a:r>
            <a:r>
              <a:rPr lang="zh-CN" altLang="en-US" dirty="0"/>
              <a:t>类型：</a:t>
            </a:r>
            <a:r>
              <a:rPr lang="en-US" altLang="zh-CN" dirty="0"/>
              <a:t>-VUID、-VCOMP、-VID</a:t>
            </a:r>
          </a:p>
          <a:p>
            <a:pPr lvl="0"/>
            <a:r>
              <a:rPr lang="en-US" altLang="zh-CN" dirty="0"/>
              <a:t>2）parent label</a:t>
            </a:r>
            <a:r>
              <a:rPr lang="zh-CN" altLang="en-US" dirty="0"/>
              <a:t>为空或</a:t>
            </a:r>
            <a:r>
              <a:rPr lang="en-US" altLang="zh-CN" dirty="0"/>
              <a:t>uid：</a:t>
            </a:r>
            <a:r>
              <a:rPr lang="zh-CN" altLang="en-US" dirty="0"/>
              <a:t>如（</a:t>
            </a:r>
            <a:r>
              <a:rPr lang="en-US" altLang="zh-CN" dirty="0"/>
              <a:t>-VFACE, uid, -1, 1）</a:t>
            </a: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569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736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93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909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0" lvl="2" indent="0"/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基于历史的参数化特征造型系统需要解决的六大问题之一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/>
              <a:t>右键实体信息查看</a:t>
            </a: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956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149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9036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fld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右键实体信息查看</a:t>
            </a: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演示</a:t>
            </a: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这里</a:t>
            </a:r>
            <a:r>
              <a:rPr lang="en-US" altLang="zh-CN" dirty="0"/>
              <a:t>VSPLIT</a:t>
            </a:r>
            <a:r>
              <a:rPr lang="zh-CN" altLang="en-US" dirty="0"/>
              <a:t>记录了两部分</a:t>
            </a:r>
            <a:r>
              <a:rPr lang="en-US" altLang="zh-CN" dirty="0"/>
              <a:t>label</a:t>
            </a:r>
            <a:r>
              <a:rPr lang="zh-CN" altLang="en-US" dirty="0"/>
              <a:t>：原始简单面的</a:t>
            </a:r>
            <a:r>
              <a:rPr lang="en-US" altLang="zh-CN" dirty="0"/>
              <a:t>label [-VFACE</a:t>
            </a:r>
            <a:r>
              <a:rPr lang="zh-CN" altLang="en-US" dirty="0"/>
              <a:t>，</a:t>
            </a:r>
            <a:r>
              <a:rPr lang="en-US" altLang="zh-CN" dirty="0"/>
              <a:t>feature UID</a:t>
            </a:r>
            <a:r>
              <a:rPr lang="zh-CN" altLang="en-US" dirty="0"/>
              <a:t>，</a:t>
            </a:r>
            <a:r>
              <a:rPr lang="en-US" altLang="zh-CN" dirty="0"/>
              <a:t>label of original face, pos], </a:t>
            </a:r>
            <a:r>
              <a:rPr lang="zh-CN" altLang="en-US" dirty="0"/>
              <a:t>以及</a:t>
            </a:r>
            <a:r>
              <a:rPr lang="en-US" altLang="zh-CN" dirty="0"/>
              <a:t>COMPOUND label</a:t>
            </a:r>
            <a:r>
              <a:rPr lang="zh-CN" altLang="en-US" dirty="0"/>
              <a:t>，记录分裂后的拓扑邻接信息。记录两部分的原因在于，假如一个面（</a:t>
            </a:r>
            <a:r>
              <a:rPr lang="en-US" altLang="zh-CN" dirty="0"/>
              <a:t>simple label</a:t>
            </a:r>
            <a:r>
              <a:rPr lang="zh-CN" altLang="en-US" dirty="0"/>
              <a:t>）被</a:t>
            </a:r>
            <a:r>
              <a:rPr lang="en-US" altLang="zh-CN" dirty="0"/>
              <a:t>split</a:t>
            </a:r>
            <a:r>
              <a:rPr lang="zh-CN" altLang="en-US" dirty="0"/>
              <a:t>成两个面，</a:t>
            </a:r>
            <a:r>
              <a:rPr lang="en-US" altLang="zh-CN" dirty="0"/>
              <a:t>split</a:t>
            </a:r>
            <a:r>
              <a:rPr lang="zh-CN" altLang="en-US" dirty="0"/>
              <a:t>后的面就会记录这个</a:t>
            </a:r>
            <a:r>
              <a:rPr lang="en-US" altLang="zh-CN" dirty="0"/>
              <a:t>simple label</a:t>
            </a:r>
            <a:r>
              <a:rPr lang="zh-CN" altLang="en-US" dirty="0"/>
              <a:t>和</a:t>
            </a:r>
            <a:r>
              <a:rPr lang="en-US" altLang="zh-CN" dirty="0"/>
              <a:t>compound label</a:t>
            </a:r>
            <a:r>
              <a:rPr lang="zh-CN" altLang="en-US" dirty="0"/>
              <a:t>，如果某个面的</a:t>
            </a:r>
            <a:r>
              <a:rPr lang="en-US" altLang="zh-CN" dirty="0"/>
              <a:t>label</a:t>
            </a:r>
            <a:r>
              <a:rPr lang="zh-CN" altLang="en-US" dirty="0"/>
              <a:t>能与</a:t>
            </a:r>
            <a:r>
              <a:rPr lang="en-US" altLang="zh-CN" dirty="0"/>
              <a:t>simple label</a:t>
            </a:r>
            <a:r>
              <a:rPr lang="zh-CN" altLang="en-US" dirty="0"/>
              <a:t>或</a:t>
            </a:r>
            <a:r>
              <a:rPr lang="en-US" altLang="zh-CN" dirty="0"/>
              <a:t>compound label</a:t>
            </a:r>
            <a:r>
              <a:rPr lang="zh-CN" altLang="en-US" dirty="0"/>
              <a:t>完全匹配，则认为精确匹配，即分裂前的面可以匹配到分裂后的面，反之亦然。</a:t>
            </a: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播放</a:t>
            </a:r>
            <a:r>
              <a:rPr lang="en-US" altLang="zh-CN" dirty="0"/>
              <a:t>Kombiniere4_Abziehen</a:t>
            </a:r>
            <a:r>
              <a:rPr lang="zh-CN" altLang="en-US" dirty="0"/>
              <a:t>之前查看中间那条边，生成的</a:t>
            </a:r>
            <a:r>
              <a:rPr lang="en-US" altLang="zh-CN" dirty="0"/>
              <a:t>label</a:t>
            </a:r>
            <a:r>
              <a:rPr lang="zh-CN" altLang="en-US" dirty="0"/>
              <a:t>是不带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特征的；如果</a:t>
            </a:r>
            <a:r>
              <a:rPr lang="en-US" altLang="zh-CN" dirty="0"/>
              <a:t>Kombiniere4_Abziehen</a:t>
            </a:r>
            <a:r>
              <a:rPr lang="zh-CN" altLang="en-US" dirty="0"/>
              <a:t>执行之后首次查看那条边，是带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特征的；导致</a:t>
            </a:r>
            <a:r>
              <a:rPr lang="en-US" altLang="zh-CN" dirty="0"/>
              <a:t>VDATA</a:t>
            </a:r>
            <a:r>
              <a:rPr lang="zh-CN" altLang="en-US" dirty="0"/>
              <a:t>里记录的可能和实际生成的不一致</a:t>
            </a: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557338"/>
            <a:ext cx="2087562" cy="424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5" y="1557338"/>
            <a:ext cx="6111875" cy="424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75" y="2636838"/>
            <a:ext cx="3055938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4215" y="2636838"/>
            <a:ext cx="3055937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351837" cy="690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9"/>
          <p:cNvSpPr>
            <a:spLocks noGrp="1"/>
          </p:cNvSpPr>
          <p:nvPr>
            <p:ph type="body" idx="1"/>
          </p:nvPr>
        </p:nvSpPr>
        <p:spPr>
          <a:xfrm>
            <a:off x="2555875" y="2636838"/>
            <a:ext cx="6264275" cy="3167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wiki.zwcax.com/pages/viewpage.action?pageId=9004676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wiki.zwcax.com/pages/viewpage.action?pageId=1038421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9"/>
          <p:cNvSpPr txBox="1"/>
          <p:nvPr/>
        </p:nvSpPr>
        <p:spPr>
          <a:xfrm>
            <a:off x="323850" y="2706688"/>
            <a:ext cx="8496300" cy="11509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ZW3D</a:t>
            </a:r>
            <a:r>
              <a:rPr lang="zh-CN" altLang="en-US" sz="4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永久命名技术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TextBox 3"/>
          <p:cNvSpPr txBox="1"/>
          <p:nvPr/>
        </p:nvSpPr>
        <p:spPr>
          <a:xfrm>
            <a:off x="3643313" y="4100513"/>
            <a:ext cx="4600575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9BE5FF"/>
                </a:solidFill>
                <a:ea typeface="黑体" panose="02010609060101010101" pitchFamily="49" charset="-122"/>
              </a:rPr>
              <a:t>翁亦旸</a:t>
            </a:r>
            <a:r>
              <a:rPr lang="en-US" altLang="zh-CN" sz="2000" dirty="0">
                <a:solidFill>
                  <a:srgbClr val="9BE5FF"/>
                </a:solidFill>
                <a:ea typeface="黑体" panose="02010609060101010101" pitchFamily="49" charset="-122"/>
              </a:rPr>
              <a:t>Ian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9BE5FF"/>
                </a:solidFill>
                <a:ea typeface="黑体" panose="02010609060101010101" pitchFamily="49" charset="-122"/>
              </a:rPr>
              <a:t>2023.06.15</a:t>
            </a:r>
            <a:endParaRPr lang="zh-CN" altLang="en-US" sz="2000" dirty="0">
              <a:solidFill>
                <a:srgbClr val="9BE5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——edge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770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Edges: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CdEdgeGenLbl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-VEDGE, &lt;face label 1&gt;, &lt;face label 2&gt;, &lt;loop code&gt;, &lt;edge code&gt;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,&lt;-PNT3,X,Y,Z&gt;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一般不在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创建的时候创建，而是在第一次用到该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时创建，可能导致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不能及时更新（这一点会在今年的项目中进行改善，改为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会实时更新）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中记录的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有时会附加一个点，辅助匹配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圆角面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生成，与一般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格式不一致：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&lt;fillet ftr UID&gt;, &lt;2&gt;,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 face1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 face2 label&gt;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——edge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7128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Edges: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CdEdgeGenLbl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-VEDGE, &lt;face label 1&gt;, &lt;face label 2&gt;, &lt;loop code&gt;, &lt;edge code&gt;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,&lt;-PNT3,X,Y,Z&gt;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关于每个字段的表达意图是什么：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首先，在永久命名的区分中，边有四个类型。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首先分为两个大类：开放边和闭合边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开放边又分为创建型开放边和炸开型开放边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闭合边又分为唯一闭合边和非唯一闭合边。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是否拥有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label 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是区分是否是闭合边的关键。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code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用于分辨兄弟开放边与非唯一闭合边，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code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则用于区分一个面内的多个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390955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——shell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513" y="1881188"/>
            <a:ext cx="8893175" cy="421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只包含一个面的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-VSHELL, &lt;face label&gt;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en-US" sz="1600" dirty="0">
                <a:solidFill>
                  <a:srgbClr val="C00000"/>
                </a:solidFill>
              </a:rPr>
              <a:t>CdShellLblMk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feature UID, num,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1 Label&gt;,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2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…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num-1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&lt;-VSHELL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UID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pos&gt;    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obsolete from 2600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面的选取原则：优先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created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  base feature, short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gLblUidCache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的顺序：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主特征的选取：当前特征、面的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base feature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——shell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513" y="1881188"/>
            <a:ext cx="8893175" cy="421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只包含一个面的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-VSHELL, &lt;face label&gt;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en-US" sz="1600" dirty="0">
                <a:solidFill>
                  <a:srgbClr val="C00000"/>
                </a:solidFill>
              </a:rPr>
              <a:t>CdShellLblMk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feature UID, num,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1 Label&gt;,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2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…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num-1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&lt;-VSHELL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UID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pos&gt;    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obsolete from 2600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面的选取原则：优先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created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  base feature, short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的顺序：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主特征的选取：当前特征、面的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base feature</a:t>
            </a:r>
          </a:p>
        </p:txBody>
      </p:sp>
    </p:spTree>
    <p:extLst>
      <p:ext uri="{BB962C8B-B14F-4D97-AF65-F5344CB8AC3E}">
        <p14:creationId xmlns:p14="http://schemas.microsoft.com/office/powerpoint/2010/main" val="20034359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——shell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91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简化（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CdShellSimplifyLabels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2600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-VSHELL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UID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pos1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pos2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只创建一个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阵列、镜像、拷贝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创建多个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时简化第一个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优点：一定程度上解决匹配效率问题、更符合主特征设计原则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隐患：排查不完全，可能出现相同的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；是否简化、简化哪个的规则不清晰，导致不稳定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字典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0" y="1887538"/>
            <a:ext cx="8893175" cy="78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simple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IsLblSimple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），则保留不变，如果不是，则创建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字典项，将原始的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存储到字典，而将该字典项的“索引”作为一种新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类型，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VFACE3</a:t>
            </a:r>
          </a:p>
        </p:txBody>
      </p:sp>
      <p:pic>
        <p:nvPicPr>
          <p:cNvPr id="6451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4213225"/>
            <a:ext cx="15811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7" name="图片 5"/>
          <p:cNvPicPr>
            <a:picLocks noChangeAspect="1"/>
          </p:cNvPicPr>
          <p:nvPr/>
        </p:nvPicPr>
        <p:blipFill>
          <a:blip r:embed="rId4"/>
          <a:srcRect r="51997"/>
          <a:stretch>
            <a:fillRect/>
          </a:stretch>
        </p:blipFill>
        <p:spPr>
          <a:xfrm>
            <a:off x="317500" y="3084513"/>
            <a:ext cx="3192463" cy="310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8" name="箭头: 右 6"/>
          <p:cNvSpPr/>
          <p:nvPr/>
        </p:nvSpPr>
        <p:spPr>
          <a:xfrm>
            <a:off x="3492500" y="4552950"/>
            <a:ext cx="481013" cy="166688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64519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63" y="3822700"/>
            <a:ext cx="2752725" cy="162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0" name="箭头: 右 9"/>
          <p:cNvSpPr/>
          <p:nvPr/>
        </p:nvSpPr>
        <p:spPr>
          <a:xfrm>
            <a:off x="5651500" y="4549775"/>
            <a:ext cx="481013" cy="166688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——Parametric geometry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44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</a:t>
            </a:r>
            <a:r>
              <a:rPr lang="zh-CN" altLang="en-US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CdLblGeom3</a:t>
            </a:r>
            <a:r>
              <a:rPr lang="zh-CN" altLang="en-US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CdLblGeomNew……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-GEOM, &lt;UID&gt;, &lt;parent label&gt;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-GEOM2, &lt;UID&gt;, &lt;parent label&gt;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-GEOM3, &lt;UID&gt;, &lt;parent label 1&gt;, &lt;parent label 2&gt;, &lt;position code1&gt;, &lt;position code2&gt;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-GEOM4,&lt;UID&gt;, &lt;parent label1&gt;, &lt;parent label2&gt;,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包括线框、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annotation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、拷贝的平面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草图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线框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</a:rPr>
              <a:t>annotation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468313" y="4292600"/>
            <a:ext cx="8459787" cy="1873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匹配标准流程：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CdFtrRegen-CdDataRegen-CdPpathCvtLbl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CdPpathCvtLbl-CdLblToPath-CdLblToPathImpl-CdLblFind-CdXXFindLbl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CdXXFindLbl-CdGenericFindLbl-CdLblCmp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匹配是分为精确匹配和非精确匹配的。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86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2636838"/>
            <a:ext cx="5761037" cy="1512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3" name="文本框 2"/>
          <p:cNvSpPr txBox="1"/>
          <p:nvPr/>
        </p:nvSpPr>
        <p:spPr>
          <a:xfrm>
            <a:off x="468313" y="1989138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的序列化与反序列化：</a:t>
            </a:r>
            <a:r>
              <a:rPr lang="en-US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V_CVT_LBL</a:t>
            </a:r>
            <a:r>
              <a:rPr lang="zh-CN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标准方法</a:t>
            </a:r>
            <a:endParaRPr lang="en-US" altLang="en-US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33053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342106" y="2204864"/>
            <a:ext cx="8459787" cy="345638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CdFtrRegen-CdDataRegen-CdPpathCvtLbl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这个阶段的目标就是解析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中存储的实体（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）转换为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pick path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标准流程的走法可以查看接口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CdDataRegenStd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，这个是用在标准特征重生成过程中的。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Dataregen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是分层级的，所以我们存在模板套模板的情况时，会递归式解析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（比如圆角）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Ppathcvtlbl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是一个双向接口，换句话说，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持久化和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序列化都会从这里进行。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如果你希望脱离标准流程，单独去重生成某一个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，你可以使用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CdDataEval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简而言之，这个是一个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的接口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913034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342106" y="2132856"/>
            <a:ext cx="8459787" cy="43204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CdPpathCvtLbl-CdLblToPath-CdLblToPathImpl-CdLblFind-CdXXFindLbl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查找过程主要用途是确定我需要在哪个范围内对当前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进行检索。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CdLblToPath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是功能的集合点，也是比较核心的代码。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这个解析过程也是一个循环过程，如果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路径中存在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component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，那么会在查找过程中不断调整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target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，直到最终的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target</a:t>
            </a: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传入的参数不一定是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，也可以是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，会通过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cache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检查对应的实体。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CdXXFindLbl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的类型，常见流程为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part-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这里的目标，是将匹配转换为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904345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/>
          <p:nvPr/>
        </p:nvSpPr>
        <p:spPr>
          <a:xfrm>
            <a:off x="3175" y="2214563"/>
            <a:ext cx="914082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64611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Outline</a:t>
            </a:r>
            <a:endParaRPr kumimoji="0" lang="zh-CN" altLang="en-US" sz="36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964" name="圆角矩形 3"/>
          <p:cNvSpPr/>
          <p:nvPr/>
        </p:nvSpPr>
        <p:spPr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0965" name="矩形 4"/>
          <p:cNvSpPr/>
          <p:nvPr/>
        </p:nvSpPr>
        <p:spPr>
          <a:xfrm>
            <a:off x="3143250" y="1500188"/>
            <a:ext cx="3857625" cy="714375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97382182"/>
              </p:ext>
            </p:extLst>
          </p:nvPr>
        </p:nvGraphicFramePr>
        <p:xfrm>
          <a:off x="107503" y="2324940"/>
          <a:ext cx="896448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342106" y="2132856"/>
            <a:ext cx="8459787" cy="43204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匹配流程：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CdXXFindLbl-CdGenericFindLbl-CdLblCmp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这个流程负责在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查找流程确定下来的匹配范围中，对每一个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进行比对，检查当前的待匹配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，和剩余所有的待比对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进行匹配，对每一对匹配结果进行评分。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那么在这个流程下，每一个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如何确定自己对应的实体呢？就是将所有的评分进行排序，然后选择最优结果。筛选结果在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CdLblToPathImpl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LblBestMatch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对于精确和非精确匹配，这里会有不同的匹配算法。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7178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665120" y="2060848"/>
            <a:ext cx="8459787" cy="4464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如果你不希望使用常规流程进行匹配呢？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你可以使用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CdLblEval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进行查找，这个接口直接对接的是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CdLblFind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，所以你需要提供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，你需要的精度（在标准流程中由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CdLblToPath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，你需要的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target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（在标准流程中由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CdDataRegenInit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，你需要的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（在标准流程中由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CdDataRegen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如果想知道的更多，请移步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100" dirty="0">
                <a:hlinkClick r:id="rId3"/>
              </a:rPr>
              <a:t>《</a:t>
            </a:r>
            <a:r>
              <a:rPr lang="zh-CN" altLang="en-US" sz="1100" dirty="0">
                <a:hlinkClick r:id="rId3"/>
              </a:rPr>
              <a:t>永久命名查找</a:t>
            </a:r>
            <a:r>
              <a:rPr lang="en-US" altLang="zh-CN" sz="1100" dirty="0">
                <a:hlinkClick r:id="rId3"/>
              </a:rPr>
              <a:t>》 - </a:t>
            </a:r>
            <a:r>
              <a:rPr lang="zh-CN" altLang="en-US" sz="1100" dirty="0">
                <a:hlinkClick r:id="rId3"/>
              </a:rPr>
              <a:t>软件架构与生态部 </a:t>
            </a:r>
            <a:r>
              <a:rPr lang="en-US" altLang="zh-CN" sz="1100" dirty="0">
                <a:hlinkClick r:id="rId3"/>
              </a:rPr>
              <a:t>- </a:t>
            </a:r>
            <a:r>
              <a:rPr lang="en-US" sz="1100" dirty="0" err="1">
                <a:hlinkClick r:id="rId3"/>
              </a:rPr>
              <a:t>ZWiki</a:t>
            </a:r>
            <a:r>
              <a:rPr lang="en-US" sz="1100" dirty="0">
                <a:hlinkClick r:id="rId3"/>
              </a:rPr>
              <a:t> (zwcax.com)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98509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缓存简介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468313" y="2204864"/>
            <a:ext cx="8459787" cy="396098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一共三个缓存，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FtrUidCache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LblUidCache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用于缓存当前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中的所有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geom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（刚刚添加）。主要目的是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加速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匹配。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在缓存中会使用二分查找，而普通的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match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是一个线性的字符串比对，更不要说模糊状态下的递归比对了。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FtrUidCache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是用来映射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ftr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的，可以理解为是一个简单的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，否则我们只能从历史链中进行完全遍历来查找内容。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LblUidCache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是随开随用的，并不会长期保存在内存当中。这个东西是用于确定检查所有的</a:t>
            </a:r>
            <a:r>
              <a:rPr lang="en-US" altLang="zh-CN" sz="16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到实体的映射的，包括基准面，线框等等。并且会在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排序中使用。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如果需要详情请移步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100" dirty="0">
                <a:hlinkClick r:id="rId3"/>
              </a:rPr>
              <a:t>《</a:t>
            </a:r>
            <a:r>
              <a:rPr lang="zh-CN" altLang="en-US" sz="1100" dirty="0">
                <a:hlinkClick r:id="rId3"/>
              </a:rPr>
              <a:t>永久命名缓存</a:t>
            </a:r>
            <a:r>
              <a:rPr lang="en-US" altLang="zh-CN" sz="1100" dirty="0">
                <a:hlinkClick r:id="rId3"/>
              </a:rPr>
              <a:t>》 - </a:t>
            </a:r>
            <a:r>
              <a:rPr lang="zh-CN" altLang="en-US" sz="1100" dirty="0">
                <a:hlinkClick r:id="rId3"/>
              </a:rPr>
              <a:t>软件架构与生态部 </a:t>
            </a:r>
            <a:r>
              <a:rPr lang="en-US" altLang="zh-CN" sz="1100" dirty="0">
                <a:hlinkClick r:id="rId3"/>
              </a:rPr>
              <a:t>- </a:t>
            </a:r>
            <a:r>
              <a:rPr lang="en-US" sz="1100" dirty="0" err="1">
                <a:hlinkClick r:id="rId3"/>
              </a:rPr>
              <a:t>ZWiki</a:t>
            </a:r>
            <a:r>
              <a:rPr lang="en-US" sz="1100" dirty="0">
                <a:hlinkClick r:id="rId3"/>
              </a:rPr>
              <a:t> (zwcax.com)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31043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468313" y="2204864"/>
            <a:ext cx="8459787" cy="396098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现在在使用中的永久命名优化主要有两个，针对匹配效率的。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永久命名并行匹配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这个单纯的是一个技术性改进，将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比对过程进行并行比对。具体添加方式是在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CdGenericFindLbl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之前，同时将多个待比对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与待匹配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进行匹配。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永久命名局部匹配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这个改进旨在缩小匹配范围。从永久命名的角度很显而易见的可以看到，我们的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匹配是一个全局的匹配，而全局匹配会匹配大量的无关实体，这个改动就是提前缩小匹配范围，根据快速回滚备份中选定实体的创建特征，对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查找范围进行缩小。</a:t>
            </a: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880057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1619250" y="1341438"/>
            <a:ext cx="5400675" cy="3671887"/>
          </a:xfrm>
          <a:ln/>
        </p:spPr>
        <p:txBody>
          <a:bodyPr vert="horz" wrap="square" lIns="91440" tIns="45720" rIns="91440" bIns="45720" anchor="t" anchorCtr="0"/>
          <a:lstStyle/>
          <a:p>
            <a:pPr marL="914400" lvl="2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/>
          </a:p>
          <a:p>
            <a:pPr marL="914400" lvl="2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何为永久命名？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8667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什么是永久命名？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能体现参数化设计的、对拓扑元素的一种永久性的语义描述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为什么需要永久命名？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识别与追踪拓扑元素、维护设计意图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ZW3D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永久命名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不同类型实体有各自的格式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以一串数字的形式进行存储在实体数据的末尾，每段的第一个数字表示类型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object ID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）是基础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结尾会附上一个点坐标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开头会记录文件名、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开头）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属于递归型结构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——UID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3"/>
          <a:srcRect b="22818"/>
          <a:stretch>
            <a:fillRect/>
          </a:stretch>
        </p:blipFill>
        <p:spPr>
          <a:xfrm>
            <a:off x="71438" y="1928813"/>
            <a:ext cx="9001125" cy="380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1"/>
          <p:cNvSpPr txBox="1"/>
          <p:nvPr/>
        </p:nvSpPr>
        <p:spPr>
          <a:xfrm>
            <a:off x="34925" y="5949950"/>
            <a:ext cx="84978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作为标识的对象：特征、草图、基准、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curvelist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、组件、草图中的几何对象和参考引用，即不会重新生成的对象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——VCOMPOUND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940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&lt;UID&gt;, &lt;label cnt&gt;,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1&gt;,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2&gt;,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….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N&gt;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中常见的一种组合方式（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可理解为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code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的扩展，一般用于记录拓扑相关性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复杂的根源之一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其语义不明确是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匹配不准确的原因之一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1938338"/>
            <a:ext cx="8893175" cy="473975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Face label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是永久命名体系的基础，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edge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label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一般由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face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组合而成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一般格式：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-VFACE, &lt;UID&gt;, &lt;parent label&gt;, 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外部导入生成的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explicit face: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-VFACE2,&lt; shape </a:t>
            </a:r>
            <a:r>
              <a:rPr kumimoji="0" lang="en-US" altLang="zh-CN" sz="1600" b="0" i="0" u="none" strike="sng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original face label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&gt;, 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封装、去参生成的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explicit face: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-VFACE2,&lt;shape </a:t>
            </a:r>
            <a:r>
              <a:rPr kumimoji="0" lang="en-US" altLang="zh-CN" sz="1600" b="0" i="0" u="none" strike="sng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&lt;original face label&gt;, 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阵列面的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label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-VFACE, &lt;pattern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 &lt;original face label&gt;, &lt;pattern 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01788" y="4094163"/>
            <a:ext cx="5689600" cy="41433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-VFACE, &lt;import ftr UID&gt;, &lt;parent label&gt;, &lt;position code&gt;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48133" name="直接箭头连接符 6"/>
          <p:cNvCxnSpPr/>
          <p:nvPr/>
        </p:nvCxnSpPr>
        <p:spPr>
          <a:xfrm>
            <a:off x="4211638" y="3662363"/>
            <a:ext cx="0" cy="431800"/>
          </a:xfrm>
          <a:prstGeom prst="straightConnector1">
            <a:avLst/>
          </a:prstGeom>
          <a:ln w="9525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分裂面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1947863"/>
            <a:ext cx="8893175" cy="454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split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首先得到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Simple split face label: &lt;simple split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-VFACE, &lt;UID&gt;, &lt; original face label&gt;, &lt;position code&gt;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进一步组合：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-VSPLIT, 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&lt;simple split label&gt;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-VCOMPOUND, &lt;feature UID&gt;, &lt;label cnt&gt;,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&lt;adjacent face1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&lt;adjacent face2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…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original face label]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表示拓扑邻接信息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分裂面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222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1075"/>
            <a:ext cx="9144000" cy="460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合并面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662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merge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&lt;feature UID&gt;, &lt;label cnt N&gt;,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face1 label&gt;,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face2 label&gt;,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…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faceN label&gt;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表示要素集合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FkNzFjY2Q0M2FlYjJlNTY4ODRiY2YwNDZhMTU1OG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5961</TotalTime>
  <Words>2442</Words>
  <Application>Microsoft Office PowerPoint</Application>
  <PresentationFormat>全屏显示(4:3)</PresentationFormat>
  <Paragraphs>228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华文楷体</vt:lpstr>
      <vt:lpstr>微软雅黑</vt:lpstr>
      <vt:lpstr>黑体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翁亦旸</cp:lastModifiedBy>
  <cp:revision>671</cp:revision>
  <dcterms:created xsi:type="dcterms:W3CDTF">2011-05-12T05:47:52Z</dcterms:created>
  <dcterms:modified xsi:type="dcterms:W3CDTF">2023-06-13T09:56:33Z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9D61D2207FA0472A98973B2C832325E1</vt:lpwstr>
  </property>
  <property fmtid="{D5CDD505-2E9C-101B-9397-08002B2CF9AE}" pid="3" name="KSOProductBuildVer">
    <vt:lpwstr>2052-11.1.0.12313</vt:lpwstr>
  </property>
</Properties>
</file>