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F6FC"/>
    <a:srgbClr val="3366FF"/>
    <a:srgbClr val="3399FF"/>
    <a:srgbClr val="00CC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0842A-CA7E-4F85-AE1C-2ACBD8AD2377}" v="244" dt="2021-07-20T20:25:20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orandi" userId="2777cc6ca0e72e1f" providerId="LiveId" clId="{4830842A-CA7E-4F85-AE1C-2ACBD8AD2377}"/>
    <pc:docChg chg="modSld">
      <pc:chgData name="Marco Morandi" userId="2777cc6ca0e72e1f" providerId="LiveId" clId="{4830842A-CA7E-4F85-AE1C-2ACBD8AD2377}" dt="2021-07-20T20:25:20.583" v="248" actId="6549"/>
      <pc:docMkLst>
        <pc:docMk/>
      </pc:docMkLst>
      <pc:sldChg chg="modSp mod modAnim">
        <pc:chgData name="Marco Morandi" userId="2777cc6ca0e72e1f" providerId="LiveId" clId="{4830842A-CA7E-4F85-AE1C-2ACBD8AD2377}" dt="2021-07-20T14:57:24.019" v="126"/>
        <pc:sldMkLst>
          <pc:docMk/>
          <pc:sldMk cId="3042040364" sldId="257"/>
        </pc:sldMkLst>
        <pc:spChg chg="mod">
          <ac:chgData name="Marco Morandi" userId="2777cc6ca0e72e1f" providerId="LiveId" clId="{4830842A-CA7E-4F85-AE1C-2ACBD8AD2377}" dt="2021-07-19T16:13:50.034" v="1" actId="14100"/>
          <ac:spMkLst>
            <pc:docMk/>
            <pc:sldMk cId="3042040364" sldId="257"/>
            <ac:spMk id="10" creationId="{7DF2EF82-78DF-4EB9-8C76-5701E58EBB1E}"/>
          </ac:spMkLst>
        </pc:spChg>
        <pc:spChg chg="mod">
          <ac:chgData name="Marco Morandi" userId="2777cc6ca0e72e1f" providerId="LiveId" clId="{4830842A-CA7E-4F85-AE1C-2ACBD8AD2377}" dt="2021-07-15T09:46:04.567" v="0" actId="14100"/>
          <ac:spMkLst>
            <pc:docMk/>
            <pc:sldMk cId="3042040364" sldId="257"/>
            <ac:spMk id="16" creationId="{CEC7EBE4-D6A2-403E-A56E-7F08E9FA2D4D}"/>
          </ac:spMkLst>
        </pc:spChg>
      </pc:sldChg>
      <pc:sldChg chg="modSp">
        <pc:chgData name="Marco Morandi" userId="2777cc6ca0e72e1f" providerId="LiveId" clId="{4830842A-CA7E-4F85-AE1C-2ACBD8AD2377}" dt="2021-07-20T13:17:15.301" v="120" actId="20577"/>
        <pc:sldMkLst>
          <pc:docMk/>
          <pc:sldMk cId="3765070860" sldId="264"/>
        </pc:sldMkLst>
        <pc:spChg chg="mod">
          <ac:chgData name="Marco Morandi" userId="2777cc6ca0e72e1f" providerId="LiveId" clId="{4830842A-CA7E-4F85-AE1C-2ACBD8AD2377}" dt="2021-07-20T13:17:15.301" v="120" actId="20577"/>
          <ac:spMkLst>
            <pc:docMk/>
            <pc:sldMk cId="3765070860" sldId="264"/>
            <ac:spMk id="15" creationId="{04C263B0-5EE4-4039-98A9-921F2882AEE3}"/>
          </ac:spMkLst>
        </pc:spChg>
      </pc:sldChg>
      <pc:sldChg chg="modSp modAnim">
        <pc:chgData name="Marco Morandi" userId="2777cc6ca0e72e1f" providerId="LiveId" clId="{4830842A-CA7E-4F85-AE1C-2ACBD8AD2377}" dt="2021-07-20T16:00:32.781" v="127"/>
        <pc:sldMkLst>
          <pc:docMk/>
          <pc:sldMk cId="1716088894" sldId="266"/>
        </pc:sldMkLst>
        <pc:spChg chg="mod">
          <ac:chgData name="Marco Morandi" userId="2777cc6ca0e72e1f" providerId="LiveId" clId="{4830842A-CA7E-4F85-AE1C-2ACBD8AD2377}" dt="2021-07-20T09:40:16.341" v="4" actId="20577"/>
          <ac:spMkLst>
            <pc:docMk/>
            <pc:sldMk cId="1716088894" sldId="266"/>
            <ac:spMk id="16" creationId="{E4A8AF28-69CE-499A-8AFE-49AC7FDCDA99}"/>
          </ac:spMkLst>
        </pc:spChg>
      </pc:sldChg>
      <pc:sldChg chg="modSp mod modAnim">
        <pc:chgData name="Marco Morandi" userId="2777cc6ca0e72e1f" providerId="LiveId" clId="{4830842A-CA7E-4F85-AE1C-2ACBD8AD2377}" dt="2021-07-20T20:25:20.583" v="248" actId="6549"/>
        <pc:sldMkLst>
          <pc:docMk/>
          <pc:sldMk cId="2245957463" sldId="267"/>
        </pc:sldMkLst>
        <pc:spChg chg="mod">
          <ac:chgData name="Marco Morandi" userId="2777cc6ca0e72e1f" providerId="LiveId" clId="{4830842A-CA7E-4F85-AE1C-2ACBD8AD2377}" dt="2021-07-20T20:25:20.583" v="248" actId="6549"/>
          <ac:spMkLst>
            <pc:docMk/>
            <pc:sldMk cId="2245957463" sldId="267"/>
            <ac:spMk id="9" creationId="{316C9A80-FD49-4437-BE1F-D99A3B552A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84BBD06-FB6A-4634-BCFE-CEE9DEFEB166}"/>
              </a:ext>
            </a:extLst>
          </p:cNvPr>
          <p:cNvCxnSpPr>
            <a:cxnSpLocks/>
          </p:cNvCxnSpPr>
          <p:nvPr/>
        </p:nvCxnSpPr>
        <p:spPr>
          <a:xfrm>
            <a:off x="612742" y="2498103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191096E-8208-4359-B042-F1C71AC11C89}"/>
              </a:ext>
            </a:extLst>
          </p:cNvPr>
          <p:cNvSpPr txBox="1"/>
          <p:nvPr/>
        </p:nvSpPr>
        <p:spPr>
          <a:xfrm>
            <a:off x="2860197" y="1984803"/>
            <a:ext cx="6585358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di comunicazione LoRaWAN e implementazione di un progetto IoT tramite la piattaforma di The </a:t>
            </a:r>
            <a:r>
              <a:rPr lang="it-IT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34A065E-DD88-4BF2-B9AC-2472D792F044}"/>
              </a:ext>
            </a:extLst>
          </p:cNvPr>
          <p:cNvCxnSpPr>
            <a:cxnSpLocks/>
          </p:cNvCxnSpPr>
          <p:nvPr/>
        </p:nvCxnSpPr>
        <p:spPr>
          <a:xfrm>
            <a:off x="1629824" y="3513766"/>
            <a:ext cx="7538025" cy="0"/>
          </a:xfrm>
          <a:prstGeom prst="line">
            <a:avLst/>
          </a:prstGeom>
          <a:ln w="19050">
            <a:solidFill>
              <a:srgbClr val="7C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FF997AC-F67F-490C-8D81-E53FF53FCDE9}"/>
              </a:ext>
            </a:extLst>
          </p:cNvPr>
          <p:cNvCxnSpPr>
            <a:cxnSpLocks/>
          </p:cNvCxnSpPr>
          <p:nvPr/>
        </p:nvCxnSpPr>
        <p:spPr>
          <a:xfrm>
            <a:off x="3310235" y="4557320"/>
            <a:ext cx="5201943" cy="0"/>
          </a:xfrm>
          <a:prstGeom prst="line">
            <a:avLst/>
          </a:prstGeom>
          <a:ln w="19050">
            <a:solidFill>
              <a:srgbClr val="7C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D1F2625-34E4-4D4F-8DC4-58E6E48142B0}"/>
              </a:ext>
            </a:extLst>
          </p:cNvPr>
          <p:cNvCxnSpPr>
            <a:cxnSpLocks/>
          </p:cNvCxnSpPr>
          <p:nvPr/>
        </p:nvCxnSpPr>
        <p:spPr>
          <a:xfrm>
            <a:off x="2165383" y="3513766"/>
            <a:ext cx="1144852" cy="1043555"/>
          </a:xfrm>
          <a:prstGeom prst="line">
            <a:avLst/>
          </a:prstGeom>
          <a:ln w="19050">
            <a:solidFill>
              <a:srgbClr val="7C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4855E267-F098-47D1-8970-C05407E2E98B}"/>
              </a:ext>
            </a:extLst>
          </p:cNvPr>
          <p:cNvSpPr/>
          <p:nvPr/>
        </p:nvSpPr>
        <p:spPr>
          <a:xfrm>
            <a:off x="9167849" y="3434036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6FAC6D-4275-4A96-B6D9-2AC64094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75" y="70618"/>
            <a:ext cx="4498848" cy="1438656"/>
          </a:xfrm>
          <a:prstGeom prst="rect">
            <a:avLst/>
          </a:prstGeom>
        </p:spPr>
      </p:pic>
      <p:sp>
        <p:nvSpPr>
          <p:cNvPr id="18" name="Ovale 12">
            <a:extLst>
              <a:ext uri="{FF2B5EF4-FFF2-40B4-BE49-F238E27FC236}">
                <a16:creationId xmlns:a16="http://schemas.microsoft.com/office/drawing/2014/main" id="{53DF405A-52D4-423F-8CD9-DC4E933564D4}"/>
              </a:ext>
            </a:extLst>
          </p:cNvPr>
          <p:cNvSpPr/>
          <p:nvPr/>
        </p:nvSpPr>
        <p:spPr>
          <a:xfrm>
            <a:off x="8515968" y="447252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B6D-FF9C-4F85-A4B3-CB98902D4264}"/>
              </a:ext>
            </a:extLst>
          </p:cNvPr>
          <p:cNvSpPr txBox="1"/>
          <p:nvPr/>
        </p:nvSpPr>
        <p:spPr>
          <a:xfrm>
            <a:off x="3565219" y="3697719"/>
            <a:ext cx="51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IN DATA SCIENCE FOR ECONOMICS, BUSINESS AND FINANCE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299BB-AB15-424C-B28B-DBACAAC401E1}"/>
              </a:ext>
            </a:extLst>
          </p:cNvPr>
          <p:cNvSpPr txBox="1"/>
          <p:nvPr/>
        </p:nvSpPr>
        <p:spPr>
          <a:xfrm>
            <a:off x="4625734" y="6202838"/>
            <a:ext cx="30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spc="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Dott. Marco Richard Morandi</a:t>
            </a:r>
            <a:endParaRPr lang="it-IT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6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4831587" y="627589"/>
            <a:ext cx="252882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C9A80-FD49-4437-BE1F-D99A3B552A7D}"/>
              </a:ext>
            </a:extLst>
          </p:cNvPr>
          <p:cNvSpPr txBox="1"/>
          <p:nvPr/>
        </p:nvSpPr>
        <p:spPr>
          <a:xfrm>
            <a:off x="1203993" y="1500477"/>
            <a:ext cx="105606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data_download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path_output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'.csv'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index_col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DateTime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labels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Unnamed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: 0"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sort_index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to_datetime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infer_datetime_format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True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describe_add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colname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variable_analyzed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hist_box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colname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variable_analyzed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top_v_range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colname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variable_analyzed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'variable'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plot_d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colname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variable_analyzed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variable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on_log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userdata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level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"LOG: 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"LOG: userdata:"</a:t>
            </a:r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userdata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nn-NO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on_message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client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mqtt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on_log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on_log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on_connect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on_connect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on_message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on_message</a:t>
            </a:r>
            <a:endParaRPr lang="fr-F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username_pw_set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passw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broker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60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loop_forever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t-IT" sz="1200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4B5ACDF-0AF4-40BE-A5EA-B1E752B9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82" y="3117617"/>
            <a:ext cx="1994871" cy="374038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A86410F-3057-482F-96A1-F8FF7F89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53" y="4056198"/>
            <a:ext cx="6863010" cy="2488901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35FE8D4-9140-4DFE-8198-FF4B836E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64" y="111763"/>
            <a:ext cx="3398809" cy="1062128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85BC046-680D-41EB-84A8-2552BBA38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64" y="1031400"/>
            <a:ext cx="3398809" cy="1593192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423181EC-470D-4ADA-A5DC-77CD0A77B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665" y="2439115"/>
            <a:ext cx="3398809" cy="1593191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1C140A3D-DE3F-42AB-8615-540EAC7C4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442" y="1432337"/>
            <a:ext cx="9929116" cy="3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3886082" y="627589"/>
            <a:ext cx="441983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Comparazione dati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5">
            <a:extLst>
              <a:ext uri="{FF2B5EF4-FFF2-40B4-BE49-F238E27FC236}">
                <a16:creationId xmlns:a16="http://schemas.microsoft.com/office/drawing/2014/main" id="{04C263B0-5EE4-4039-98A9-921F2882AEE3}"/>
              </a:ext>
            </a:extLst>
          </p:cNvPr>
          <p:cNvSpPr txBox="1"/>
          <p:nvPr/>
        </p:nvSpPr>
        <p:spPr>
          <a:xfrm>
            <a:off x="1203993" y="1667993"/>
            <a:ext cx="952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Comparazione di tutti i flussi giornalieri ottenuti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803939A-6F6B-40F2-A870-DC3362B3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97" y="2037325"/>
            <a:ext cx="6012109" cy="450908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4A403D7-E63B-46F4-80E0-83316C26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51" y="855677"/>
            <a:ext cx="3964950" cy="600232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AA46C67-13C2-4DE1-B6D5-8EE11CB6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2573399"/>
            <a:ext cx="11320184" cy="3491841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7B6A5E7-05C3-4EBB-8E26-03C02109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8" y="2256529"/>
            <a:ext cx="11320184" cy="40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1E33F7-A53B-44D9-A945-C14AC39DD208}"/>
              </a:ext>
            </a:extLst>
          </p:cNvPr>
          <p:cNvSpPr txBox="1"/>
          <p:nvPr/>
        </p:nvSpPr>
        <p:spPr>
          <a:xfrm>
            <a:off x="4267514" y="1373070"/>
            <a:ext cx="3656973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nge </a:t>
            </a:r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 </a:t>
            </a:r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</a:t>
            </a:r>
          </a:p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D59139B-C865-4B7B-AF19-B96453AB1269}"/>
              </a:ext>
            </a:extLst>
          </p:cNvPr>
          <p:cNvCxnSpPr>
            <a:cxnSpLocks/>
          </p:cNvCxnSpPr>
          <p:nvPr/>
        </p:nvCxnSpPr>
        <p:spPr>
          <a:xfrm>
            <a:off x="6708158" y="3572245"/>
            <a:ext cx="317731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933881B-FA18-4D4D-BC0B-D78B96F7D8B1}"/>
              </a:ext>
            </a:extLst>
          </p:cNvPr>
          <p:cNvCxnSpPr>
            <a:cxnSpLocks/>
          </p:cNvCxnSpPr>
          <p:nvPr/>
        </p:nvCxnSpPr>
        <p:spPr>
          <a:xfrm flipV="1">
            <a:off x="6708158" y="1852964"/>
            <a:ext cx="0" cy="17192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67686F4E-8444-41DC-BDF3-A00618D9ED7D}"/>
              </a:ext>
            </a:extLst>
          </p:cNvPr>
          <p:cNvSpPr/>
          <p:nvPr/>
        </p:nvSpPr>
        <p:spPr>
          <a:xfrm>
            <a:off x="6723255" y="2851612"/>
            <a:ext cx="776418" cy="354851"/>
          </a:xfrm>
          <a:prstGeom prst="ellipse">
            <a:avLst/>
          </a:prstGeom>
          <a:solidFill>
            <a:srgbClr val="0070C0">
              <a:alpha val="7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it-IT" sz="6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CDD35E-AA75-4DDF-B3D8-9345157D6404}"/>
              </a:ext>
            </a:extLst>
          </p:cNvPr>
          <p:cNvSpPr/>
          <p:nvPr/>
        </p:nvSpPr>
        <p:spPr>
          <a:xfrm>
            <a:off x="6880774" y="2053807"/>
            <a:ext cx="732538" cy="758215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F2EF82-78DF-4EB9-8C76-5701E58EBB1E}"/>
              </a:ext>
            </a:extLst>
          </p:cNvPr>
          <p:cNvSpPr/>
          <p:nvPr/>
        </p:nvSpPr>
        <p:spPr>
          <a:xfrm>
            <a:off x="6721889" y="3262745"/>
            <a:ext cx="576532" cy="286190"/>
          </a:xfrm>
          <a:prstGeom prst="ellipse">
            <a:avLst/>
          </a:prstGeom>
          <a:solidFill>
            <a:srgbClr val="00B050">
              <a:alpha val="7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NFC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5B330C0-01E0-4668-B85D-B91A0B1D0B0B}"/>
              </a:ext>
            </a:extLst>
          </p:cNvPr>
          <p:cNvSpPr/>
          <p:nvPr/>
        </p:nvSpPr>
        <p:spPr>
          <a:xfrm>
            <a:off x="7433887" y="2065431"/>
            <a:ext cx="1389829" cy="805317"/>
          </a:xfrm>
          <a:prstGeom prst="ellipse">
            <a:avLst/>
          </a:prstGeom>
          <a:solidFill>
            <a:srgbClr val="FF0000">
              <a:alpha val="7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2G, 3G, 4G, 5G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D45D5-D053-4E7E-8C62-C77EB350E6E4}"/>
              </a:ext>
            </a:extLst>
          </p:cNvPr>
          <p:cNvSpPr txBox="1"/>
          <p:nvPr/>
        </p:nvSpPr>
        <p:spPr>
          <a:xfrm>
            <a:off x="5179284" y="2477979"/>
            <a:ext cx="1424933" cy="6001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b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1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it-IT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A2A55D-D1E5-48B8-8183-CED1DEBE7291}"/>
              </a:ext>
            </a:extLst>
          </p:cNvPr>
          <p:cNvSpPr txBox="1"/>
          <p:nvPr/>
        </p:nvSpPr>
        <p:spPr>
          <a:xfrm>
            <a:off x="7972995" y="3668465"/>
            <a:ext cx="66411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51D031-FE1C-47FA-B9FC-4909F0BC9D3E}"/>
              </a:ext>
            </a:extLst>
          </p:cNvPr>
          <p:cNvSpPr txBox="1"/>
          <p:nvPr/>
        </p:nvSpPr>
        <p:spPr>
          <a:xfrm>
            <a:off x="6315466" y="1923382"/>
            <a:ext cx="443615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24D14E-CDDF-40D3-8C57-10728E4C3A7A}"/>
              </a:ext>
            </a:extLst>
          </p:cNvPr>
          <p:cNvSpPr txBox="1"/>
          <p:nvPr/>
        </p:nvSpPr>
        <p:spPr>
          <a:xfrm>
            <a:off x="6328114" y="3362659"/>
            <a:ext cx="443615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C7EBE4-D6A2-403E-A56E-7F08E9FA2D4D}"/>
              </a:ext>
            </a:extLst>
          </p:cNvPr>
          <p:cNvSpPr txBox="1"/>
          <p:nvPr/>
        </p:nvSpPr>
        <p:spPr>
          <a:xfrm>
            <a:off x="6693062" y="3572245"/>
            <a:ext cx="546056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5F5507-2C10-4F04-BD7F-D7D53CFCBDB1}"/>
              </a:ext>
            </a:extLst>
          </p:cNvPr>
          <p:cNvSpPr txBox="1"/>
          <p:nvPr/>
        </p:nvSpPr>
        <p:spPr>
          <a:xfrm>
            <a:off x="9467314" y="3558001"/>
            <a:ext cx="443615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85E542A-CC21-4C26-9C4F-1A4759F5CB9E}"/>
              </a:ext>
            </a:extLst>
          </p:cNvPr>
          <p:cNvSpPr/>
          <p:nvPr/>
        </p:nvSpPr>
        <p:spPr>
          <a:xfrm>
            <a:off x="7499673" y="2905247"/>
            <a:ext cx="2168023" cy="572828"/>
          </a:xfrm>
          <a:prstGeom prst="ellipse">
            <a:avLst/>
          </a:prstGeom>
          <a:solidFill>
            <a:srgbClr val="00B0F0">
              <a:alpha val="7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18000BB-1E4B-4541-965B-2FC7BF2A6CA0}"/>
              </a:ext>
            </a:extLst>
          </p:cNvPr>
          <p:cNvSpPr txBox="1">
            <a:spLocks/>
          </p:cNvSpPr>
          <p:nvPr/>
        </p:nvSpPr>
        <p:spPr>
          <a:xfrm>
            <a:off x="1090556" y="2149660"/>
            <a:ext cx="3996323" cy="62840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</a:t>
            </a:r>
            <a:br>
              <a:rPr lang="it-IT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it-IT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ower </a:t>
            </a:r>
            <a:r>
              <a:rPr lang="it-IT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it-IT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 </a:t>
            </a:r>
            <a:r>
              <a:rPr lang="it-IT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17C3EAE-DCC1-4410-BF78-2C6CA2029CA0}"/>
              </a:ext>
            </a:extLst>
          </p:cNvPr>
          <p:cNvSpPr txBox="1"/>
          <p:nvPr/>
        </p:nvSpPr>
        <p:spPr>
          <a:xfrm>
            <a:off x="4563058" y="571636"/>
            <a:ext cx="306588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endParaRPr lang="it-IT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488EC41-4BEB-4252-B58B-0F18B6249167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7F9FE2E-1696-4CB9-A65B-DCD22BBDE75B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82DFFF5F-E51D-4FBB-B462-D852C2C6847C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8C6E8936-28C5-460C-9CE0-399EEB76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18" y="5382359"/>
            <a:ext cx="3733114" cy="1075593"/>
          </a:xfrm>
          <a:effectLst/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b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tenica</a:t>
            </a:r>
            <a:r>
              <a:rPr lang="it-IT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modulazione a spettro espanso</a:t>
            </a:r>
          </a:p>
        </p:txBody>
      </p:sp>
      <p:pic>
        <p:nvPicPr>
          <p:cNvPr id="28" name="Immagine 4">
            <a:extLst>
              <a:ext uri="{FF2B5EF4-FFF2-40B4-BE49-F238E27FC236}">
                <a16:creationId xmlns:a16="http://schemas.microsoft.com/office/drawing/2014/main" id="{FE306572-EA6A-4251-8D47-9AB28FF9C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60"/>
          <a:stretch/>
        </p:blipFill>
        <p:spPr>
          <a:xfrm>
            <a:off x="5335571" y="5298816"/>
            <a:ext cx="6050803" cy="841025"/>
          </a:xfrm>
          <a:prstGeom prst="rect">
            <a:avLst/>
          </a:prstGeom>
          <a:effectLst/>
        </p:spPr>
      </p:pic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E660D9D-05FA-492D-AA74-69E00C07A86B}"/>
              </a:ext>
            </a:extLst>
          </p:cNvPr>
          <p:cNvSpPr txBox="1">
            <a:spLocks/>
          </p:cNvSpPr>
          <p:nvPr/>
        </p:nvSpPr>
        <p:spPr>
          <a:xfrm>
            <a:off x="1099930" y="4208785"/>
            <a:ext cx="4160223" cy="109003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b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definisce il protocollo di comunicazione e l'architettura del sistema per la rete</a:t>
            </a:r>
          </a:p>
        </p:txBody>
      </p:sp>
      <p:pic>
        <p:nvPicPr>
          <p:cNvPr id="30" name="Immagine 9">
            <a:extLst>
              <a:ext uri="{FF2B5EF4-FFF2-40B4-BE49-F238E27FC236}">
                <a16:creationId xmlns:a16="http://schemas.microsoft.com/office/drawing/2014/main" id="{BA508528-7844-451B-BD29-958676F08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40"/>
          <a:stretch/>
        </p:blipFill>
        <p:spPr>
          <a:xfrm>
            <a:off x="5335572" y="4208784"/>
            <a:ext cx="6050803" cy="10905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20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7" grpId="0" build="p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598493A-ECBC-4021-9992-D3796B63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427" y="1613762"/>
            <a:ext cx="2895073" cy="95327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 elementi principali sono:</a:t>
            </a:r>
          </a:p>
        </p:txBody>
      </p:sp>
      <p:pic>
        <p:nvPicPr>
          <p:cNvPr id="5" name="Picture 2" descr="img">
            <a:extLst>
              <a:ext uri="{FF2B5EF4-FFF2-40B4-BE49-F238E27FC236}">
                <a16:creationId xmlns:a16="http://schemas.microsoft.com/office/drawing/2014/main" id="{F360671B-FC80-4089-95CB-B4441953B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40" b="20388"/>
          <a:stretch/>
        </p:blipFill>
        <p:spPr bwMode="auto">
          <a:xfrm>
            <a:off x="4956730" y="1520997"/>
            <a:ext cx="1798640" cy="251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g">
            <a:extLst>
              <a:ext uri="{FF2B5EF4-FFF2-40B4-BE49-F238E27FC236}">
                <a16:creationId xmlns:a16="http://schemas.microsoft.com/office/drawing/2014/main" id="{94CA4DC9-7444-496A-98E8-5980A8BED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r="46631" b="15192"/>
          <a:stretch/>
        </p:blipFill>
        <p:spPr bwMode="auto">
          <a:xfrm>
            <a:off x="6755370" y="1520997"/>
            <a:ext cx="1342524" cy="267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g">
            <a:extLst>
              <a:ext uri="{FF2B5EF4-FFF2-40B4-BE49-F238E27FC236}">
                <a16:creationId xmlns:a16="http://schemas.microsoft.com/office/drawing/2014/main" id="{DA2C02E7-7944-4A02-8099-0499B1D5C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0" b="20388"/>
          <a:stretch/>
        </p:blipFill>
        <p:spPr bwMode="auto">
          <a:xfrm>
            <a:off x="8097894" y="1520997"/>
            <a:ext cx="2744541" cy="251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636466-2811-40B7-8792-CE3509665625}"/>
              </a:ext>
            </a:extLst>
          </p:cNvPr>
          <p:cNvSpPr txBox="1"/>
          <p:nvPr/>
        </p:nvSpPr>
        <p:spPr>
          <a:xfrm>
            <a:off x="1166117" y="2085563"/>
            <a:ext cx="3746354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dispositivi periferici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CA4337-23B3-4D54-8AC4-0F0E6676E9C2}"/>
              </a:ext>
            </a:extLst>
          </p:cNvPr>
          <p:cNvSpPr txBox="1"/>
          <p:nvPr/>
        </p:nvSpPr>
        <p:spPr>
          <a:xfrm>
            <a:off x="1166116" y="2418621"/>
            <a:ext cx="374635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80B77F-0F83-4533-BC54-7C15E0E2B23E}"/>
              </a:ext>
            </a:extLst>
          </p:cNvPr>
          <p:cNvSpPr txBox="1"/>
          <p:nvPr/>
        </p:nvSpPr>
        <p:spPr>
          <a:xfrm>
            <a:off x="1166116" y="2750754"/>
            <a:ext cx="222515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server</a:t>
            </a:r>
          </a:p>
          <a:p>
            <a:endParaRPr lang="it-I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C77B1C-777A-47FB-8B38-5AF1ABF398FE}"/>
              </a:ext>
            </a:extLst>
          </p:cNvPr>
          <p:cNvSpPr txBox="1"/>
          <p:nvPr/>
        </p:nvSpPr>
        <p:spPr>
          <a:xfrm>
            <a:off x="1166116" y="3099156"/>
            <a:ext cx="25447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it-IT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endParaRPr lang="it-I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68336D-0874-4DFF-87D9-00E2028B2C15}"/>
              </a:ext>
            </a:extLst>
          </p:cNvPr>
          <p:cNvSpPr txBox="1"/>
          <p:nvPr/>
        </p:nvSpPr>
        <p:spPr>
          <a:xfrm>
            <a:off x="4797654" y="693578"/>
            <a:ext cx="259669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Struttura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B9F338C-BCE2-4192-B8AD-6AE61BA69CBD}"/>
              </a:ext>
            </a:extLst>
          </p:cNvPr>
          <p:cNvCxnSpPr>
            <a:cxnSpLocks/>
          </p:cNvCxnSpPr>
          <p:nvPr/>
        </p:nvCxnSpPr>
        <p:spPr>
          <a:xfrm>
            <a:off x="5830350" y="4597166"/>
            <a:ext cx="2894200" cy="245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lemento grafico 15" descr="Chiave con riempimento a tinta unita">
            <a:extLst>
              <a:ext uri="{FF2B5EF4-FFF2-40B4-BE49-F238E27FC236}">
                <a16:creationId xmlns:a16="http://schemas.microsoft.com/office/drawing/2014/main" id="{28DFBB14-7F2F-48A1-B30E-3A8C2B800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10369">
            <a:off x="4700778" y="4365753"/>
            <a:ext cx="511905" cy="511905"/>
          </a:xfrm>
          <a:prstGeom prst="rect">
            <a:avLst/>
          </a:prstGeom>
          <a:effectLst/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7D928C-6ACF-4629-B1D7-E43A193E9EEE}"/>
              </a:ext>
            </a:extLst>
          </p:cNvPr>
          <p:cNvCxnSpPr>
            <a:cxnSpLocks/>
          </p:cNvCxnSpPr>
          <p:nvPr/>
        </p:nvCxnSpPr>
        <p:spPr>
          <a:xfrm>
            <a:off x="5856052" y="5183671"/>
            <a:ext cx="426107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lemento grafico 17" descr="Chiave con riempimento a tinta unita">
            <a:extLst>
              <a:ext uri="{FF2B5EF4-FFF2-40B4-BE49-F238E27FC236}">
                <a16:creationId xmlns:a16="http://schemas.microsoft.com/office/drawing/2014/main" id="{A7DB594E-5D76-4F85-80DF-C78A75C0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10369">
            <a:off x="4723976" y="4927715"/>
            <a:ext cx="511905" cy="511905"/>
          </a:xfrm>
          <a:prstGeom prst="rect">
            <a:avLst/>
          </a:prstGeom>
          <a:effectLst/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BD75ED-087E-4995-9ACC-22D3086774D4}"/>
              </a:ext>
            </a:extLst>
          </p:cNvPr>
          <p:cNvSpPr txBox="1"/>
          <p:nvPr/>
        </p:nvSpPr>
        <p:spPr>
          <a:xfrm>
            <a:off x="5200068" y="4474053"/>
            <a:ext cx="74914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NwkSkey</a:t>
            </a:r>
            <a:endParaRPr lang="it-IT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08DC4F6-A83E-41F3-B1B6-FD0A0E83B53B}"/>
              </a:ext>
            </a:extLst>
          </p:cNvPr>
          <p:cNvSpPr txBox="1"/>
          <p:nvPr/>
        </p:nvSpPr>
        <p:spPr>
          <a:xfrm>
            <a:off x="5200068" y="5060558"/>
            <a:ext cx="68168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AppSkey</a:t>
            </a:r>
            <a:endParaRPr lang="it-IT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Elemento grafico 21" descr="Chiave con riempimento a tinta unita">
            <a:extLst>
              <a:ext uri="{FF2B5EF4-FFF2-40B4-BE49-F238E27FC236}">
                <a16:creationId xmlns:a16="http://schemas.microsoft.com/office/drawing/2014/main" id="{9827250E-D48A-4130-A023-B7C958C0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10369">
            <a:off x="8720832" y="4353231"/>
            <a:ext cx="511905" cy="511905"/>
          </a:xfrm>
          <a:prstGeom prst="rect">
            <a:avLst/>
          </a:prstGeom>
          <a:effectLst/>
        </p:spPr>
      </p:pic>
      <p:pic>
        <p:nvPicPr>
          <p:cNvPr id="23" name="Elemento grafico 22" descr="Chiave con riempimento a tinta unita">
            <a:extLst>
              <a:ext uri="{FF2B5EF4-FFF2-40B4-BE49-F238E27FC236}">
                <a16:creationId xmlns:a16="http://schemas.microsoft.com/office/drawing/2014/main" id="{973C41AC-D32F-48B6-A166-8D1D2F568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10369">
            <a:off x="10052086" y="4897914"/>
            <a:ext cx="511905" cy="511905"/>
          </a:xfrm>
          <a:prstGeom prst="rect">
            <a:avLst/>
          </a:prstGeom>
          <a:effectLst/>
        </p:spPr>
      </p:pic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99CB66EA-208E-487D-AC97-5586A67CC1D6}"/>
              </a:ext>
            </a:extLst>
          </p:cNvPr>
          <p:cNvSpPr txBox="1">
            <a:spLocks/>
          </p:cNvSpPr>
          <p:nvPr/>
        </p:nvSpPr>
        <p:spPr>
          <a:xfrm>
            <a:off x="1166116" y="4164002"/>
            <a:ext cx="3271660" cy="9532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 merito alla sicurezza utilizza due chiave simmetriche: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E5AA89C-5E40-4259-8358-D1C01C001D41}"/>
              </a:ext>
            </a:extLst>
          </p:cNvPr>
          <p:cNvSpPr txBox="1"/>
          <p:nvPr/>
        </p:nvSpPr>
        <p:spPr>
          <a:xfrm>
            <a:off x="1166116" y="4889898"/>
            <a:ext cx="3746354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NwkSkey</a:t>
            </a:r>
            <a:endParaRPr lang="it-IT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B6BDF3E-9186-4541-B9C4-75A95FA4F436}"/>
              </a:ext>
            </a:extLst>
          </p:cNvPr>
          <p:cNvSpPr txBox="1"/>
          <p:nvPr/>
        </p:nvSpPr>
        <p:spPr>
          <a:xfrm>
            <a:off x="1162427" y="5321829"/>
            <a:ext cx="3746354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AppSkey</a:t>
            </a:r>
            <a:endParaRPr lang="it-IT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FC23641-67FD-4A20-A165-71582DBEAD0E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06BA63F-549E-4EFB-8C22-B4163BE0ADB4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13C88A88-441A-491B-AB83-A8FA62EB6D17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  <p:bldP spid="11" grpId="0"/>
      <p:bldP spid="12" grpId="0"/>
      <p:bldP spid="20" grpId="0"/>
      <p:bldP spid="21" grpId="0"/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4898959" y="710356"/>
            <a:ext cx="23940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Vantaggi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EA6E71-D635-45C3-A20E-678914B9A279}"/>
              </a:ext>
            </a:extLst>
          </p:cNvPr>
          <p:cNvSpPr txBox="1"/>
          <p:nvPr/>
        </p:nvSpPr>
        <p:spPr>
          <a:xfrm>
            <a:off x="2239081" y="2491531"/>
            <a:ext cx="180363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Lungo raggio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BC5626-81A0-4479-85E7-8553CB3BDD24}"/>
              </a:ext>
            </a:extLst>
          </p:cNvPr>
          <p:cNvSpPr txBox="1"/>
          <p:nvPr/>
        </p:nvSpPr>
        <p:spPr>
          <a:xfrm>
            <a:off x="7010399" y="2491531"/>
            <a:ext cx="29425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Basso consumo energetico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B47FC9-5761-4AAE-9A80-609636EF7E99}"/>
              </a:ext>
            </a:extLst>
          </p:cNvPr>
          <p:cNvSpPr txBox="1"/>
          <p:nvPr/>
        </p:nvSpPr>
        <p:spPr>
          <a:xfrm>
            <a:off x="2239081" y="3232026"/>
            <a:ext cx="28942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 capacità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E0AD4D-0915-4C86-817D-BC76D8C6646A}"/>
              </a:ext>
            </a:extLst>
          </p:cNvPr>
          <p:cNvSpPr txBox="1"/>
          <p:nvPr/>
        </p:nvSpPr>
        <p:spPr>
          <a:xfrm>
            <a:off x="7010400" y="3232026"/>
            <a:ext cx="28942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Geolocalizzazione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7B8901-3AA4-467C-BC5A-CB73ED19A319}"/>
              </a:ext>
            </a:extLst>
          </p:cNvPr>
          <p:cNvSpPr txBox="1"/>
          <p:nvPr/>
        </p:nvSpPr>
        <p:spPr>
          <a:xfrm>
            <a:off x="2239081" y="3967028"/>
            <a:ext cx="28942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Standardizzato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406D65-D528-49A9-8803-C0CF977BC40B}"/>
              </a:ext>
            </a:extLst>
          </p:cNvPr>
          <p:cNvSpPr txBox="1"/>
          <p:nvPr/>
        </p:nvSpPr>
        <p:spPr>
          <a:xfrm>
            <a:off x="7010400" y="3967028"/>
            <a:ext cx="28942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Bassi costi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0ACD39-F753-42C1-B826-D91470335A5D}"/>
              </a:ext>
            </a:extLst>
          </p:cNvPr>
          <p:cNvSpPr txBox="1"/>
          <p:nvPr/>
        </p:nvSpPr>
        <p:spPr>
          <a:xfrm>
            <a:off x="2239081" y="4700199"/>
            <a:ext cx="28942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Sicurezza</a:t>
            </a:r>
          </a:p>
        </p:txBody>
      </p:sp>
      <p:pic>
        <p:nvPicPr>
          <p:cNvPr id="13" name="Elemento grafico 12" descr="Mondo con riempimento a tinta unita">
            <a:extLst>
              <a:ext uri="{FF2B5EF4-FFF2-40B4-BE49-F238E27FC236}">
                <a16:creationId xmlns:a16="http://schemas.microsoft.com/office/drawing/2014/main" id="{AABDF0AE-D239-43C5-8820-F22767412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945" y="2220565"/>
            <a:ext cx="914400" cy="914400"/>
          </a:xfrm>
          <a:prstGeom prst="rect">
            <a:avLst/>
          </a:prstGeom>
          <a:effectLst/>
        </p:spPr>
      </p:pic>
      <p:pic>
        <p:nvPicPr>
          <p:cNvPr id="17" name="Elemento grafico 16" descr="Batteria carica con riempimento a tinta unita">
            <a:extLst>
              <a:ext uri="{FF2B5EF4-FFF2-40B4-BE49-F238E27FC236}">
                <a16:creationId xmlns:a16="http://schemas.microsoft.com/office/drawing/2014/main" id="{057A68DE-8B82-4A44-A5B7-83BE7F8E3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218997"/>
            <a:ext cx="914400" cy="914400"/>
          </a:xfrm>
          <a:prstGeom prst="rect">
            <a:avLst/>
          </a:prstGeom>
          <a:effectLst/>
        </p:spPr>
      </p:pic>
      <p:pic>
        <p:nvPicPr>
          <p:cNvPr id="19" name="Elemento grafico 18" descr="Spese di spedizione con riempimento a tinta unita">
            <a:extLst>
              <a:ext uri="{FF2B5EF4-FFF2-40B4-BE49-F238E27FC236}">
                <a16:creationId xmlns:a16="http://schemas.microsoft.com/office/drawing/2014/main" id="{FB92D9EF-0133-4993-AF18-038ADC8B1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0384" y="2917898"/>
            <a:ext cx="914400" cy="914400"/>
          </a:xfrm>
          <a:prstGeom prst="rect">
            <a:avLst/>
          </a:prstGeom>
          <a:effectLst/>
        </p:spPr>
      </p:pic>
      <p:pic>
        <p:nvPicPr>
          <p:cNvPr id="21" name="Elemento grafico 20" descr="Indicatore con riempimento a tinta unita">
            <a:extLst>
              <a:ext uri="{FF2B5EF4-FFF2-40B4-BE49-F238E27FC236}">
                <a16:creationId xmlns:a16="http://schemas.microsoft.com/office/drawing/2014/main" id="{0D65BFF6-6D25-4FBC-9FA2-8F1CB6FF1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6181" y="2917898"/>
            <a:ext cx="914400" cy="914400"/>
          </a:xfrm>
          <a:prstGeom prst="rect">
            <a:avLst/>
          </a:prstGeom>
          <a:effectLst/>
        </p:spPr>
      </p:pic>
      <p:pic>
        <p:nvPicPr>
          <p:cNvPr id="23" name="Elemento grafico 22" descr="Scudo con croce con riempimento a tinta unita">
            <a:extLst>
              <a:ext uri="{FF2B5EF4-FFF2-40B4-BE49-F238E27FC236}">
                <a16:creationId xmlns:a16="http://schemas.microsoft.com/office/drawing/2014/main" id="{16450284-B845-464C-8D0C-31B3CC783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0384" y="4424228"/>
            <a:ext cx="914400" cy="914400"/>
          </a:xfrm>
          <a:prstGeom prst="rect">
            <a:avLst/>
          </a:prstGeom>
          <a:effectLst/>
        </p:spPr>
      </p:pic>
      <p:pic>
        <p:nvPicPr>
          <p:cNvPr id="25" name="Elemento grafico 24" descr="Monete con riempimento a tinta unita">
            <a:extLst>
              <a:ext uri="{FF2B5EF4-FFF2-40B4-BE49-F238E27FC236}">
                <a16:creationId xmlns:a16="http://schemas.microsoft.com/office/drawing/2014/main" id="{99741CF1-16A3-48AE-807B-18F2CF6926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3724570"/>
            <a:ext cx="914400" cy="914400"/>
          </a:xfrm>
          <a:prstGeom prst="rect">
            <a:avLst/>
          </a:prstGeom>
          <a:effectLst/>
        </p:spPr>
      </p:pic>
      <p:pic>
        <p:nvPicPr>
          <p:cNvPr id="27" name="Elemento grafico 26" descr="Segno di spunta con riempimento a tinta unita">
            <a:extLst>
              <a:ext uri="{FF2B5EF4-FFF2-40B4-BE49-F238E27FC236}">
                <a16:creationId xmlns:a16="http://schemas.microsoft.com/office/drawing/2014/main" id="{0D5E1003-3AF9-4BD8-A3CE-D575BF591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0384" y="3640773"/>
            <a:ext cx="914400" cy="914400"/>
          </a:xfrm>
          <a:prstGeom prst="rect">
            <a:avLst/>
          </a:prstGeom>
          <a:effectLst/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90FAE4A-3EA0-4075-B79C-AA166ADA9E10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70156DE-93AE-48FB-B552-825A5D8C7A35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94EF4A8-6237-4981-8A8C-C9EE5E36C07E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3269653" y="627589"/>
            <a:ext cx="565269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A00B91-908E-4805-986E-674FDA1C5628}"/>
              </a:ext>
            </a:extLst>
          </p:cNvPr>
          <p:cNvSpPr txBox="1"/>
          <p:nvPr/>
        </p:nvSpPr>
        <p:spPr>
          <a:xfrm>
            <a:off x="8154643" y="6488668"/>
            <a:ext cx="270503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www.thethingsnetwork.org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34F15812-A1A1-44BB-BE97-57968ABD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54" y="1993315"/>
            <a:ext cx="4106861" cy="460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C7A0D492-0415-4311-9C0E-1B7C23D5E71F}"/>
              </a:ext>
            </a:extLst>
          </p:cNvPr>
          <p:cNvSpPr txBox="1">
            <a:spLocks/>
          </p:cNvSpPr>
          <p:nvPr/>
        </p:nvSpPr>
        <p:spPr>
          <a:xfrm>
            <a:off x="1099930" y="1415711"/>
            <a:ext cx="6328024" cy="145801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b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lanciare una rete mondiale IoT </a:t>
            </a:r>
            <a:r>
              <a:rPr lang="it-IT" sz="1800" b="1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aperta</a:t>
            </a:r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b="1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libera</a:t>
            </a:r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b="1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decentralizzata</a:t>
            </a:r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attraverso l’utilizzo del modello di crowdsourcing</a:t>
            </a:r>
            <a:endParaRPr lang="it-IT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5">
            <a:extLst>
              <a:ext uri="{FF2B5EF4-FFF2-40B4-BE49-F238E27FC236}">
                <a16:creationId xmlns:a16="http://schemas.microsoft.com/office/drawing/2014/main" id="{79BB023D-7C6D-4862-8BB7-08D2C73772AA}"/>
              </a:ext>
            </a:extLst>
          </p:cNvPr>
          <p:cNvSpPr txBox="1"/>
          <p:nvPr/>
        </p:nvSpPr>
        <p:spPr>
          <a:xfrm>
            <a:off x="8305101" y="1862510"/>
            <a:ext cx="214259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Distribuzione gateway in Italia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F50F9-5110-47E0-8F9F-5FE43915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92" y="2821508"/>
            <a:ext cx="6618706" cy="2730876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0FF7506-9718-4594-B6A2-EAE79AE0117B}"/>
              </a:ext>
            </a:extLst>
          </p:cNvPr>
          <p:cNvSpPr txBox="1">
            <a:spLocks/>
          </p:cNvSpPr>
          <p:nvPr/>
        </p:nvSpPr>
        <p:spPr>
          <a:xfrm>
            <a:off x="1094273" y="5577603"/>
            <a:ext cx="6328024" cy="130561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149609 </a:t>
            </a:r>
            <a:r>
              <a:rPr lang="it-IT" sz="1800" spc="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it-IT" sz="18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21221 gateways</a:t>
            </a:r>
          </a:p>
          <a:p>
            <a:r>
              <a:rPr lang="it-IT" sz="1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 countries</a:t>
            </a:r>
            <a:endParaRPr lang="it-I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2102644" y="627589"/>
            <a:ext cx="798671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«The </a:t>
            </a:r>
            <a:r>
              <a:rPr lang="it-IT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(V3)»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3">
            <a:extLst>
              <a:ext uri="{FF2B5EF4-FFF2-40B4-BE49-F238E27FC236}">
                <a16:creationId xmlns:a16="http://schemas.microsoft.com/office/drawing/2014/main" id="{346F50BA-9934-431E-8015-31D3AD7C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" y="1621401"/>
            <a:ext cx="7430968" cy="41571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CasellaDiTesto 5">
            <a:extLst>
              <a:ext uri="{FF2B5EF4-FFF2-40B4-BE49-F238E27FC236}">
                <a16:creationId xmlns:a16="http://schemas.microsoft.com/office/drawing/2014/main" id="{04C263B0-5EE4-4039-98A9-921F2882AEE3}"/>
              </a:ext>
            </a:extLst>
          </p:cNvPr>
          <p:cNvSpPr txBox="1"/>
          <p:nvPr/>
        </p:nvSpPr>
        <p:spPr>
          <a:xfrm>
            <a:off x="7777220" y="1524029"/>
            <a:ext cx="417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Servizi integrati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(Message Queue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protocollo applicativo di messaggistica basato sul paradigma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dette anche API inverse, poiché forniscono in tempo reale ad applicazioni esterne ciò che equivale a una specifica API.</a:t>
            </a:r>
            <a:endPara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Integration: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consente di memorizzare i </a:t>
            </a:r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messaggi in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database persistente e di recuperarli in un secondo momento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integrations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integrazione diretta con le più popolari piattaforme IoT, quali ad esempio AWS IoT, Microsoft Azure,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0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4302029" y="627589"/>
            <a:ext cx="358794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 IoT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5">
            <a:extLst>
              <a:ext uri="{FF2B5EF4-FFF2-40B4-BE49-F238E27FC236}">
                <a16:creationId xmlns:a16="http://schemas.microsoft.com/office/drawing/2014/main" id="{04C263B0-5EE4-4039-98A9-921F2882AEE3}"/>
              </a:ext>
            </a:extLst>
          </p:cNvPr>
          <p:cNvSpPr txBox="1"/>
          <p:nvPr/>
        </p:nvSpPr>
        <p:spPr>
          <a:xfrm>
            <a:off x="1834277" y="1543352"/>
            <a:ext cx="8523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Downlink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invio di dati dal terminale 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“raccolta” dei dati generarti dal device da parte del terminale.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 dati: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 per ogni flusso scaricato dal device e comparazione.</a:t>
            </a:r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C9A51A91-FD1C-4596-A660-597BF0EF9CC0}"/>
              </a:ext>
            </a:extLst>
          </p:cNvPr>
          <p:cNvSpPr txBox="1"/>
          <p:nvPr/>
        </p:nvSpPr>
        <p:spPr>
          <a:xfrm>
            <a:off x="1834277" y="4023803"/>
            <a:ext cx="8523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il progetto sono stati utilizzati i dati relativi ad un sensore ambientale.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 dataset sono stati creati 4 subset ognuno che copre la fascia oraria che va dalle 00:00 alle 23:59 per i giorni 16, 17, 18 e 19 luglio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metrica analizzata è l’umidità.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suddivisione è stata fatta per simulare quattro flussi differenti.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dataset originale è recuperabile al seguente link: </a:t>
            </a: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https://www.kaggle.com/garystafford/environmental-sensor-data-132k</a:t>
            </a:r>
          </a:p>
        </p:txBody>
      </p:sp>
    </p:spTree>
    <p:extLst>
      <p:ext uri="{BB962C8B-B14F-4D97-AF65-F5344CB8AC3E}">
        <p14:creationId xmlns:p14="http://schemas.microsoft.com/office/powerpoint/2010/main" val="7832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4831587" y="627589"/>
            <a:ext cx="252882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Downlink</a:t>
            </a:r>
            <a:endParaRPr lang="it-IT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5">
            <a:extLst>
              <a:ext uri="{FF2B5EF4-FFF2-40B4-BE49-F238E27FC236}">
                <a16:creationId xmlns:a16="http://schemas.microsoft.com/office/drawing/2014/main" id="{04C263B0-5EE4-4039-98A9-921F2882AEE3}"/>
              </a:ext>
            </a:extLst>
          </p:cNvPr>
          <p:cNvSpPr txBox="1"/>
          <p:nvPr/>
        </p:nvSpPr>
        <p:spPr>
          <a:xfrm>
            <a:off x="1203993" y="1667993"/>
            <a:ext cx="952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4 subset in 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Invio separato dei 4 subset mediante il servizio integrato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attraverso la libreria </a:t>
            </a:r>
            <a:r>
              <a:rPr lang="it-IT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8AF28-69CE-499A-8AFE-49AC7FDCDA99}"/>
              </a:ext>
            </a:extLst>
          </p:cNvPr>
          <p:cNvSpPr txBox="1"/>
          <p:nvPr/>
        </p:nvSpPr>
        <p:spPr>
          <a:xfrm>
            <a:off x="1203993" y="2880968"/>
            <a:ext cx="10216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downlink_http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app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webhook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passw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base64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b64encode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encode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"ascii"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decode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"ascii"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headers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Authorization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Bearer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 '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passw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data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'{"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downlinks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":[{"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frm_payload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":"'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'","f_port":15, "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priority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":"NORMAL"}]}'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r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requests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'https://eu1.cloud.thethings.network/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api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/v3/as/applications/'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app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'/webhooks/'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webhook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'/devices/'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dev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'/down/push'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headers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headers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"URL: {}\n"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format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nn-NO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"Status: {} {}\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n"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format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status_code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reason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Datetime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: {}\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n"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format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datetime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strftime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'%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Y%m%d%H%M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Response</a:t>
            </a:r>
            <a:r>
              <a:rPr lang="fr-F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: {}\</a:t>
            </a:r>
            <a:r>
              <a:rPr lang="fr-FR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n"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format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160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9C94C7-49C1-40C5-998C-3D590640A4CD}"/>
              </a:ext>
            </a:extLst>
          </p:cNvPr>
          <p:cNvSpPr txBox="1"/>
          <p:nvPr/>
        </p:nvSpPr>
        <p:spPr>
          <a:xfrm>
            <a:off x="4831587" y="627589"/>
            <a:ext cx="252882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ABB557-3562-42C2-88F8-336C2052832B}"/>
              </a:ext>
            </a:extLst>
          </p:cNvPr>
          <p:cNvCxnSpPr>
            <a:cxnSpLocks/>
          </p:cNvCxnSpPr>
          <p:nvPr/>
        </p:nvCxnSpPr>
        <p:spPr>
          <a:xfrm>
            <a:off x="688243" y="400048"/>
            <a:ext cx="1031500" cy="1015663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59565F-E9FA-4EDF-903A-9442FD87C5BC}"/>
              </a:ext>
            </a:extLst>
          </p:cNvPr>
          <p:cNvCxnSpPr>
            <a:cxnSpLocks/>
          </p:cNvCxnSpPr>
          <p:nvPr/>
        </p:nvCxnSpPr>
        <p:spPr>
          <a:xfrm>
            <a:off x="1719743" y="1415711"/>
            <a:ext cx="6585358" cy="0"/>
          </a:xfrm>
          <a:prstGeom prst="line">
            <a:avLst/>
          </a:prstGeom>
          <a:ln w="19050">
            <a:solidFill>
              <a:srgbClr val="7CF6F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CAD1E8B-C81D-4A05-A373-2753BF0ACC00}"/>
              </a:ext>
            </a:extLst>
          </p:cNvPr>
          <p:cNvSpPr/>
          <p:nvPr/>
        </p:nvSpPr>
        <p:spPr>
          <a:xfrm>
            <a:off x="8305101" y="1330945"/>
            <a:ext cx="167780" cy="169589"/>
          </a:xfrm>
          <a:prstGeom prst="ellipse">
            <a:avLst/>
          </a:prstGeom>
          <a:noFill/>
          <a:ln>
            <a:solidFill>
              <a:srgbClr val="7CF6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5">
            <a:extLst>
              <a:ext uri="{FF2B5EF4-FFF2-40B4-BE49-F238E27FC236}">
                <a16:creationId xmlns:a16="http://schemas.microsoft.com/office/drawing/2014/main" id="{04C263B0-5EE4-4039-98A9-921F2882AEE3}"/>
              </a:ext>
            </a:extLst>
          </p:cNvPr>
          <p:cNvSpPr txBox="1"/>
          <p:nvPr/>
        </p:nvSpPr>
        <p:spPr>
          <a:xfrm>
            <a:off x="1203993" y="1519215"/>
            <a:ext cx="952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Utilizzo del servizio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sottoscrivendosi al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proprio interesse.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l’utilizzo di questo servizio è stata utilizzata la libreria </a:t>
            </a:r>
            <a:r>
              <a:rPr lang="it-IT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paho.mqtt</a:t>
            </a:r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Python che fornisce una classe client che consente la connessione ad un server(broker) MQTT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C9A80-FD49-4437-BE1F-D99A3B552A7D}"/>
              </a:ext>
            </a:extLst>
          </p:cNvPr>
          <p:cNvSpPr txBox="1"/>
          <p:nvPr/>
        </p:nvSpPr>
        <p:spPr>
          <a:xfrm>
            <a:off x="1203993" y="2569327"/>
            <a:ext cx="105606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mqtt_sub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broker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port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passw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on_connect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userdata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flags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"Connected with result code "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'v3/+/devices/+/down/failed'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'v3/+/devices/+/down/sent'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'v3/+/devices/+/up'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on_message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client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msg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topic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payload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on_message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date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datetime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today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strftime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'%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Y_%m_%d_%H_%M_%S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a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payload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decode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'utf-8'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))]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json_normalize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type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downlink_failed.downlink.frm_payload</a:t>
            </a:r>
            <a:r>
              <a:rPr lang="it-IT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data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base64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b64decode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))[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14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:-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data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ast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literal_eval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df_data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json_normalize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date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'_'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on_message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open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config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data_download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path_output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name_file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'a'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newline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df_data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to_csv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header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tell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200" b="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it-IT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59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2006</TotalTime>
  <Words>1271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Morandi</dc:creator>
  <cp:lastModifiedBy>Marco Morandi</cp:lastModifiedBy>
  <cp:revision>31</cp:revision>
  <dcterms:created xsi:type="dcterms:W3CDTF">2021-04-09T17:43:08Z</dcterms:created>
  <dcterms:modified xsi:type="dcterms:W3CDTF">2021-07-20T20:25:23Z</dcterms:modified>
</cp:coreProperties>
</file>