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60" r:id="rId4"/>
    <p:sldId id="262" r:id="rId5"/>
    <p:sldId id="279" r:id="rId6"/>
    <p:sldId id="263" r:id="rId7"/>
    <p:sldId id="265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67" r:id="rId16"/>
    <p:sldId id="276" r:id="rId17"/>
    <p:sldId id="269" r:id="rId18"/>
    <p:sldId id="266" r:id="rId19"/>
    <p:sldId id="277" r:id="rId20"/>
    <p:sldId id="278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47" d="100"/>
          <a:sy n="47" d="100"/>
        </p:scale>
        <p:origin x="-96" y="-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59CBD-578A-4624-BB86-C325B89BF142}" type="datetimeFigureOut">
              <a:rPr lang="en-US" smtClean="0"/>
              <a:t>2/25/2014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EB520-CD9C-4F1B-A1E7-867B8B05FA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396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A2D23-CFC2-464B-AA63-4FB3478AB8AA}" type="datetimeFigureOut">
              <a:rPr lang="en-US" smtClean="0"/>
              <a:t>2/25/2014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0E97A-E14F-4AF7-90C0-2E6539B72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76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0E97A-E14F-4AF7-90C0-2E6539B72CB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0E97A-E14F-4AF7-90C0-2E6539B72CB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3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0E97A-E14F-4AF7-90C0-2E6539B72CB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3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0E97A-E14F-4AF7-90C0-2E6539B72CB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B50-3916-41D6-A01A-4352D1C3FEA4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3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3AAE-78A6-4EC7-BB58-164311905501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6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B647-F234-46D2-92D1-7AD66CB361EF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2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9FB6-A664-4418-A827-51BAAA983AD5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9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30EB-D8CC-4A1A-890A-3AEAF2977ED1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6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28" y="101219"/>
            <a:ext cx="10524744" cy="11545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5163"/>
            <a:ext cx="5334000" cy="474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0576"/>
            <a:ext cx="5181600" cy="4616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457C-CB63-4050-BD48-F8920F253FA7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A70-7E85-499E-9909-4009E318BCEE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49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365125"/>
            <a:ext cx="10354056" cy="9272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0543-E648-484D-A61D-F354BD065FD3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4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FC12-6C1B-40C9-9009-951DED47C18B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2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C82-FB5D-4073-BDF1-56829CE5FACC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1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E422-011F-4592-B3CC-DBFAFEDE863F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5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BCA2-109D-48CA-99FA-48AAF55581A1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069A-FD5C-4CFC-8620-B2CC77D75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1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Forest Fires: Economic and Political Consequences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Adam Vandenbroek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Sometimes forest fires harm a region’s power supply by damaging wires and other equipment. </a:t>
            </a:r>
          </a:p>
          <a:p>
            <a:r>
              <a:rPr lang="en-US" dirty="0" smtClean="0"/>
              <a:t>The Black Saturday </a:t>
            </a:r>
            <a:r>
              <a:rPr lang="en-US" smtClean="0"/>
              <a:t>bushfires damaged $729,000 worth of electrical equipment.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70" y="1582419"/>
            <a:ext cx="4544059" cy="45726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Telecommunications equipment is sometimes damaged in a forest fire.</a:t>
            </a:r>
          </a:p>
          <a:p>
            <a:r>
              <a:rPr lang="en-US" dirty="0" smtClean="0"/>
              <a:t>In the Black Saturday bushfires, the Telstra telecommunications company lost $20 million.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60" y="1560513"/>
            <a:ext cx="4584279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Forest fires can wreak havoc on a region’s water supply. </a:t>
            </a:r>
          </a:p>
          <a:p>
            <a:r>
              <a:rPr lang="en-US" smtClean="0"/>
              <a:t>The fire in </a:t>
            </a:r>
            <a:r>
              <a:rPr lang="en-US" dirty="0" smtClean="0"/>
              <a:t>Colorado damaged the city of Denver’s water reservoir, and cost $4 million to repair.  </a:t>
            </a:r>
            <a:endParaRPr lang="en-US" dirty="0"/>
          </a:p>
          <a:p>
            <a:r>
              <a:rPr lang="en-US" dirty="0" smtClean="0"/>
              <a:t>The Black Saturday fires burned water catchment areas around the city of Melbourne, causing $5 million of destruction to the city’s water supply.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Sometimes forest fires destroy trees that people had planned to cut down for timber. </a:t>
            </a:r>
          </a:p>
          <a:p>
            <a:r>
              <a:rPr lang="en-US" dirty="0" smtClean="0"/>
              <a:t>In 2002 in Arizona, a </a:t>
            </a:r>
            <a:r>
              <a:rPr lang="en-US" smtClean="0"/>
              <a:t>fire burned </a:t>
            </a:r>
            <a:r>
              <a:rPr lang="en-US" dirty="0" smtClean="0"/>
              <a:t>more than $300 million worth of timber. </a:t>
            </a:r>
          </a:p>
          <a:p>
            <a:r>
              <a:rPr lang="en-US" dirty="0" smtClean="0"/>
              <a:t>In the Black Saturday fires, about $600 million worth of timber was lost.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60" y="1560513"/>
            <a:ext cx="4584279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forest fires hurt tourism when they burn popular vacation places, such as </a:t>
            </a:r>
            <a:r>
              <a:rPr lang="en-US" smtClean="0"/>
              <a:t>campsites in </a:t>
            </a:r>
            <a:r>
              <a:rPr lang="en-US" dirty="0" smtClean="0"/>
              <a:t>parks. </a:t>
            </a:r>
          </a:p>
          <a:p>
            <a:r>
              <a:rPr lang="en-US" dirty="0" smtClean="0"/>
              <a:t>In 2000 in Montana, a wildfire damaged historic sites in the Helena National Forest</a:t>
            </a:r>
            <a:r>
              <a:rPr lang="en-US" smtClean="0"/>
              <a:t>. A lot of tourists stopped visiting.</a:t>
            </a:r>
            <a:endParaRPr lang="en-US" dirty="0"/>
          </a:p>
          <a:p>
            <a:r>
              <a:rPr lang="en-US" dirty="0" smtClean="0"/>
              <a:t>After the Black </a:t>
            </a:r>
            <a:r>
              <a:rPr lang="en-US" smtClean="0"/>
              <a:t>Saturday fires, fewer tourists went to </a:t>
            </a:r>
            <a:r>
              <a:rPr lang="en-US" dirty="0" smtClean="0"/>
              <a:t>the Vara Valley, a wine-making area.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From Forest Fires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After a forest fire has been put out, large sums of money are spent </a:t>
            </a:r>
            <a:r>
              <a:rPr lang="en-US" smtClean="0"/>
              <a:t>to recover. </a:t>
            </a:r>
            <a:endParaRPr lang="en-US" dirty="0" smtClean="0"/>
          </a:p>
          <a:p>
            <a:r>
              <a:rPr lang="en-US" dirty="0" smtClean="0"/>
              <a:t>After the Black </a:t>
            </a:r>
            <a:r>
              <a:rPr lang="en-US" smtClean="0"/>
              <a:t>Saturday fires</a:t>
            </a:r>
            <a:r>
              <a:rPr lang="en-US" dirty="0" smtClean="0"/>
              <a:t>, $1.1 billion were spent to replant forests, fix infrastructure and rebuild communities. </a:t>
            </a:r>
          </a:p>
          <a:p>
            <a:r>
              <a:rPr lang="en-US" dirty="0" smtClean="0"/>
              <a:t>These recovery activities provide jobs and pump up the economy.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injured in a fire often require expensive treatment.</a:t>
            </a:r>
          </a:p>
          <a:p>
            <a:r>
              <a:rPr lang="en-US" dirty="0" smtClean="0"/>
              <a:t>When they’re not well enough to work, they lose wages. </a:t>
            </a:r>
          </a:p>
          <a:p>
            <a:r>
              <a:rPr lang="en-US" dirty="0" smtClean="0"/>
              <a:t>In 2001 a fire burned 116,000 hectares of forest near Chisholm, Alberta. Its health-related costs </a:t>
            </a:r>
            <a:r>
              <a:rPr lang="en-US" smtClean="0"/>
              <a:t>were about $9 </a:t>
            </a:r>
            <a:r>
              <a:rPr lang="en-US" dirty="0" smtClean="0"/>
              <a:t>million.</a:t>
            </a:r>
          </a:p>
          <a:p>
            <a:r>
              <a:rPr lang="en-US" dirty="0" smtClean="0"/>
              <a:t>The Black Saturday fires injured many people and had </a:t>
            </a:r>
            <a:r>
              <a:rPr lang="en-US" smtClean="0"/>
              <a:t>high health </a:t>
            </a:r>
            <a:r>
              <a:rPr lang="en-US" dirty="0" smtClean="0"/>
              <a:t>costs.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Figuring Out What Went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Sometimes money is spent to figure out the causes of forest fires and how to prevent and better fight them.</a:t>
            </a:r>
          </a:p>
          <a:p>
            <a:r>
              <a:rPr lang="en-US" dirty="0" smtClean="0"/>
              <a:t>After the Black </a:t>
            </a:r>
            <a:r>
              <a:rPr lang="en-US" smtClean="0"/>
              <a:t>Saturday fires</a:t>
            </a:r>
            <a:r>
              <a:rPr lang="en-US" dirty="0" smtClean="0"/>
              <a:t>, a Royal Commission and other groups spent $90 million investigating the fires and writing recommendations for the future.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r>
              <a:rPr lang="en-US" dirty="0" smtClean="0"/>
              <a:t>Who Pays For All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32" y="1267968"/>
            <a:ext cx="5458968" cy="525475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Taxpayers: </a:t>
            </a:r>
            <a:r>
              <a:rPr lang="en-US" dirty="0"/>
              <a:t>the government collects taxes from citizens, and uses the money to fight </a:t>
            </a:r>
            <a:r>
              <a:rPr lang="en-US" dirty="0" smtClean="0"/>
              <a:t>fires</a:t>
            </a:r>
            <a:r>
              <a:rPr lang="en-US" dirty="0"/>
              <a:t> </a:t>
            </a:r>
            <a:r>
              <a:rPr lang="en-US" dirty="0" smtClean="0"/>
              <a:t>and restore damaged infrastructure.</a:t>
            </a:r>
          </a:p>
          <a:p>
            <a:r>
              <a:rPr lang="en-US" dirty="0" smtClean="0"/>
              <a:t>Insurance companies: </a:t>
            </a:r>
            <a:r>
              <a:rPr lang="en-US" dirty="0"/>
              <a:t>people buy insurance for houses, businesses and other properties. The insurance </a:t>
            </a:r>
            <a:r>
              <a:rPr lang="en-US" dirty="0" smtClean="0"/>
              <a:t>companies pay </a:t>
            </a:r>
            <a:r>
              <a:rPr lang="en-US" dirty="0"/>
              <a:t>for damages</a:t>
            </a:r>
            <a:r>
              <a:rPr lang="en-US" dirty="0" smtClean="0"/>
              <a:t>.</a:t>
            </a:r>
          </a:p>
          <a:p>
            <a:r>
              <a:rPr lang="en-US" dirty="0"/>
              <a:t>Donors: people who want to help </a:t>
            </a:r>
            <a:r>
              <a:rPr lang="en-US"/>
              <a:t>donate </a:t>
            </a:r>
            <a:r>
              <a:rPr lang="en-US" smtClean="0"/>
              <a:t>money and time. </a:t>
            </a:r>
            <a:endParaRPr lang="en-US" dirty="0" smtClean="0"/>
          </a:p>
          <a:p>
            <a:r>
              <a:rPr lang="en-US" dirty="0" smtClean="0"/>
              <a:t>People sometimes have to use their own money to restore what they have lost.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Consequences of Forest Fires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Forest fires sometimes have an impact on the government. </a:t>
            </a:r>
          </a:p>
          <a:p>
            <a:r>
              <a:rPr lang="en-US" dirty="0" smtClean="0"/>
              <a:t>The 2009 Victoria Bushfires Royal Commission came up with 52 recommendations. </a:t>
            </a:r>
            <a:r>
              <a:rPr lang="en-US" smtClean="0"/>
              <a:t>The governments of Australia and the  </a:t>
            </a:r>
            <a:r>
              <a:rPr lang="en-US" dirty="0" smtClean="0"/>
              <a:t>state of </a:t>
            </a:r>
            <a:r>
              <a:rPr lang="en-US" smtClean="0"/>
              <a:t>Victoria are expected to do a lot of work to </a:t>
            </a:r>
            <a:r>
              <a:rPr lang="en-US" dirty="0" smtClean="0"/>
              <a:t>carry out the recommendations. 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Consequences of Forest Fires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Forest fires have a big impact on a country’s economy.</a:t>
            </a:r>
          </a:p>
          <a:p>
            <a:r>
              <a:rPr lang="en-US" dirty="0" smtClean="0"/>
              <a:t>It costs a lot of money to fight a forest fire and recover from it. </a:t>
            </a:r>
            <a:endParaRPr lang="en-US" dirty="0"/>
          </a:p>
          <a:p>
            <a:r>
              <a:rPr lang="en-US" dirty="0" smtClean="0"/>
              <a:t>Forest fires cause some people to lose their jobs, and other people to find new work.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</p:spTree>
    <p:extLst>
      <p:ext uri="{BB962C8B-B14F-4D97-AF65-F5344CB8AC3E}">
        <p14:creationId xmlns:p14="http://schemas.microsoft.com/office/powerpoint/2010/main" val="7226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Political Consequences, Indonesian Fires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Indonesia frequently has fires that destroy precious old-growth forests</a:t>
            </a:r>
            <a:r>
              <a:rPr lang="en-US" smtClean="0"/>
              <a:t>. Some people there </a:t>
            </a:r>
            <a:r>
              <a:rPr lang="en-US" dirty="0" smtClean="0"/>
              <a:t>start illegal fires to clear land so they can grow crops. </a:t>
            </a:r>
          </a:p>
          <a:p>
            <a:r>
              <a:rPr lang="en-US" dirty="0" smtClean="0"/>
              <a:t>Indonesian citizens and </a:t>
            </a:r>
            <a:r>
              <a:rPr lang="en-US" smtClean="0"/>
              <a:t>newspapers criticize the Indonesian government, saying it  </a:t>
            </a:r>
            <a:r>
              <a:rPr lang="en-US" dirty="0" smtClean="0"/>
              <a:t>doesn’t do anything to stop the fires.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Political Consequences, Indonesian Fires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smoke from Indonesian forest fires blows over </a:t>
            </a:r>
            <a:r>
              <a:rPr lang="en-US" smtClean="0"/>
              <a:t>to the nearby  countries of </a:t>
            </a:r>
            <a:r>
              <a:rPr lang="en-US" dirty="0" smtClean="0"/>
              <a:t>Singapore, Malaysia and Thailand. </a:t>
            </a:r>
          </a:p>
          <a:p>
            <a:r>
              <a:rPr lang="en-US" dirty="0" smtClean="0"/>
              <a:t>The smoke causes terrible air pollution. In Singapore it’s so bad some people wear masks.</a:t>
            </a:r>
          </a:p>
          <a:p>
            <a:r>
              <a:rPr lang="en-US" dirty="0" smtClean="0"/>
              <a:t>The governments of Singapore, Malaysia and Thailand blame Indonesia for the fires. Indonesia says some of the fires are caused </a:t>
            </a:r>
            <a:r>
              <a:rPr lang="en-US" smtClean="0"/>
              <a:t>by bad </a:t>
            </a:r>
            <a:r>
              <a:rPr lang="en-US" dirty="0" smtClean="0"/>
              <a:t>people from Singapore, Malaysia and Thailand who want to set </a:t>
            </a:r>
            <a:r>
              <a:rPr lang="en-US" smtClean="0"/>
              <a:t>up plantations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Political Consequences, </a:t>
            </a:r>
            <a:r>
              <a:rPr lang="en-US"/>
              <a:t>Indonesian Fires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environmentalists criticize foreign governments all over the world </a:t>
            </a:r>
            <a:r>
              <a:rPr lang="en-US" smtClean="0"/>
              <a:t>for not helping Indonesia to stop having forest fires. </a:t>
            </a:r>
            <a:endParaRPr lang="en-US" dirty="0" smtClean="0"/>
          </a:p>
          <a:p>
            <a:r>
              <a:rPr lang="en-US" dirty="0" smtClean="0"/>
              <a:t>They say foreign governments should send experts there to help Indonesia protect its forests.</a:t>
            </a:r>
          </a:p>
          <a:p>
            <a:r>
              <a:rPr lang="en-US" smtClean="0"/>
              <a:t>They say Indonesia’s </a:t>
            </a:r>
            <a:r>
              <a:rPr lang="en-US" dirty="0" smtClean="0"/>
              <a:t>forests guard against global warming and have many diverse animals and plants, so the whole world should want to protect them.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Out Forest Fires Is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It costs thousands or millions of dollars to put out a forest fire. The expenses include: </a:t>
            </a:r>
          </a:p>
          <a:p>
            <a:r>
              <a:rPr lang="en-US" dirty="0" smtClean="0"/>
              <a:t>Airplanes and helicopters that drop water and foam on fires.</a:t>
            </a:r>
          </a:p>
          <a:p>
            <a:r>
              <a:rPr lang="en-US" dirty="0" smtClean="0"/>
              <a:t>Reconnaissance aircraft that track the progress of fires.</a:t>
            </a:r>
          </a:p>
          <a:p>
            <a:r>
              <a:rPr lang="en-US" dirty="0" smtClean="0"/>
              <a:t>Fire trucks and water tenders.</a:t>
            </a:r>
          </a:p>
          <a:p>
            <a:r>
              <a:rPr lang="en-US" dirty="0"/>
              <a:t>Communication equipment.</a:t>
            </a:r>
          </a:p>
          <a:p>
            <a:r>
              <a:rPr lang="en-US" dirty="0" smtClean="0"/>
              <a:t>Salaries of fire fighters and other people on the team.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60" y="1560513"/>
            <a:ext cx="4584279" cy="46164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</a:t>
            </a:r>
            <a:r>
              <a:rPr lang="en-US" smtClean="0"/>
              <a:t>Trouble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2002 in New Jersey, someone lit an illegal camp fire in Double Trouble State Park. It got out of control and turned into a forest fire</a:t>
            </a:r>
            <a:r>
              <a:rPr lang="en-US" smtClean="0"/>
              <a:t>. </a:t>
            </a:r>
          </a:p>
          <a:p>
            <a:r>
              <a:rPr lang="en-US" smtClean="0"/>
              <a:t>It </a:t>
            </a:r>
            <a:r>
              <a:rPr lang="en-US" dirty="0" smtClean="0"/>
              <a:t>cost $120,000 to put out the fire.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1287" y="1582738"/>
            <a:ext cx="4543425" cy="457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Colorado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In 2002 in </a:t>
            </a:r>
            <a:r>
              <a:rPr lang="en-US" smtClean="0"/>
              <a:t>Colorado</a:t>
            </a:r>
            <a:r>
              <a:rPr lang="en-US"/>
              <a:t>, </a:t>
            </a:r>
            <a:r>
              <a:rPr lang="en-US" smtClean="0"/>
              <a:t>an arsonist started a fire that lasted 25 days and </a:t>
            </a:r>
            <a:r>
              <a:rPr lang="en-US"/>
              <a:t>burned 56,000 hectares of forest</a:t>
            </a:r>
            <a:r>
              <a:rPr lang="en-US" smtClean="0"/>
              <a:t>. </a:t>
            </a:r>
          </a:p>
          <a:p>
            <a:r>
              <a:rPr lang="en-US" smtClean="0"/>
              <a:t>The arsonist was a forestry technician. She </a:t>
            </a:r>
            <a:r>
              <a:rPr lang="en-US"/>
              <a:t>went to jail. </a:t>
            </a:r>
          </a:p>
          <a:p>
            <a:r>
              <a:rPr lang="en-US" smtClean="0"/>
              <a:t>It </a:t>
            </a:r>
            <a:r>
              <a:rPr lang="en-US" dirty="0"/>
              <a:t>cost </a:t>
            </a:r>
            <a:r>
              <a:rPr lang="en-US"/>
              <a:t>$</a:t>
            </a:r>
            <a:r>
              <a:rPr lang="en-US" smtClean="0"/>
              <a:t>39 </a:t>
            </a:r>
            <a:r>
              <a:rPr lang="en-US" dirty="0"/>
              <a:t>million </a:t>
            </a:r>
            <a:r>
              <a:rPr lang="en-US"/>
              <a:t>to </a:t>
            </a:r>
            <a:r>
              <a:rPr lang="en-US" smtClean="0"/>
              <a:t>put out the fire.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60" y="1560513"/>
            <a:ext cx="4584279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</a:t>
            </a:r>
            <a:r>
              <a:rPr lang="en-US"/>
              <a:t>Saturday </a:t>
            </a:r>
            <a:r>
              <a:rPr lang="en-US" smtClean="0"/>
              <a:t>Bushfires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2009 in Victoria, Australia, the Black </a:t>
            </a:r>
            <a:r>
              <a:rPr lang="en-US" smtClean="0"/>
              <a:t>Saturday bushfires </a:t>
            </a:r>
            <a:r>
              <a:rPr lang="en-US" dirty="0" smtClean="0"/>
              <a:t>cost $593 million to put out.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60" y="1560513"/>
            <a:ext cx="4584279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Evacuation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104" y="1085088"/>
            <a:ext cx="5721096" cy="5189411"/>
          </a:xfrm>
        </p:spPr>
        <p:txBody>
          <a:bodyPr>
            <a:noAutofit/>
          </a:bodyPr>
          <a:lstStyle/>
          <a:p>
            <a:r>
              <a:rPr lang="en-US" dirty="0" smtClean="0"/>
              <a:t>When a forest fire is burning,   people in danger have to get away fast. It costs money for cars, buses, planes, etc. to move them.</a:t>
            </a:r>
          </a:p>
          <a:p>
            <a:r>
              <a:rPr lang="en-US" dirty="0" smtClean="0"/>
              <a:t>Then they need to live in temporary housing</a:t>
            </a:r>
            <a:r>
              <a:rPr lang="en-US" smtClean="0"/>
              <a:t>. This can cost </a:t>
            </a:r>
            <a:r>
              <a:rPr lang="en-US" dirty="0" smtClean="0"/>
              <a:t>money too. </a:t>
            </a:r>
          </a:p>
          <a:p>
            <a:r>
              <a:rPr lang="en-US" dirty="0" smtClean="0"/>
              <a:t>Sometimes they move too far from their jobs to work, so they lose their pay.</a:t>
            </a:r>
          </a:p>
          <a:p>
            <a:r>
              <a:rPr lang="en-US" smtClean="0"/>
              <a:t>38,000 </a:t>
            </a:r>
            <a:r>
              <a:rPr lang="en-US" dirty="0" smtClean="0"/>
              <a:t>people had to </a:t>
            </a:r>
            <a:r>
              <a:rPr lang="en-US" smtClean="0"/>
              <a:t>be evacuated in the fire in Colorado.</a:t>
            </a:r>
          </a:p>
          <a:p>
            <a:r>
              <a:rPr lang="en-US" smtClean="0"/>
              <a:t>About 8,000 people were evacuated in the Black Saturday bushfires. 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4272"/>
            <a:ext cx="5733288" cy="4762691"/>
          </a:xfrm>
        </p:spPr>
        <p:txBody>
          <a:bodyPr/>
          <a:lstStyle/>
          <a:p>
            <a:r>
              <a:rPr lang="en-US" dirty="0" smtClean="0"/>
              <a:t>Forest fires often destroy property such as houses, businesses and vehicles. </a:t>
            </a:r>
          </a:p>
          <a:p>
            <a:r>
              <a:rPr lang="en-US" dirty="0" smtClean="0"/>
              <a:t>The Black Saturday bushfires destroyed more than $1.2 billion worth of houses, businesses and vehicles.</a:t>
            </a:r>
          </a:p>
          <a:p>
            <a:r>
              <a:rPr lang="en-US" dirty="0" smtClean="0"/>
              <a:t>The Black Saturday fires also killed  11,800 farm animals (sheep, cattle, horses). 200,000 kilograms of trout died in fish farms.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62" y="1536700"/>
            <a:ext cx="4607926" cy="46402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Forest fires often impact roads that go through them or near them. </a:t>
            </a:r>
          </a:p>
          <a:p>
            <a:r>
              <a:rPr lang="en-US" dirty="0" smtClean="0"/>
              <a:t>Damaged roads require expensive repairs. </a:t>
            </a:r>
          </a:p>
          <a:p>
            <a:r>
              <a:rPr lang="en-US" dirty="0" smtClean="0"/>
              <a:t>While roads are unavailable, the economy suffers when people can’t get to work or make deliveries as quickly as usual.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8" y="1560513"/>
            <a:ext cx="4909284" cy="461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069A-FD5C-4CFC-8620-B2CC77D75A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5687</TotalTime>
  <Words>1154</Words>
  <Application>Microsoft Office PowerPoint</Application>
  <PresentationFormat>Custom</PresentationFormat>
  <Paragraphs>113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Forest Fires: Economic and Political Consequences</vt:lpstr>
      <vt:lpstr>Economic Consequences of Forest Fires </vt:lpstr>
      <vt:lpstr>Putting Out Forest Fires Is Expensive</vt:lpstr>
      <vt:lpstr>Double Trouble Fire</vt:lpstr>
      <vt:lpstr>Colorado Fire</vt:lpstr>
      <vt:lpstr>Black Saturday Bushfires</vt:lpstr>
      <vt:lpstr>Evacuation</vt:lpstr>
      <vt:lpstr>Property</vt:lpstr>
      <vt:lpstr>Roads</vt:lpstr>
      <vt:lpstr>Power</vt:lpstr>
      <vt:lpstr>Telecommunications</vt:lpstr>
      <vt:lpstr>Water Supply</vt:lpstr>
      <vt:lpstr>Timber</vt:lpstr>
      <vt:lpstr>Tourism</vt:lpstr>
      <vt:lpstr>Recovering From Forest Fires</vt:lpstr>
      <vt:lpstr>Health Care </vt:lpstr>
      <vt:lpstr>Figuring Out What Went Wrong</vt:lpstr>
      <vt:lpstr>Who Pays For All This?</vt:lpstr>
      <vt:lpstr>Political Consequences of Forest Fires</vt:lpstr>
      <vt:lpstr>Political Consequences, Indonesian Fires </vt:lpstr>
      <vt:lpstr>Political Consequences, Indonesian Fires</vt:lpstr>
      <vt:lpstr>Political Consequences, Indonesian Fires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Fires: Economic and Political Consequences</dc:title>
  <dc:creator>Barbara Fryer</dc:creator>
  <cp:lastModifiedBy>Surdivall, Tina</cp:lastModifiedBy>
  <cp:revision>185</cp:revision>
  <cp:lastPrinted>2014-02-03T15:14:28Z</cp:lastPrinted>
  <dcterms:created xsi:type="dcterms:W3CDTF">2014-01-16T18:54:17Z</dcterms:created>
  <dcterms:modified xsi:type="dcterms:W3CDTF">2014-02-25T20:01:25Z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