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61" r:id="rId4"/>
    <p:sldId id="259" r:id="rId5"/>
    <p:sldId id="295" r:id="rId6"/>
    <p:sldId id="297" r:id="rId7"/>
    <p:sldId id="298" r:id="rId8"/>
    <p:sldId id="300" r:id="rId9"/>
    <p:sldId id="296" r:id="rId10"/>
    <p:sldId id="301" r:id="rId11"/>
    <p:sldId id="306" r:id="rId12"/>
    <p:sldId id="302" r:id="rId13"/>
    <p:sldId id="303" r:id="rId14"/>
    <p:sldId id="304" r:id="rId15"/>
    <p:sldId id="305" r:id="rId16"/>
    <p:sldId id="307" r:id="rId17"/>
    <p:sldId id="308" r:id="rId18"/>
    <p:sldId id="309" r:id="rId19"/>
    <p:sldId id="325" r:id="rId20"/>
    <p:sldId id="327" r:id="rId21"/>
    <p:sldId id="311" r:id="rId22"/>
    <p:sldId id="310" r:id="rId23"/>
    <p:sldId id="312" r:id="rId24"/>
    <p:sldId id="313" r:id="rId25"/>
    <p:sldId id="314" r:id="rId26"/>
    <p:sldId id="323" r:id="rId27"/>
    <p:sldId id="32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</p:sldIdLst>
  <p:sldSz cx="9144000" cy="5143500" type="screen16x9"/>
  <p:notesSz cx="6858000" cy="9144000"/>
  <p:embeddedFontLst>
    <p:embeddedFont>
      <p:font typeface="Oswald" panose="020B0604020202020204" pitchFamily="2" charset="0"/>
      <p:regular r:id="rId38"/>
      <p:bold r:id="rId39"/>
    </p:embeddedFont>
    <p:embeddedFont>
      <p:font typeface="Source Sans Pro" panose="020B0503030403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72699" autoAdjust="0"/>
  </p:normalViewPr>
  <p:slideViewPr>
    <p:cSldViewPr snapToGrid="0">
      <p:cViewPr varScale="1">
        <p:scale>
          <a:sx n="126" d="100"/>
          <a:sy n="126" d="100"/>
        </p:scale>
        <p:origin x="5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243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The setup </a:t>
            </a:r>
            <a:r>
              <a:rPr lang="it-IT" dirty="0" err="1"/>
              <a:t>method</a:t>
            </a:r>
            <a:r>
              <a:rPr lang="it-IT" dirty="0"/>
              <a:t> of Arduino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inizialize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and </a:t>
            </a:r>
            <a:r>
              <a:rPr lang="it-IT" dirty="0" err="1"/>
              <a:t>sensor</a:t>
            </a:r>
            <a:r>
              <a:rPr lang="it-IT" dirty="0"/>
              <a:t>. In </a:t>
            </a:r>
            <a:r>
              <a:rPr lang="it-IT" dirty="0" err="1"/>
              <a:t>particular</a:t>
            </a:r>
            <a:r>
              <a:rPr lang="it-IT" dirty="0"/>
              <a:t> way «</a:t>
            </a:r>
            <a:r>
              <a:rPr lang="it-IT" dirty="0" err="1"/>
              <a:t>initWolf</a:t>
            </a:r>
            <a:r>
              <a:rPr lang="it-IT" dirty="0"/>
              <a:t>»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connect</a:t>
            </a:r>
            <a:r>
              <a:rPr lang="it-IT" dirty="0"/>
              <a:t> Arduino to a </a:t>
            </a:r>
            <a:r>
              <a:rPr lang="it-IT" dirty="0" err="1"/>
              <a:t>designed</a:t>
            </a:r>
            <a:r>
              <a:rPr lang="it-IT" dirty="0"/>
              <a:t> wireless network.  The </a:t>
            </a:r>
            <a:r>
              <a:rPr lang="it-IT" dirty="0" err="1"/>
              <a:t>other</a:t>
            </a:r>
            <a:r>
              <a:rPr lang="it-IT" dirty="0"/>
              <a:t> just </a:t>
            </a:r>
            <a:r>
              <a:rPr lang="it-IT" dirty="0" err="1"/>
              <a:t>inizialize</a:t>
            </a:r>
            <a:r>
              <a:rPr lang="it-IT" dirty="0"/>
              <a:t> the </a:t>
            </a:r>
            <a:r>
              <a:rPr lang="it-IT" dirty="0" err="1"/>
              <a:t>sensor</a:t>
            </a:r>
            <a:r>
              <a:rPr lang="it-IT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4977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execution</a:t>
            </a:r>
            <a:r>
              <a:rPr lang="it-IT" dirty="0"/>
              <a:t> of the Arduino client. </a:t>
            </a:r>
            <a:r>
              <a:rPr lang="it-IT" dirty="0" err="1"/>
              <a:t>Initially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check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a reading of a card or tag. </a:t>
            </a:r>
            <a:r>
              <a:rPr lang="it-IT" dirty="0" err="1"/>
              <a:t>If</a:t>
            </a:r>
            <a:r>
              <a:rPr lang="it-IT" dirty="0"/>
              <a:t> the card </a:t>
            </a:r>
            <a:r>
              <a:rPr lang="it-IT" dirty="0" err="1"/>
              <a:t>read</a:t>
            </a:r>
            <a:r>
              <a:rPr lang="it-IT" dirty="0"/>
              <a:t> the </a:t>
            </a:r>
            <a:r>
              <a:rPr lang="it-IT" dirty="0" err="1"/>
              <a:t>right</a:t>
            </a:r>
            <a:r>
              <a:rPr lang="it-IT" dirty="0"/>
              <a:t> card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read</a:t>
            </a:r>
            <a:r>
              <a:rPr lang="it-IT" dirty="0"/>
              <a:t> temperature and </a:t>
            </a:r>
            <a:r>
              <a:rPr lang="it-IT" dirty="0" err="1"/>
              <a:t>humidity</a:t>
            </a:r>
            <a:r>
              <a:rPr lang="it-IT" dirty="0"/>
              <a:t> from DHT11 </a:t>
            </a:r>
            <a:r>
              <a:rPr lang="it-IT" dirty="0" err="1"/>
              <a:t>sensor</a:t>
            </a:r>
            <a:r>
              <a:rPr lang="it-IT" dirty="0"/>
              <a:t> and </a:t>
            </a:r>
            <a:r>
              <a:rPr lang="it-IT" dirty="0" err="1"/>
              <a:t>send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to server with the «invia» </a:t>
            </a:r>
            <a:r>
              <a:rPr lang="it-IT" dirty="0" err="1"/>
              <a:t>function</a:t>
            </a:r>
            <a:r>
              <a:rPr lang="it-IT" dirty="0"/>
              <a:t>. 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call are </a:t>
            </a:r>
            <a:r>
              <a:rPr lang="it-IT" dirty="0" err="1"/>
              <a:t>specified</a:t>
            </a:r>
            <a:r>
              <a:rPr lang="it-IT" dirty="0"/>
              <a:t> the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JSON </a:t>
            </a:r>
            <a:r>
              <a:rPr lang="it-IT" dirty="0" err="1"/>
              <a:t>document</a:t>
            </a:r>
            <a:r>
              <a:rPr lang="it-IT" dirty="0"/>
              <a:t>, </a:t>
            </a:r>
            <a:r>
              <a:rPr lang="it-IT" dirty="0" err="1"/>
              <a:t>using</a:t>
            </a:r>
            <a:r>
              <a:rPr lang="it-IT" dirty="0"/>
              <a:t> «</a:t>
            </a:r>
            <a:r>
              <a:rPr lang="it-IT" dirty="0" err="1"/>
              <a:t>serializeJson</a:t>
            </a:r>
            <a:r>
              <a:rPr lang="it-IT" dirty="0"/>
              <a:t>» from </a:t>
            </a:r>
            <a:r>
              <a:rPr lang="it-IT" dirty="0" err="1"/>
              <a:t>ArduinoJSON</a:t>
            </a:r>
            <a:r>
              <a:rPr lang="it-IT" dirty="0"/>
              <a:t> library, and the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client </a:t>
            </a:r>
            <a:r>
              <a:rPr lang="it-IT" dirty="0" err="1"/>
              <a:t>want</a:t>
            </a:r>
            <a:r>
              <a:rPr lang="it-IT" dirty="0"/>
              <a:t> to make, in </a:t>
            </a:r>
            <a:r>
              <a:rPr lang="it-IT" dirty="0" err="1"/>
              <a:t>this</a:t>
            </a:r>
            <a:r>
              <a:rPr lang="it-IT" dirty="0"/>
              <a:t> case «</a:t>
            </a:r>
            <a:r>
              <a:rPr lang="it-IT" dirty="0" err="1"/>
              <a:t>updateAsset</a:t>
            </a:r>
            <a:r>
              <a:rPr lang="it-IT" dirty="0"/>
              <a:t>».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update an asset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in blockchain,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made for </a:t>
            </a:r>
            <a:r>
              <a:rPr lang="it-IT" dirty="0" err="1"/>
              <a:t>only</a:t>
            </a:r>
            <a:r>
              <a:rPr lang="it-IT" dirty="0"/>
              <a:t> update the </a:t>
            </a:r>
            <a:r>
              <a:rPr lang="it-IT" dirty="0" err="1"/>
              <a:t>value</a:t>
            </a:r>
            <a:r>
              <a:rPr lang="it-IT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0495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The </a:t>
            </a:r>
            <a:r>
              <a:rPr lang="it-IT" dirty="0" err="1"/>
              <a:t>readRFID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return</a:t>
            </a:r>
            <a:r>
              <a:rPr lang="it-IT" dirty="0"/>
              <a:t> a </a:t>
            </a:r>
            <a:r>
              <a:rPr lang="it-IT" dirty="0" err="1"/>
              <a:t>String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represent</a:t>
            </a:r>
            <a:r>
              <a:rPr lang="it-IT" dirty="0"/>
              <a:t> the </a:t>
            </a:r>
            <a:r>
              <a:rPr lang="it-IT" dirty="0" err="1"/>
              <a:t>Unique</a:t>
            </a:r>
            <a:r>
              <a:rPr lang="it-IT" dirty="0"/>
              <a:t> </a:t>
            </a:r>
            <a:r>
              <a:rPr lang="it-IT" dirty="0" err="1"/>
              <a:t>Identifier</a:t>
            </a:r>
            <a:r>
              <a:rPr lang="it-IT" dirty="0"/>
              <a:t> reader of a </a:t>
            </a:r>
            <a:r>
              <a:rPr lang="it-IT" dirty="0" err="1"/>
              <a:t>certain</a:t>
            </a:r>
            <a:r>
              <a:rPr lang="it-IT" dirty="0"/>
              <a:t> card.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9576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The </a:t>
            </a:r>
            <a:r>
              <a:rPr lang="it-IT" dirty="0" err="1"/>
              <a:t>read_temp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return</a:t>
            </a:r>
            <a:r>
              <a:rPr lang="it-IT" dirty="0"/>
              <a:t> a </a:t>
            </a:r>
            <a:r>
              <a:rPr lang="it-IT" dirty="0" err="1"/>
              <a:t>String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represent</a:t>
            </a:r>
            <a:r>
              <a:rPr lang="it-IT" dirty="0"/>
              <a:t> the temperature </a:t>
            </a:r>
            <a:r>
              <a:rPr lang="it-IT" dirty="0" err="1"/>
              <a:t>read</a:t>
            </a:r>
            <a:r>
              <a:rPr lang="it-IT" dirty="0"/>
              <a:t> from DHT11 </a:t>
            </a:r>
            <a:r>
              <a:rPr lang="it-IT" dirty="0" err="1"/>
              <a:t>sensor</a:t>
            </a:r>
            <a:r>
              <a:rPr lang="it-IT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27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The </a:t>
            </a:r>
            <a:r>
              <a:rPr lang="it-IT" dirty="0" err="1"/>
              <a:t>read_hum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return</a:t>
            </a:r>
            <a:r>
              <a:rPr lang="it-IT" dirty="0"/>
              <a:t> a </a:t>
            </a:r>
            <a:r>
              <a:rPr lang="it-IT" dirty="0" err="1"/>
              <a:t>String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represent</a:t>
            </a:r>
            <a:r>
              <a:rPr lang="it-IT" dirty="0"/>
              <a:t> the </a:t>
            </a:r>
            <a:r>
              <a:rPr lang="it-IT" dirty="0" err="1"/>
              <a:t>humidity</a:t>
            </a:r>
            <a:r>
              <a:rPr lang="it-IT" dirty="0"/>
              <a:t> </a:t>
            </a:r>
            <a:r>
              <a:rPr lang="it-IT" dirty="0" err="1"/>
              <a:t>read</a:t>
            </a:r>
            <a:r>
              <a:rPr lang="it-IT" dirty="0"/>
              <a:t> from DHT11 </a:t>
            </a:r>
            <a:r>
              <a:rPr lang="it-IT" dirty="0" err="1"/>
              <a:t>sensor</a:t>
            </a:r>
            <a:r>
              <a:rPr lang="it-IT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4473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The </a:t>
            </a:r>
            <a:r>
              <a:rPr lang="it-IT" dirty="0" err="1"/>
              <a:t>inizialization</a:t>
            </a:r>
            <a:r>
              <a:rPr lang="it-IT" dirty="0"/>
              <a:t> of </a:t>
            </a:r>
            <a:r>
              <a:rPr lang="it-IT" dirty="0" err="1"/>
              <a:t>wolfSSL</a:t>
            </a:r>
            <a:r>
              <a:rPr lang="it-IT" dirty="0"/>
              <a:t> </a:t>
            </a:r>
            <a:r>
              <a:rPr lang="it-IT" dirty="0" err="1"/>
              <a:t>connect</a:t>
            </a:r>
            <a:r>
              <a:rPr lang="it-IT" dirty="0"/>
              <a:t> the </a:t>
            </a:r>
            <a:r>
              <a:rPr lang="it-IT" dirty="0" err="1"/>
              <a:t>arduino</a:t>
            </a:r>
            <a:r>
              <a:rPr lang="it-IT" dirty="0"/>
              <a:t> to wireless </a:t>
            </a:r>
            <a:r>
              <a:rPr lang="it-IT" dirty="0" err="1"/>
              <a:t>connectivity</a:t>
            </a:r>
            <a:r>
              <a:rPr lang="it-IT" dirty="0"/>
              <a:t> to a </a:t>
            </a:r>
            <a:r>
              <a:rPr lang="it-IT" dirty="0" err="1"/>
              <a:t>previous</a:t>
            </a:r>
            <a:r>
              <a:rPr lang="it-IT" dirty="0"/>
              <a:t> set </a:t>
            </a:r>
            <a:r>
              <a:rPr lang="it-IT" dirty="0" err="1"/>
              <a:t>ssid</a:t>
            </a:r>
            <a:r>
              <a:rPr lang="it-IT" dirty="0"/>
              <a:t> and password. After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specified</a:t>
            </a:r>
            <a:r>
              <a:rPr lang="it-IT" dirty="0"/>
              <a:t> the </a:t>
            </a:r>
            <a:r>
              <a:rPr lang="it-IT" dirty="0" err="1"/>
              <a:t>protocol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, in </a:t>
            </a:r>
            <a:r>
              <a:rPr lang="it-IT" dirty="0" err="1"/>
              <a:t>this</a:t>
            </a:r>
            <a:r>
              <a:rPr lang="it-IT" dirty="0"/>
              <a:t> case «wolfTLS1_3&gt; TLS 1.3 and the certificate to use.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8604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The «invia»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send</a:t>
            </a:r>
            <a:r>
              <a:rPr lang="it-IT" dirty="0"/>
              <a:t> the HTTPS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previously</a:t>
            </a:r>
            <a:r>
              <a:rPr lang="it-IT" dirty="0"/>
              <a:t> </a:t>
            </a:r>
            <a:r>
              <a:rPr lang="it-IT" dirty="0" err="1"/>
              <a:t>passed</a:t>
            </a:r>
            <a:r>
              <a:rPr lang="it-IT" dirty="0"/>
              <a:t> and </a:t>
            </a:r>
            <a:r>
              <a:rPr lang="it-IT" dirty="0" err="1"/>
              <a:t>inizialize</a:t>
            </a:r>
            <a:r>
              <a:rPr lang="it-IT" dirty="0"/>
              <a:t> the TLS connection.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6511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 algn="l">
              <a:buFont typeface="+mj-lt"/>
              <a:buAutoNum type="arabicPeriod"/>
            </a:pPr>
            <a:r>
              <a:rPr lang="en-US" b="0" i="0" dirty="0">
                <a:solidFill>
                  <a:srgbClr val="373D4B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The negotiation phase of the handshake are made in order to securely connect the two peers.</a:t>
            </a:r>
          </a:p>
          <a:p>
            <a:pPr marL="457200" indent="-317500" algn="l">
              <a:buFont typeface="+mj-lt"/>
              <a:buAutoNum type="arabicPeriod"/>
            </a:pPr>
            <a:r>
              <a:rPr lang="en-US" b="0" i="0" dirty="0">
                <a:solidFill>
                  <a:srgbClr val="373D4B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The whole point of the handshake is to perform a key exchange. What key exchange algorithm to use? This is one of the things decided as part of the negotiation process.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  <a:tabLst/>
              <a:defRPr/>
            </a:pPr>
            <a:r>
              <a:rPr lang="en-US" b="0" i="0" dirty="0">
                <a:solidFill>
                  <a:srgbClr val="373D4B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It is trivial for a MITM attacker to impersonate any side of a key exchange. For this reason, key exchanges must be authenticated. 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  <a:tabLst/>
              <a:defRPr/>
            </a:pPr>
            <a:r>
              <a:rPr lang="en-US" b="0" i="0" dirty="0">
                <a:solidFill>
                  <a:srgbClr val="373D4B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As browsers often connect to the same websites again and again, key exchanges can be costly and slow down a user’s experience. For this reason, mechanisms to fast-track secure sessions without redoing a key exchange are integrated into TLS.</a:t>
            </a: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tabLst/>
              <a:defRPr/>
            </a:pPr>
            <a:endParaRPr lang="en-US" b="0" i="0" dirty="0">
              <a:solidFill>
                <a:srgbClr val="373D4B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39700" indent="0" algn="l">
              <a:buFont typeface="+mj-lt"/>
              <a:buNone/>
            </a:pPr>
            <a:endParaRPr lang="en-US" b="0" i="0" dirty="0">
              <a:solidFill>
                <a:srgbClr val="373D4B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750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4255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96166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54124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+mn-lt"/>
              </a:rPr>
              <a:t>Hyperledger Fabric is an open source, permissioned blockchain framework.</a:t>
            </a:r>
            <a:br>
              <a:rPr lang="en-US" b="0" i="0" dirty="0">
                <a:solidFill>
                  <a:srgbClr val="333333"/>
                </a:solidFill>
                <a:effectLst/>
                <a:latin typeface="+mn-lt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+mn-lt"/>
              </a:rPr>
              <a:t>It is a modular, general-purpose framework that offers unique identity management and access control features.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+mn-lt"/>
              </a:rPr>
              <a:t>Fabric networks are permissioned, meaning all participating member’s identities are known and authenticated.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+mn-lt"/>
              </a:rPr>
              <a:t>Fabric networks consist of channels, which are a private “subnet” of communication between two or more specific network members, members on the network can transact in a private and confidential way. Each transaction on the blockchain network is executed on a channel, where each party must be authenticated and authorized to transact on that channel.</a:t>
            </a:r>
          </a:p>
          <a:p>
            <a:endParaRPr lang="en-US" dirty="0">
              <a:latin typeface="+mn-lt"/>
              <a:ea typeface="Source Sans Pro" panose="020B0503030403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04570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At the start of the server,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executed</a:t>
            </a:r>
            <a:r>
              <a:rPr lang="it-IT" dirty="0"/>
              <a:t> the «</a:t>
            </a:r>
            <a:r>
              <a:rPr lang="it-IT" dirty="0" err="1"/>
              <a:t>initLedgerR</a:t>
            </a:r>
            <a:r>
              <a:rPr lang="it-IT" dirty="0"/>
              <a:t>»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add</a:t>
            </a:r>
            <a:r>
              <a:rPr lang="it-IT" dirty="0"/>
              <a:t> to blockchain asset1 with </a:t>
            </a:r>
            <a:r>
              <a:rPr lang="it-IT" dirty="0" err="1"/>
              <a:t>blank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defined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, update and </a:t>
            </a:r>
            <a:r>
              <a:rPr lang="it-IT" dirty="0" err="1"/>
              <a:t>read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can be </a:t>
            </a:r>
            <a:r>
              <a:rPr lang="it-IT" dirty="0" err="1"/>
              <a:t>called</a:t>
            </a:r>
            <a:r>
              <a:rPr lang="it-IT" dirty="0"/>
              <a:t> with an HTTPS </a:t>
            </a:r>
            <a:r>
              <a:rPr lang="it-IT" dirty="0" err="1"/>
              <a:t>request</a:t>
            </a:r>
            <a:r>
              <a:rPr lang="it-IT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The </a:t>
            </a:r>
            <a:r>
              <a:rPr lang="it-IT" dirty="0" err="1"/>
              <a:t>http.ListandserveTLS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wait</a:t>
            </a:r>
            <a:r>
              <a:rPr lang="it-IT" dirty="0"/>
              <a:t> </a:t>
            </a:r>
            <a:r>
              <a:rPr lang="it-IT" dirty="0" err="1"/>
              <a:t>until</a:t>
            </a:r>
            <a:r>
              <a:rPr lang="it-IT" dirty="0"/>
              <a:t> an http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recived</a:t>
            </a:r>
            <a:r>
              <a:rPr lang="it-IT" dirty="0"/>
              <a:t>.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happen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use </a:t>
            </a:r>
            <a:r>
              <a:rPr lang="it-IT" dirty="0" err="1"/>
              <a:t>httpsMux</a:t>
            </a:r>
            <a:r>
              <a:rPr lang="it-IT" dirty="0"/>
              <a:t> to handle </a:t>
            </a:r>
            <a:r>
              <a:rPr lang="it-IT" dirty="0" err="1"/>
              <a:t>request</a:t>
            </a:r>
            <a:r>
              <a:rPr lang="it-IT" dirty="0"/>
              <a:t> and </a:t>
            </a:r>
            <a:r>
              <a:rPr lang="it-IT" dirty="0" err="1"/>
              <a:t>dispatch</a:t>
            </a:r>
            <a:r>
              <a:rPr lang="it-IT" dirty="0"/>
              <a:t> a </a:t>
            </a:r>
            <a:r>
              <a:rPr lang="it-IT" dirty="0" err="1"/>
              <a:t>response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78510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The update </a:t>
            </a:r>
            <a:r>
              <a:rPr lang="it-IT" dirty="0" err="1"/>
              <a:t>function</a:t>
            </a:r>
            <a:r>
              <a:rPr lang="it-IT" dirty="0"/>
              <a:t> decompose JSON </a:t>
            </a:r>
            <a:r>
              <a:rPr lang="it-IT" dirty="0" err="1"/>
              <a:t>document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from client. The </a:t>
            </a:r>
            <a:r>
              <a:rPr lang="it-IT" dirty="0" err="1"/>
              <a:t>various</a:t>
            </a:r>
            <a:r>
              <a:rPr lang="it-IT" dirty="0"/>
              <a:t> field of </a:t>
            </a:r>
            <a:r>
              <a:rPr lang="it-IT" dirty="0" err="1"/>
              <a:t>this</a:t>
            </a:r>
            <a:r>
              <a:rPr lang="it-IT" dirty="0"/>
              <a:t> JSON are </a:t>
            </a:r>
            <a:r>
              <a:rPr lang="it-IT" dirty="0" err="1"/>
              <a:t>used</a:t>
            </a:r>
            <a:r>
              <a:rPr lang="it-IT" dirty="0"/>
              <a:t> to call update </a:t>
            </a:r>
            <a:r>
              <a:rPr lang="it-IT" dirty="0" err="1"/>
              <a:t>function</a:t>
            </a:r>
            <a:r>
              <a:rPr lang="it-IT" dirty="0"/>
              <a:t> of the </a:t>
            </a:r>
            <a:r>
              <a:rPr lang="it-IT" dirty="0" err="1"/>
              <a:t>chaincode</a:t>
            </a:r>
            <a:r>
              <a:rPr lang="it-IT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The </a:t>
            </a:r>
            <a:r>
              <a:rPr lang="it-IT" dirty="0" err="1"/>
              <a:t>result</a:t>
            </a:r>
            <a:r>
              <a:rPr lang="it-IT" dirty="0"/>
              <a:t> of the </a:t>
            </a:r>
            <a:r>
              <a:rPr lang="it-IT" dirty="0" err="1"/>
              <a:t>chaincode</a:t>
            </a:r>
            <a:r>
              <a:rPr lang="it-IT" dirty="0"/>
              <a:t> are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response</a:t>
            </a:r>
            <a:r>
              <a:rPr lang="it-IT" dirty="0"/>
              <a:t> for the HTTPS </a:t>
            </a:r>
            <a:r>
              <a:rPr lang="it-IT" dirty="0" err="1"/>
              <a:t>request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0506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The </a:t>
            </a:r>
            <a:r>
              <a:rPr lang="it-IT" dirty="0" err="1"/>
              <a:t>read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simply</a:t>
            </a:r>
            <a:r>
              <a:rPr lang="it-IT" dirty="0"/>
              <a:t> </a:t>
            </a:r>
            <a:r>
              <a:rPr lang="it-IT" dirty="0" err="1"/>
              <a:t>read</a:t>
            </a:r>
            <a:r>
              <a:rPr lang="it-IT" dirty="0"/>
              <a:t> the asset </a:t>
            </a:r>
            <a:r>
              <a:rPr lang="it-IT" dirty="0" err="1"/>
              <a:t>stored</a:t>
            </a:r>
            <a:r>
              <a:rPr lang="it-IT" dirty="0"/>
              <a:t> in blockchain of a </a:t>
            </a:r>
            <a:r>
              <a:rPr lang="it-IT" dirty="0" err="1"/>
              <a:t>determined</a:t>
            </a:r>
            <a:r>
              <a:rPr lang="it-IT" dirty="0"/>
              <a:t> asset </a:t>
            </a:r>
            <a:r>
              <a:rPr lang="it-IT" dirty="0" err="1"/>
              <a:t>identifier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29887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latin typeface="+mn-lt"/>
              </a:rPr>
              <a:t>Before</a:t>
            </a:r>
            <a:r>
              <a:rPr lang="it-IT" dirty="0">
                <a:latin typeface="+mn-lt"/>
              </a:rPr>
              <a:t> </a:t>
            </a:r>
            <a:r>
              <a:rPr lang="it-IT" dirty="0" err="1">
                <a:latin typeface="+mn-lt"/>
              </a:rPr>
              <a:t>calling</a:t>
            </a:r>
            <a:r>
              <a:rPr lang="it-IT" dirty="0">
                <a:latin typeface="+mn-lt"/>
              </a:rPr>
              <a:t> </a:t>
            </a:r>
            <a:r>
              <a:rPr lang="it-IT" dirty="0" err="1">
                <a:latin typeface="+mn-lt"/>
              </a:rPr>
              <a:t>chaincode</a:t>
            </a:r>
            <a:r>
              <a:rPr lang="it-IT" dirty="0">
                <a:latin typeface="+mn-lt"/>
              </a:rPr>
              <a:t> </a:t>
            </a:r>
            <a:r>
              <a:rPr lang="it-IT" dirty="0" err="1">
                <a:latin typeface="+mn-lt"/>
              </a:rPr>
              <a:t>functionality</a:t>
            </a:r>
            <a:r>
              <a:rPr lang="it-IT" dirty="0">
                <a:latin typeface="+mn-lt"/>
              </a:rPr>
              <a:t>, </a:t>
            </a:r>
            <a:r>
              <a:rPr lang="it-IT" dirty="0" err="1">
                <a:latin typeface="+mn-lt"/>
              </a:rPr>
              <a:t>fabric</a:t>
            </a:r>
            <a:r>
              <a:rPr lang="it-IT" dirty="0">
                <a:latin typeface="+mn-lt"/>
              </a:rPr>
              <a:t> </a:t>
            </a:r>
            <a:r>
              <a:rPr lang="it-IT" dirty="0" err="1">
                <a:latin typeface="+mn-lt"/>
              </a:rPr>
              <a:t>need</a:t>
            </a:r>
            <a:r>
              <a:rPr lang="it-IT" dirty="0">
                <a:latin typeface="+mn-lt"/>
              </a:rPr>
              <a:t> to </a:t>
            </a:r>
            <a:r>
              <a:rPr lang="it-IT" dirty="0" err="1">
                <a:latin typeface="+mn-lt"/>
              </a:rPr>
              <a:t>identify</a:t>
            </a:r>
            <a:r>
              <a:rPr lang="it-IT" dirty="0">
                <a:latin typeface="+mn-lt"/>
              </a:rPr>
              <a:t> </a:t>
            </a:r>
            <a:r>
              <a:rPr lang="it-IT" dirty="0" err="1">
                <a:latin typeface="+mn-lt"/>
              </a:rPr>
              <a:t>who</a:t>
            </a:r>
            <a:r>
              <a:rPr lang="it-IT" dirty="0">
                <a:latin typeface="+mn-lt"/>
              </a:rPr>
              <a:t> </a:t>
            </a:r>
            <a:r>
              <a:rPr lang="it-IT" dirty="0" err="1">
                <a:latin typeface="+mn-lt"/>
              </a:rPr>
              <a:t>is</a:t>
            </a:r>
            <a:r>
              <a:rPr lang="it-IT" dirty="0">
                <a:latin typeface="+mn-lt"/>
              </a:rPr>
              <a:t> making the call.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+mn-lt"/>
              </a:rPr>
              <a:t>Wallet is used to identify who is using a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+mn-lt"/>
              </a:rPr>
              <a:t>chaincode</a:t>
            </a:r>
            <a:r>
              <a:rPr lang="en-US" b="0" i="0" dirty="0">
                <a:solidFill>
                  <a:srgbClr val="292929"/>
                </a:solidFill>
                <a:effectLst/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45145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010101"/>
                </a:solidFill>
                <a:effectLst/>
                <a:latin typeface="+mn-lt"/>
              </a:rPr>
              <a:t>When an application connects to a network channel it selects a user identity to do so, for example </a:t>
            </a:r>
            <a:r>
              <a:rPr lang="en-US" dirty="0">
                <a:effectLst/>
                <a:latin typeface="+mn-lt"/>
              </a:rPr>
              <a:t>ID1.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="0" i="0" dirty="0">
                <a:solidFill>
                  <a:srgbClr val="010101"/>
                </a:solidFill>
                <a:effectLst/>
                <a:latin typeface="+mn-lt"/>
              </a:rPr>
              <a:t>The channel MSPs (</a:t>
            </a:r>
            <a:r>
              <a:rPr lang="it-IT" b="1" i="0" dirty="0">
                <a:solidFill>
                  <a:srgbClr val="010101"/>
                </a:solidFill>
                <a:effectLst/>
                <a:latin typeface="+mn-lt"/>
              </a:rPr>
              <a:t>Membership Service Providers</a:t>
            </a:r>
            <a:r>
              <a:rPr lang="en-US" b="0" i="0" dirty="0">
                <a:solidFill>
                  <a:srgbClr val="010101"/>
                </a:solidFill>
                <a:effectLst/>
                <a:latin typeface="+mn-lt"/>
              </a:rPr>
              <a:t>) associate </a:t>
            </a:r>
            <a:r>
              <a:rPr lang="en-US" dirty="0">
                <a:effectLst/>
                <a:latin typeface="+mn-lt"/>
              </a:rPr>
              <a:t>ID1</a:t>
            </a:r>
            <a:r>
              <a:rPr lang="en-US" b="0" i="0" dirty="0">
                <a:solidFill>
                  <a:srgbClr val="010101"/>
                </a:solidFill>
                <a:effectLst/>
                <a:latin typeface="+mn-lt"/>
              </a:rPr>
              <a:t> with a role within a particular organization.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="0" i="0" dirty="0">
                <a:solidFill>
                  <a:srgbClr val="010101"/>
                </a:solidFill>
                <a:effectLst/>
                <a:latin typeface="+mn-lt"/>
              </a:rPr>
              <a:t>A single wallet can hold multiple identities, each issued by a particular Certificate Authority.</a:t>
            </a:r>
            <a:endParaRPr lang="en-US" b="0" i="0" dirty="0">
              <a:solidFill>
                <a:srgbClr val="292929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40558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 the </a:t>
            </a:r>
            <a:r>
              <a:rPr lang="it-IT" dirty="0" err="1"/>
              <a:t>chaincode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simply</a:t>
            </a:r>
            <a:r>
              <a:rPr lang="it-IT" dirty="0"/>
              <a:t> </a:t>
            </a:r>
            <a:r>
              <a:rPr lang="it-IT" dirty="0" err="1"/>
              <a:t>struct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define</a:t>
            </a:r>
            <a:r>
              <a:rPr lang="it-IT" dirty="0"/>
              <a:t> the Asset temperature. The </a:t>
            </a:r>
            <a:r>
              <a:rPr lang="it-IT" dirty="0" err="1"/>
              <a:t>owner</a:t>
            </a:r>
            <a:r>
              <a:rPr lang="it-IT" dirty="0"/>
              <a:t> are </a:t>
            </a:r>
            <a:r>
              <a:rPr lang="it-IT" dirty="0" err="1"/>
              <a:t>represented</a:t>
            </a:r>
            <a:r>
              <a:rPr lang="it-IT" dirty="0"/>
              <a:t> of the </a:t>
            </a:r>
            <a:r>
              <a:rPr lang="it-IT" dirty="0" err="1"/>
              <a:t>unique</a:t>
            </a:r>
            <a:r>
              <a:rPr lang="it-IT" dirty="0"/>
              <a:t> </a:t>
            </a:r>
            <a:r>
              <a:rPr lang="it-IT" dirty="0" err="1"/>
              <a:t>identifier</a:t>
            </a:r>
            <a:r>
              <a:rPr lang="it-IT" dirty="0"/>
              <a:t> card </a:t>
            </a:r>
            <a:r>
              <a:rPr lang="it-IT" dirty="0" err="1"/>
              <a:t>instead</a:t>
            </a:r>
            <a:r>
              <a:rPr lang="it-IT" dirty="0"/>
              <a:t> of some </a:t>
            </a:r>
            <a:r>
              <a:rPr lang="it-IT" dirty="0" err="1"/>
              <a:t>sensible</a:t>
            </a:r>
            <a:r>
              <a:rPr lang="it-IT" dirty="0"/>
              <a:t> information.</a:t>
            </a:r>
          </a:p>
        </p:txBody>
      </p:sp>
    </p:spTree>
    <p:extLst>
      <p:ext uri="{BB962C8B-B14F-4D97-AF65-F5344CB8AC3E}">
        <p14:creationId xmlns:p14="http://schemas.microsoft.com/office/powerpoint/2010/main" val="16251741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latin typeface="+mn-lt"/>
              </a:rPr>
              <a:t>InitLedger</a:t>
            </a:r>
            <a:r>
              <a:rPr lang="it-IT" dirty="0">
                <a:latin typeface="+mn-lt"/>
              </a:rPr>
              <a:t> </a:t>
            </a:r>
            <a:r>
              <a:rPr lang="it-IT" dirty="0" err="1">
                <a:latin typeface="+mn-lt"/>
              </a:rPr>
              <a:t>add</a:t>
            </a:r>
            <a:r>
              <a:rPr lang="it-IT" dirty="0">
                <a:latin typeface="+mn-lt"/>
              </a:rPr>
              <a:t> some asset to the </a:t>
            </a:r>
            <a:r>
              <a:rPr lang="it-IT" dirty="0" err="1">
                <a:latin typeface="+mn-lt"/>
              </a:rPr>
              <a:t>ledger</a:t>
            </a:r>
            <a:r>
              <a:rPr lang="it-IT" dirty="0">
                <a:latin typeface="+mn-lt"/>
              </a:rPr>
              <a:t> of the blockchain, in </a:t>
            </a:r>
            <a:r>
              <a:rPr lang="it-IT" dirty="0" err="1">
                <a:latin typeface="+mn-lt"/>
              </a:rPr>
              <a:t>this</a:t>
            </a:r>
            <a:r>
              <a:rPr lang="it-IT" dirty="0">
                <a:latin typeface="+mn-lt"/>
              </a:rPr>
              <a:t> case </a:t>
            </a:r>
            <a:r>
              <a:rPr lang="it-IT" dirty="0" err="1">
                <a:latin typeface="+mn-lt"/>
              </a:rPr>
              <a:t>only</a:t>
            </a:r>
            <a:r>
              <a:rPr lang="it-IT" dirty="0">
                <a:latin typeface="+mn-lt"/>
              </a:rPr>
              <a:t> one </a:t>
            </a:r>
            <a:r>
              <a:rPr lang="it-IT" dirty="0" err="1">
                <a:latin typeface="+mn-lt"/>
              </a:rPr>
              <a:t>that</a:t>
            </a:r>
            <a:r>
              <a:rPr lang="it-IT" dirty="0">
                <a:latin typeface="+mn-lt"/>
              </a:rPr>
              <a:t> </a:t>
            </a:r>
            <a:r>
              <a:rPr lang="it-IT" dirty="0" err="1">
                <a:latin typeface="+mn-lt"/>
              </a:rPr>
              <a:t>have</a:t>
            </a:r>
            <a:r>
              <a:rPr lang="it-IT" dirty="0">
                <a:latin typeface="+mn-lt"/>
              </a:rPr>
              <a:t> </a:t>
            </a:r>
            <a:r>
              <a:rPr lang="it-IT" dirty="0" err="1">
                <a:latin typeface="+mn-lt"/>
              </a:rPr>
              <a:t>as</a:t>
            </a:r>
            <a:r>
              <a:rPr lang="it-IT" dirty="0">
                <a:latin typeface="+mn-lt"/>
              </a:rPr>
              <a:t> ID «asset1». The </a:t>
            </a:r>
            <a:r>
              <a:rPr lang="it-IT" dirty="0" err="1">
                <a:latin typeface="+mn-lt"/>
              </a:rPr>
              <a:t>other</a:t>
            </a:r>
            <a:r>
              <a:rPr lang="it-IT" dirty="0">
                <a:latin typeface="+mn-lt"/>
              </a:rPr>
              <a:t> </a:t>
            </a:r>
            <a:r>
              <a:rPr lang="it-IT" dirty="0" err="1">
                <a:latin typeface="+mn-lt"/>
              </a:rPr>
              <a:t>parameter</a:t>
            </a:r>
            <a:r>
              <a:rPr lang="it-IT" dirty="0">
                <a:latin typeface="+mn-lt"/>
              </a:rPr>
              <a:t> are </a:t>
            </a:r>
            <a:r>
              <a:rPr lang="it-IT" dirty="0" err="1">
                <a:latin typeface="+mn-lt"/>
              </a:rPr>
              <a:t>null</a:t>
            </a:r>
            <a:r>
              <a:rPr lang="it-IT" dirty="0">
                <a:latin typeface="+mn-lt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 err="1">
                <a:solidFill>
                  <a:srgbClr val="292929"/>
                </a:solidFill>
                <a:effectLst/>
                <a:latin typeface="+mn-lt"/>
              </a:rPr>
              <a:t>PutState</a:t>
            </a:r>
            <a:r>
              <a:rPr lang="en-US" b="1" i="0" dirty="0">
                <a:solidFill>
                  <a:srgbClr val="292929"/>
                </a:solidFill>
                <a:effectLst/>
                <a:latin typeface="+mn-lt"/>
              </a:rPr>
              <a:t> </a:t>
            </a:r>
            <a:r>
              <a:rPr lang="en-US" b="0" i="0" dirty="0">
                <a:solidFill>
                  <a:srgbClr val="292929"/>
                </a:solidFill>
                <a:effectLst/>
                <a:latin typeface="+mn-lt"/>
              </a:rPr>
              <a:t>Puts the specified </a:t>
            </a:r>
            <a:r>
              <a:rPr lang="en-US" b="0" i="1" dirty="0">
                <a:solidFill>
                  <a:srgbClr val="292929"/>
                </a:solidFill>
                <a:effectLst/>
                <a:latin typeface="+mn-lt"/>
              </a:rPr>
              <a:t>key</a:t>
            </a:r>
            <a:r>
              <a:rPr lang="en-US" b="0" i="0" dirty="0">
                <a:solidFill>
                  <a:srgbClr val="292929"/>
                </a:solidFill>
                <a:effectLst/>
                <a:latin typeface="+mn-lt"/>
              </a:rPr>
              <a:t> and </a:t>
            </a:r>
            <a:r>
              <a:rPr lang="en-US" b="0" i="1" dirty="0">
                <a:solidFill>
                  <a:srgbClr val="292929"/>
                </a:solidFill>
                <a:effectLst/>
                <a:latin typeface="+mn-lt"/>
              </a:rPr>
              <a:t>value</a:t>
            </a:r>
            <a:r>
              <a:rPr lang="en-US" b="0" i="0" dirty="0">
                <a:solidFill>
                  <a:srgbClr val="292929"/>
                </a:solidFill>
                <a:effectLst/>
                <a:latin typeface="+mn-lt"/>
              </a:rPr>
              <a:t> into the transaction’s Write set as a data-write proposal. 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+mn-lt"/>
              </a:rPr>
              <a:t>PutState</a:t>
            </a:r>
            <a:r>
              <a:rPr lang="en-US" b="0" i="0" dirty="0">
                <a:solidFill>
                  <a:srgbClr val="292929"/>
                </a:solidFill>
                <a:effectLst/>
                <a:latin typeface="+mn-lt"/>
              </a:rPr>
              <a:t> doesn’t affect the ledger until the transaction is validated and successfully committed.</a:t>
            </a:r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6618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it-IT" dirty="0" err="1"/>
              <a:t>UpdateAsset</a:t>
            </a:r>
            <a:r>
              <a:rPr lang="it-IT" dirty="0"/>
              <a:t> update an asset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exist</a:t>
            </a:r>
            <a:r>
              <a:rPr lang="it-IT" dirty="0"/>
              <a:t> in blockchain.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check </a:t>
            </a:r>
            <a:r>
              <a:rPr lang="it-IT" dirty="0" err="1"/>
              <a:t>if</a:t>
            </a:r>
            <a:r>
              <a:rPr lang="it-IT" dirty="0"/>
              <a:t> the asset </a:t>
            </a:r>
            <a:r>
              <a:rPr lang="it-IT" dirty="0" err="1"/>
              <a:t>exist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overwriting</a:t>
            </a:r>
            <a:r>
              <a:rPr lang="it-IT" dirty="0"/>
              <a:t> the </a:t>
            </a:r>
            <a:r>
              <a:rPr lang="it-IT" dirty="0" err="1"/>
              <a:t>existing</a:t>
            </a:r>
            <a:r>
              <a:rPr lang="it-IT" dirty="0"/>
              <a:t> asset with new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otherwise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return</a:t>
            </a:r>
            <a:r>
              <a:rPr lang="it-IT" dirty="0"/>
              <a:t> with an </a:t>
            </a:r>
            <a:r>
              <a:rPr lang="it-IT" dirty="0" err="1"/>
              <a:t>error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9957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it-IT" dirty="0" err="1"/>
              <a:t>ReadAsset</a:t>
            </a:r>
            <a:r>
              <a:rPr lang="it-IT" dirty="0"/>
              <a:t> </a:t>
            </a:r>
            <a:r>
              <a:rPr lang="it-IT" dirty="0" err="1"/>
              <a:t>read</a:t>
            </a:r>
            <a:r>
              <a:rPr lang="it-IT" dirty="0"/>
              <a:t> asset in blockchain and </a:t>
            </a:r>
            <a:r>
              <a:rPr lang="it-IT" dirty="0" err="1"/>
              <a:t>return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exist</a:t>
            </a:r>
            <a:r>
              <a:rPr lang="it-IT" dirty="0"/>
              <a:t>, </a:t>
            </a:r>
            <a:r>
              <a:rPr lang="it-IT" dirty="0" err="1"/>
              <a:t>otherwise</a:t>
            </a:r>
            <a:r>
              <a:rPr lang="it-IT" dirty="0"/>
              <a:t> </a:t>
            </a:r>
            <a:r>
              <a:rPr lang="it-IT" dirty="0" err="1"/>
              <a:t>return</a:t>
            </a:r>
            <a:r>
              <a:rPr lang="it-IT" dirty="0"/>
              <a:t> </a:t>
            </a:r>
            <a:r>
              <a:rPr lang="it-IT" dirty="0" err="1"/>
              <a:t>error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91430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Font typeface="+mj-lt"/>
              <a:buNone/>
            </a:pPr>
            <a:endParaRPr lang="en-US" b="0" i="0" dirty="0">
              <a:solidFill>
                <a:srgbClr val="373D4B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5699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Font typeface="+mj-lt"/>
              <a:buNone/>
            </a:pPr>
            <a:endParaRPr lang="en-US" b="0" i="0" dirty="0">
              <a:solidFill>
                <a:srgbClr val="373D4B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9228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Font typeface="+mj-lt"/>
              <a:buNone/>
            </a:pPr>
            <a:endParaRPr lang="en-US" b="0" i="0" dirty="0">
              <a:solidFill>
                <a:srgbClr val="373D4B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6828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6339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3754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0026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0696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3493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7996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IOT SECURITY</a:t>
            </a:r>
            <a:br>
              <a:rPr lang="en-US" dirty="0"/>
            </a:br>
            <a:r>
              <a:rPr lang="en-US" dirty="0"/>
              <a:t>Project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3822959" y="3018089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Implementation</a:t>
            </a:r>
            <a:endParaRPr dirty="0"/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pic>
        <p:nvPicPr>
          <p:cNvPr id="5124" name="Picture 4" descr="HD Computer Programming - Coding Computer Science Icon ...">
            <a:extLst>
              <a:ext uri="{FF2B5EF4-FFF2-40B4-BE49-F238E27FC236}">
                <a16:creationId xmlns:a16="http://schemas.microsoft.com/office/drawing/2014/main" id="{D3308073-87CD-4B30-8B3B-2C533A71E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35" y="2436485"/>
            <a:ext cx="4846878" cy="270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895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1347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accent2"/>
                </a:solidFill>
              </a:rPr>
              <a:t>Initialization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43435" y="779217"/>
            <a:ext cx="8618071" cy="4046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it-IT" dirty="0"/>
          </a:p>
          <a:p>
            <a:endParaRPr lang="it-IT" sz="2000" dirty="0"/>
          </a:p>
          <a:p>
            <a:endParaRPr lang="en-US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9EEB662-4CD7-4820-8D5E-E9D48ED13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262" y="949075"/>
            <a:ext cx="34194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11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1347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2"/>
                </a:solidFill>
              </a:rPr>
              <a:t>Client </a:t>
            </a:r>
            <a:r>
              <a:rPr lang="it-IT" dirty="0" err="1">
                <a:solidFill>
                  <a:schemeClr val="accent2"/>
                </a:solidFill>
              </a:rPr>
              <a:t>logic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43435" y="779217"/>
            <a:ext cx="8618071" cy="4046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it-IT" dirty="0"/>
          </a:p>
          <a:p>
            <a:endParaRPr lang="it-IT" sz="2000" dirty="0"/>
          </a:p>
          <a:p>
            <a:endParaRPr lang="en-US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D621286-C32C-4A47-87EE-0490B1FF5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43" y="658090"/>
            <a:ext cx="6685090" cy="365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66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1347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accent2"/>
                </a:solidFill>
              </a:rPr>
              <a:t>readRFID</a:t>
            </a:r>
            <a:r>
              <a:rPr lang="it-IT" dirty="0">
                <a:solidFill>
                  <a:schemeClr val="accent2"/>
                </a:solidFill>
              </a:rPr>
              <a:t> </a:t>
            </a:r>
            <a:r>
              <a:rPr lang="it-IT" dirty="0" err="1">
                <a:solidFill>
                  <a:schemeClr val="accent2"/>
                </a:solidFill>
              </a:rPr>
              <a:t>function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43435" y="779217"/>
            <a:ext cx="8618071" cy="4046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it-IT" dirty="0"/>
          </a:p>
          <a:p>
            <a:endParaRPr lang="it-IT" sz="2000" dirty="0"/>
          </a:p>
          <a:p>
            <a:endParaRPr lang="en-US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00D7A52-086F-4BCF-BA4C-95D64A4D3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652" y="676378"/>
            <a:ext cx="6813291" cy="357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05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1347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accent2"/>
                </a:solidFill>
              </a:rPr>
              <a:t>read_temp</a:t>
            </a:r>
            <a:r>
              <a:rPr lang="it-IT" dirty="0">
                <a:solidFill>
                  <a:schemeClr val="accent2"/>
                </a:solidFill>
              </a:rPr>
              <a:t> 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43435" y="779217"/>
            <a:ext cx="8618071" cy="4046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it-IT" dirty="0"/>
          </a:p>
          <a:p>
            <a:endParaRPr lang="it-IT" sz="2000" dirty="0"/>
          </a:p>
          <a:p>
            <a:endParaRPr lang="en-US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3A529CE-84A7-426A-A194-511448514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73" y="779217"/>
            <a:ext cx="8160381" cy="324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62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1347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accent2"/>
                </a:solidFill>
              </a:rPr>
              <a:t>read_hum</a:t>
            </a:r>
            <a:r>
              <a:rPr lang="it-IT" dirty="0">
                <a:solidFill>
                  <a:schemeClr val="accent2"/>
                </a:solidFill>
              </a:rPr>
              <a:t> 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43435" y="779217"/>
            <a:ext cx="8618071" cy="4046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it-IT" dirty="0"/>
          </a:p>
          <a:p>
            <a:endParaRPr lang="it-IT" sz="2000" dirty="0"/>
          </a:p>
          <a:p>
            <a:endParaRPr lang="en-US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C7D7A5E-B595-4168-A554-C92CE8586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66" y="779217"/>
            <a:ext cx="7628817" cy="300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0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1347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accent2"/>
                </a:solidFill>
              </a:rPr>
              <a:t>wolfSSL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43435" y="779217"/>
            <a:ext cx="8618071" cy="4046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it-IT" dirty="0"/>
          </a:p>
          <a:p>
            <a:endParaRPr lang="it-IT" sz="2000" dirty="0"/>
          </a:p>
          <a:p>
            <a:endParaRPr lang="en-US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2CD1FEE-B3F8-4B93-B2C1-EF5E5068C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127" y="600783"/>
            <a:ext cx="3834818" cy="417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65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1347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accent2"/>
                </a:solidFill>
              </a:rPr>
              <a:t>wolfSSL</a:t>
            </a:r>
            <a:r>
              <a:rPr lang="it-IT" dirty="0">
                <a:solidFill>
                  <a:schemeClr val="accent2"/>
                </a:solidFill>
              </a:rPr>
              <a:t> invia </a:t>
            </a:r>
            <a:r>
              <a:rPr lang="it-IT" dirty="0" err="1">
                <a:solidFill>
                  <a:schemeClr val="accent2"/>
                </a:solidFill>
              </a:rPr>
              <a:t>Function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43435" y="779217"/>
            <a:ext cx="8618071" cy="4046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it-IT" dirty="0"/>
          </a:p>
          <a:p>
            <a:endParaRPr lang="it-IT" sz="2000" dirty="0"/>
          </a:p>
          <a:p>
            <a:endParaRPr lang="en-US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C1938B2-5951-45CE-8CD1-F3CAD13DC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29" y="606396"/>
            <a:ext cx="2896532" cy="413747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4611CF3-8976-4CB7-88E4-40C5E8AD5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220" y="606396"/>
            <a:ext cx="3584951" cy="384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087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1347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2"/>
                </a:solidFill>
              </a:rPr>
              <a:t>TLS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43435" y="779217"/>
            <a:ext cx="8618071" cy="4046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it-IT" dirty="0"/>
          </a:p>
          <a:p>
            <a:endParaRPr lang="it-IT" sz="2000" dirty="0"/>
          </a:p>
          <a:p>
            <a:endParaRPr lang="en-US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sp>
        <p:nvSpPr>
          <p:cNvPr id="7" name="Google Shape;500;p18">
            <a:extLst>
              <a:ext uri="{FF2B5EF4-FFF2-40B4-BE49-F238E27FC236}">
                <a16:creationId xmlns:a16="http://schemas.microsoft.com/office/drawing/2014/main" id="{E6C51BFF-7D74-40C2-B123-EA50365A3E25}"/>
              </a:ext>
            </a:extLst>
          </p:cNvPr>
          <p:cNvSpPr txBox="1">
            <a:spLocks/>
          </p:cNvSpPr>
          <p:nvPr/>
        </p:nvSpPr>
        <p:spPr>
          <a:xfrm>
            <a:off x="315419" y="655785"/>
            <a:ext cx="8618071" cy="4046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b="0" i="0" dirty="0">
                <a:solidFill>
                  <a:srgbClr val="373D4B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Negotiation: Phase aims at finding common ground between the client’s and the server’s configurations</a:t>
            </a:r>
          </a:p>
          <a:p>
            <a:endParaRPr lang="en-US" b="0" i="0" dirty="0">
              <a:solidFill>
                <a:srgbClr val="373D4B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b="0" i="0" dirty="0">
                <a:solidFill>
                  <a:srgbClr val="373D4B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Key exchange: </a:t>
            </a:r>
            <a:r>
              <a:rPr lang="en-US" dirty="0">
                <a:solidFill>
                  <a:srgbClr val="373D4B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between two participants.</a:t>
            </a:r>
          </a:p>
          <a:p>
            <a:endParaRPr lang="en-US" b="0" i="0" dirty="0">
              <a:solidFill>
                <a:srgbClr val="373D4B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b="0" i="0" dirty="0">
                <a:solidFill>
                  <a:srgbClr val="373D4B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Authentication: are made by certificated that client use.</a:t>
            </a:r>
          </a:p>
          <a:p>
            <a:endParaRPr lang="en-US" b="0" i="0" dirty="0">
              <a:solidFill>
                <a:srgbClr val="373D4B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b="0" i="0" dirty="0">
                <a:solidFill>
                  <a:srgbClr val="373D4B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Session Resumption: mechanism to fast-track secure session without redoing key exchange.</a:t>
            </a:r>
          </a:p>
          <a:p>
            <a:endParaRPr lang="it-IT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it-IT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319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1347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accent2"/>
                </a:solidFill>
              </a:rPr>
              <a:t>Communication</a:t>
            </a:r>
            <a:r>
              <a:rPr lang="it-IT" dirty="0">
                <a:solidFill>
                  <a:schemeClr val="accent2"/>
                </a:solidFill>
              </a:rPr>
              <a:t> </a:t>
            </a:r>
            <a:r>
              <a:rPr lang="it-IT" dirty="0" err="1">
                <a:solidFill>
                  <a:schemeClr val="accent2"/>
                </a:solidFill>
              </a:rPr>
              <a:t>without</a:t>
            </a:r>
            <a:r>
              <a:rPr lang="it-IT" dirty="0">
                <a:solidFill>
                  <a:schemeClr val="accent2"/>
                </a:solidFill>
              </a:rPr>
              <a:t> TLS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43435" y="779217"/>
            <a:ext cx="8618071" cy="4046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it-IT" dirty="0"/>
          </a:p>
          <a:p>
            <a:endParaRPr lang="it-IT" sz="2000" dirty="0"/>
          </a:p>
          <a:p>
            <a:endParaRPr lang="en-US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6121DFE-28F5-421B-A84E-3F6F5A913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53" y="887849"/>
            <a:ext cx="7471033" cy="336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8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Summary</a:t>
            </a:r>
            <a:endParaRPr sz="2800" dirty="0"/>
          </a:p>
        </p:txBody>
      </p:sp>
      <p:sp>
        <p:nvSpPr>
          <p:cNvPr id="471" name="Google Shape;471;p14"/>
          <p:cNvSpPr txBox="1"/>
          <p:nvPr/>
        </p:nvSpPr>
        <p:spPr>
          <a:xfrm>
            <a:off x="1047750" y="625278"/>
            <a:ext cx="6996600" cy="336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spc="100" dirty="0"/>
              <a:t>Project purpose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spc="100" dirty="0"/>
              <a:t>Hardware used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spc="100" dirty="0"/>
              <a:t>Technology used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spc="100" dirty="0"/>
              <a:t>Library used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spc="100" dirty="0"/>
              <a:t>Implementation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spc="100" dirty="0"/>
              <a:t>Security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spc="100" dirty="0"/>
              <a:t>Vulnerability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spc="100" dirty="0"/>
              <a:t>Privacy</a:t>
            </a: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1347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accent2"/>
                </a:solidFill>
              </a:rPr>
              <a:t>Communication</a:t>
            </a:r>
            <a:r>
              <a:rPr lang="it-IT" dirty="0">
                <a:solidFill>
                  <a:schemeClr val="accent2"/>
                </a:solidFill>
              </a:rPr>
              <a:t> with TLS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43435" y="779217"/>
            <a:ext cx="8618071" cy="4046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it-IT" dirty="0"/>
          </a:p>
          <a:p>
            <a:endParaRPr lang="it-IT" sz="2000" dirty="0"/>
          </a:p>
          <a:p>
            <a:endParaRPr lang="en-US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D028328-1420-432B-81C7-0D4D1803A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00" y="729278"/>
            <a:ext cx="6550965" cy="335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09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3822959" y="3018089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Hyperledger</a:t>
            </a:r>
            <a:r>
              <a:rPr lang="it-IT" dirty="0"/>
              <a:t> </a:t>
            </a:r>
            <a:r>
              <a:rPr lang="it-IT" dirty="0" err="1"/>
              <a:t>Fabric</a:t>
            </a:r>
            <a:r>
              <a:rPr lang="it-IT" dirty="0"/>
              <a:t> Blockchain</a:t>
            </a:r>
            <a:endParaRPr dirty="0"/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pic>
        <p:nvPicPr>
          <p:cNvPr id="5" name="Picture 6" descr="Hyperledger Fabric incorpora Ethereum a su plataforma ...">
            <a:extLst>
              <a:ext uri="{FF2B5EF4-FFF2-40B4-BE49-F238E27FC236}">
                <a16:creationId xmlns:a16="http://schemas.microsoft.com/office/drawing/2014/main" id="{19539CE1-D764-47F4-A922-DC0DD15D2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10" y="2949911"/>
            <a:ext cx="4642946" cy="12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50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1347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accent2"/>
                </a:solidFill>
              </a:rPr>
              <a:t>Hyperledger</a:t>
            </a:r>
            <a:r>
              <a:rPr lang="it-IT" dirty="0">
                <a:solidFill>
                  <a:schemeClr val="accent2"/>
                </a:solidFill>
              </a:rPr>
              <a:t> </a:t>
            </a:r>
            <a:r>
              <a:rPr lang="it-IT" dirty="0" err="1">
                <a:solidFill>
                  <a:schemeClr val="accent2"/>
                </a:solidFill>
              </a:rPr>
              <a:t>Fabric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43435" y="779217"/>
            <a:ext cx="8618071" cy="4046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it-IT" dirty="0"/>
          </a:p>
          <a:p>
            <a:endParaRPr lang="it-IT" sz="2000" dirty="0"/>
          </a:p>
          <a:p>
            <a:endParaRPr lang="en-US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pic>
        <p:nvPicPr>
          <p:cNvPr id="2050" name="Picture 2" descr="100x100_benefit_privacy1">
            <a:extLst>
              <a:ext uri="{FF2B5EF4-FFF2-40B4-BE49-F238E27FC236}">
                <a16:creationId xmlns:a16="http://schemas.microsoft.com/office/drawing/2014/main" id="{2E0EA6C5-4446-44C3-867B-B726DBA30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5185" y="209057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yperledgerfabricdiagram">
            <a:extLst>
              <a:ext uri="{FF2B5EF4-FFF2-40B4-BE49-F238E27FC236}">
                <a16:creationId xmlns:a16="http://schemas.microsoft.com/office/drawing/2014/main" id="{B44DB50E-3CDC-43CF-968A-0525C1745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54" y="779217"/>
            <a:ext cx="8618071" cy="311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213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1347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2"/>
                </a:solidFill>
              </a:rPr>
              <a:t>Server </a:t>
            </a:r>
            <a:r>
              <a:rPr lang="it-IT" dirty="0" err="1">
                <a:solidFill>
                  <a:schemeClr val="accent2"/>
                </a:solidFill>
              </a:rPr>
              <a:t>logic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43435" y="779217"/>
            <a:ext cx="8618071" cy="4046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it-IT" dirty="0"/>
          </a:p>
          <a:p>
            <a:endParaRPr lang="it-IT" sz="2000" dirty="0"/>
          </a:p>
          <a:p>
            <a:endParaRPr lang="en-US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06B734C-9DF1-4BE8-925C-7DD64D7C1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23" y="1075052"/>
            <a:ext cx="8486093" cy="210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47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1347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2"/>
                </a:solidFill>
              </a:rPr>
              <a:t>Update Item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43435" y="779217"/>
            <a:ext cx="8618071" cy="4046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it-IT" dirty="0"/>
          </a:p>
          <a:p>
            <a:endParaRPr lang="it-IT" sz="2000" dirty="0"/>
          </a:p>
          <a:p>
            <a:endParaRPr lang="en-US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8CE5EFC-00E7-4ECA-8DA8-5C4A7D408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8535"/>
            <a:ext cx="9144000" cy="254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62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1347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2"/>
                </a:solidFill>
              </a:rPr>
              <a:t>Read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43435" y="779217"/>
            <a:ext cx="8618071" cy="4046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it-IT" dirty="0"/>
          </a:p>
          <a:p>
            <a:endParaRPr lang="it-IT" sz="2000" dirty="0"/>
          </a:p>
          <a:p>
            <a:endParaRPr lang="en-US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D265300-A71B-44F1-B580-EE3583F44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975" y="660127"/>
            <a:ext cx="6368050" cy="364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03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1347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accent2"/>
                </a:solidFill>
              </a:rPr>
              <a:t>Fabric</a:t>
            </a:r>
            <a:r>
              <a:rPr lang="it-IT" dirty="0">
                <a:solidFill>
                  <a:schemeClr val="accent2"/>
                </a:solidFill>
              </a:rPr>
              <a:t> Certificate Autority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43435" y="779217"/>
            <a:ext cx="8618071" cy="4046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it-IT" dirty="0"/>
          </a:p>
          <a:p>
            <a:endParaRPr lang="it-IT" sz="2000" dirty="0"/>
          </a:p>
          <a:p>
            <a:endParaRPr lang="en-US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F3842A7-9CA3-4064-AAFC-DDDF2F7A7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409" y="684139"/>
            <a:ext cx="4457182" cy="404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853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1347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accent2"/>
                </a:solidFill>
              </a:rPr>
              <a:t>Fabric</a:t>
            </a:r>
            <a:r>
              <a:rPr lang="it-IT" dirty="0">
                <a:solidFill>
                  <a:schemeClr val="accent2"/>
                </a:solidFill>
              </a:rPr>
              <a:t> </a:t>
            </a:r>
            <a:r>
              <a:rPr lang="it-IT" dirty="0" err="1">
                <a:solidFill>
                  <a:schemeClr val="accent2"/>
                </a:solidFill>
              </a:rPr>
              <a:t>Wallet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43435" y="779217"/>
            <a:ext cx="8618071" cy="4046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it-IT" dirty="0"/>
          </a:p>
          <a:p>
            <a:endParaRPr lang="it-IT" sz="2000" dirty="0"/>
          </a:p>
          <a:p>
            <a:endParaRPr lang="en-US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  <p:pic>
        <p:nvPicPr>
          <p:cNvPr id="4098" name="Picture 2" descr="wallet.scenario">
            <a:extLst>
              <a:ext uri="{FF2B5EF4-FFF2-40B4-BE49-F238E27FC236}">
                <a16:creationId xmlns:a16="http://schemas.microsoft.com/office/drawing/2014/main" id="{38456715-1964-4D8B-9ACE-4BB900370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70" y="729278"/>
            <a:ext cx="7274859" cy="331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586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1347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accent2"/>
                </a:solidFill>
              </a:rPr>
              <a:t>Chaincode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43435" y="779217"/>
            <a:ext cx="8618071" cy="4046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it-IT" dirty="0"/>
          </a:p>
          <a:p>
            <a:endParaRPr lang="it-IT" sz="2000" dirty="0"/>
          </a:p>
          <a:p>
            <a:endParaRPr lang="en-US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F6571A9-9D7A-48D2-AD04-8CCB1FBC8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00" y="779217"/>
            <a:ext cx="7429539" cy="256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13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1347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accent2"/>
                </a:solidFill>
              </a:rPr>
              <a:t>Chaincode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43435" y="779217"/>
            <a:ext cx="8618071" cy="4046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it-IT" dirty="0"/>
          </a:p>
          <a:p>
            <a:endParaRPr lang="it-IT" sz="2000" dirty="0"/>
          </a:p>
          <a:p>
            <a:endParaRPr lang="en-US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F1DC072-8CDA-4B83-9260-8A93E82E4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39" y="661573"/>
            <a:ext cx="7593921" cy="37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9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Purpose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248024" y="1349925"/>
            <a:ext cx="8812628" cy="2969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it-IT" dirty="0"/>
              <a:t>The project </a:t>
            </a:r>
            <a:r>
              <a:rPr lang="en-GB" dirty="0"/>
              <a:t>consist</a:t>
            </a:r>
            <a:r>
              <a:rPr lang="it-IT" dirty="0"/>
              <a:t> in a </a:t>
            </a:r>
            <a:r>
              <a:rPr lang="en-HK" dirty="0"/>
              <a:t>simple</a:t>
            </a:r>
            <a:r>
              <a:rPr lang="it-IT" dirty="0"/>
              <a:t> temperature monitoring </a:t>
            </a:r>
            <a:r>
              <a:rPr lang="en-GB" dirty="0"/>
              <a:t>application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endParaRPr lang="en-GB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a esp32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host</a:t>
            </a:r>
            <a:r>
              <a:rPr lang="it-IT" dirty="0"/>
              <a:t> temperature </a:t>
            </a:r>
            <a:r>
              <a:rPr lang="it-IT" dirty="0" err="1"/>
              <a:t>sensor</a:t>
            </a:r>
            <a:r>
              <a:rPr lang="it-IT" dirty="0"/>
              <a:t> and a card reader.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it-IT" dirty="0"/>
              <a:t>The temperature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read</a:t>
            </a:r>
            <a:r>
              <a:rPr lang="it-IT" dirty="0"/>
              <a:t> and after </a:t>
            </a:r>
            <a:r>
              <a:rPr lang="it-IT" dirty="0" err="1"/>
              <a:t>sended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an </a:t>
            </a:r>
            <a:r>
              <a:rPr lang="it-IT" dirty="0" err="1"/>
              <a:t>authorized</a:t>
            </a:r>
            <a:r>
              <a:rPr lang="it-IT" dirty="0"/>
              <a:t> card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read</a:t>
            </a:r>
            <a:r>
              <a:rPr lang="it-IT" dirty="0"/>
              <a:t> by card reader.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endParaRPr lang="it-IT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it-IT" dirty="0"/>
              <a:t>The </a:t>
            </a:r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client and server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TLS.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endParaRPr lang="it-IT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1347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accent2"/>
                </a:solidFill>
              </a:rPr>
              <a:t>Chaincode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43435" y="779217"/>
            <a:ext cx="8618071" cy="4046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it-IT" dirty="0"/>
          </a:p>
          <a:p>
            <a:endParaRPr lang="it-IT" sz="2000" dirty="0"/>
          </a:p>
          <a:p>
            <a:endParaRPr lang="en-US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A1641C-F3D6-4373-968F-F7E5E6FEA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049" y="669828"/>
            <a:ext cx="6465902" cy="403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71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1347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accent2"/>
                </a:solidFill>
              </a:rPr>
              <a:t>Chaincode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43435" y="779217"/>
            <a:ext cx="8618071" cy="4046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it-IT" dirty="0"/>
          </a:p>
          <a:p>
            <a:endParaRPr lang="it-IT" sz="2000" dirty="0"/>
          </a:p>
          <a:p>
            <a:endParaRPr lang="en-US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85CDFA1-1908-41F6-9711-892638C2A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2" y="779217"/>
            <a:ext cx="8149475" cy="345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343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1347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2"/>
                </a:solidFill>
              </a:rPr>
              <a:t>Security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43435" y="779217"/>
            <a:ext cx="8618071" cy="4046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it-IT" dirty="0"/>
          </a:p>
          <a:p>
            <a:endParaRPr lang="it-IT" sz="2000" dirty="0"/>
          </a:p>
          <a:p>
            <a:endParaRPr lang="en-US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 dirty="0"/>
          </a:p>
        </p:txBody>
      </p:sp>
      <p:sp>
        <p:nvSpPr>
          <p:cNvPr id="7" name="Google Shape;500;p18">
            <a:extLst>
              <a:ext uri="{FF2B5EF4-FFF2-40B4-BE49-F238E27FC236}">
                <a16:creationId xmlns:a16="http://schemas.microsoft.com/office/drawing/2014/main" id="{E6C51BFF-7D74-40C2-B123-EA50365A3E25}"/>
              </a:ext>
            </a:extLst>
          </p:cNvPr>
          <p:cNvSpPr txBox="1">
            <a:spLocks/>
          </p:cNvSpPr>
          <p:nvPr/>
        </p:nvSpPr>
        <p:spPr>
          <a:xfrm>
            <a:off x="315419" y="655785"/>
            <a:ext cx="8618071" cy="4046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b="1" dirty="0"/>
              <a:t>System security</a:t>
            </a:r>
            <a:r>
              <a:rPr lang="en-US" dirty="0"/>
              <a:t>:  data is retrieved and sent </a:t>
            </a:r>
            <a:r>
              <a:rPr lang="en-US" b="1" dirty="0"/>
              <a:t>if and only if </a:t>
            </a:r>
            <a:r>
              <a:rPr lang="en-US" dirty="0"/>
              <a:t>the RFID reader reads the correct card.</a:t>
            </a:r>
          </a:p>
          <a:p>
            <a:endParaRPr lang="en-US" b="0" i="0" dirty="0">
              <a:solidFill>
                <a:srgbClr val="373D4B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b="1" dirty="0"/>
              <a:t>Communication security</a:t>
            </a:r>
            <a:r>
              <a:rPr lang="en-US" dirty="0"/>
              <a:t>: data is transferred between the client and server through a TLS 1.3 connection. </a:t>
            </a:r>
          </a:p>
          <a:p>
            <a:endParaRPr lang="en-US" dirty="0">
              <a:solidFill>
                <a:srgbClr val="373D4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dirty="0"/>
              <a:t>The usage of TLS on top of TCP provides </a:t>
            </a:r>
            <a:r>
              <a:rPr lang="en-US" b="1" dirty="0"/>
              <a:t>Confidentiality</a:t>
            </a:r>
            <a:r>
              <a:rPr lang="en-US" dirty="0"/>
              <a:t> and </a:t>
            </a:r>
            <a:r>
              <a:rPr lang="en-US" b="1" dirty="0"/>
              <a:t>Integrity. </a:t>
            </a:r>
            <a:r>
              <a:rPr lang="en-US" dirty="0"/>
              <a:t>The usage of certificates ensures </a:t>
            </a:r>
            <a:r>
              <a:rPr lang="en-US" b="1" dirty="0"/>
              <a:t>Authentication.</a:t>
            </a:r>
            <a:endParaRPr lang="it-IT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it-IT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14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1347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accent2"/>
                </a:solidFill>
              </a:rPr>
              <a:t>Vulnerability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43435" y="779217"/>
            <a:ext cx="8618071" cy="4046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it-IT" dirty="0"/>
          </a:p>
          <a:p>
            <a:endParaRPr lang="it-IT" sz="2000" dirty="0"/>
          </a:p>
          <a:p>
            <a:endParaRPr lang="en-US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 dirty="0"/>
          </a:p>
        </p:txBody>
      </p:sp>
      <p:sp>
        <p:nvSpPr>
          <p:cNvPr id="7" name="Google Shape;500;p18">
            <a:extLst>
              <a:ext uri="{FF2B5EF4-FFF2-40B4-BE49-F238E27FC236}">
                <a16:creationId xmlns:a16="http://schemas.microsoft.com/office/drawing/2014/main" id="{E6C51BFF-7D74-40C2-B123-EA50365A3E25}"/>
              </a:ext>
            </a:extLst>
          </p:cNvPr>
          <p:cNvSpPr txBox="1">
            <a:spLocks/>
          </p:cNvSpPr>
          <p:nvPr/>
        </p:nvSpPr>
        <p:spPr>
          <a:xfrm>
            <a:off x="315419" y="655785"/>
            <a:ext cx="8618071" cy="4046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dirty="0"/>
              <a:t>In order to setup a TLS connection we have to specify the location of the host certificate and of the </a:t>
            </a:r>
            <a:r>
              <a:rPr lang="en-US" b="1" dirty="0"/>
              <a:t>private key. </a:t>
            </a:r>
            <a:r>
              <a:rPr lang="en-US" dirty="0"/>
              <a:t>In this application, the server key is stored in the same directory of the script.</a:t>
            </a:r>
          </a:p>
          <a:p>
            <a:endParaRPr lang="en-US" dirty="0"/>
          </a:p>
          <a:p>
            <a:r>
              <a:rPr lang="en-US" dirty="0"/>
              <a:t>An adversary with physical access to the device filesystem could simply copy the .key file containing the private key and therefore he could impersonate the server from another host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664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1347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2"/>
                </a:solidFill>
              </a:rPr>
              <a:t>Privacy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43435" y="779217"/>
            <a:ext cx="8618071" cy="4046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it-IT" dirty="0"/>
          </a:p>
          <a:p>
            <a:endParaRPr lang="it-IT" sz="2000" dirty="0"/>
          </a:p>
          <a:p>
            <a:endParaRPr lang="en-US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 dirty="0"/>
          </a:p>
        </p:txBody>
      </p:sp>
      <p:sp>
        <p:nvSpPr>
          <p:cNvPr id="7" name="Google Shape;500;p18">
            <a:extLst>
              <a:ext uri="{FF2B5EF4-FFF2-40B4-BE49-F238E27FC236}">
                <a16:creationId xmlns:a16="http://schemas.microsoft.com/office/drawing/2014/main" id="{E6C51BFF-7D74-40C2-B123-EA50365A3E25}"/>
              </a:ext>
            </a:extLst>
          </p:cNvPr>
          <p:cNvSpPr txBox="1">
            <a:spLocks/>
          </p:cNvSpPr>
          <p:nvPr/>
        </p:nvSpPr>
        <p:spPr>
          <a:xfrm>
            <a:off x="315419" y="655785"/>
            <a:ext cx="8618071" cy="4046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dirty="0"/>
              <a:t>Under certain circumstances, temperature &amp; humidity can become </a:t>
            </a:r>
            <a:r>
              <a:rPr lang="en-US" b="1" dirty="0"/>
              <a:t>sensible information.</a:t>
            </a:r>
          </a:p>
          <a:p>
            <a:r>
              <a:rPr lang="en-US" dirty="0"/>
              <a:t>For instance, if we knew </a:t>
            </a:r>
            <a:r>
              <a:rPr lang="en-US" b="1" dirty="0"/>
              <a:t>where </a:t>
            </a:r>
            <a:r>
              <a:rPr lang="en-US" dirty="0"/>
              <a:t>the sensor node is (i.e., its physical location in a building) we might be able to reconstruct the habits of the people who usually employ that environment. (If there is crowd in a room, the temperature increases)</a:t>
            </a:r>
          </a:p>
          <a:p>
            <a:r>
              <a:rPr lang="en-US" dirty="0"/>
              <a:t>However, this kind of information alone (i.e., without knowing anything else than temperature data itself) does not represent an information that could identify anyone.</a:t>
            </a:r>
          </a:p>
          <a:p>
            <a:r>
              <a:rPr lang="en-US" dirty="0"/>
              <a:t>On a side note, data acquired in the sensor node is not stored in any way in the current version of client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518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 dirty="0"/>
          </a:p>
        </p:txBody>
      </p:sp>
      <p:sp>
        <p:nvSpPr>
          <p:cNvPr id="720" name="Google Shape;720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787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3822959" y="3017296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Hardware used</a:t>
            </a:r>
            <a:endParaRPr dirty="0"/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6" name="Picture 6" descr="DEBO RFID RC522: Schede di sviluppo - Modulo RFID, NXP MFRC-522 da reichelt  elektronik">
            <a:extLst>
              <a:ext uri="{FF2B5EF4-FFF2-40B4-BE49-F238E27FC236}">
                <a16:creationId xmlns:a16="http://schemas.microsoft.com/office/drawing/2014/main" id="{86914CCF-F3EA-487A-8476-4BBC6C218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68" y="0"/>
            <a:ext cx="3430863" cy="231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 descr="Immagine che contiene testo, elettronico, circuito&#10;&#10;Descrizione generata automaticamente">
            <a:extLst>
              <a:ext uri="{FF2B5EF4-FFF2-40B4-BE49-F238E27FC236}">
                <a16:creationId xmlns:a16="http://schemas.microsoft.com/office/drawing/2014/main" id="{DBA1112C-8336-4875-A699-D39FBE62B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8" y="2180303"/>
            <a:ext cx="4341541" cy="3145684"/>
          </a:xfrm>
          <a:prstGeom prst="rect">
            <a:avLst/>
          </a:prstGeom>
        </p:spPr>
      </p:pic>
      <p:pic>
        <p:nvPicPr>
          <p:cNvPr id="1028" name="Picture 4" descr="Air Humidity Sensor - DHT | MySensors - Create your own ...">
            <a:extLst>
              <a:ext uri="{FF2B5EF4-FFF2-40B4-BE49-F238E27FC236}">
                <a16:creationId xmlns:a16="http://schemas.microsoft.com/office/drawing/2014/main" id="{13C20F89-5668-4618-8747-DCCCF6CCE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240" y="658957"/>
            <a:ext cx="1750944" cy="135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1347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ESP32 BOARD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274918" y="548258"/>
            <a:ext cx="5390777" cy="4046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000" dirty="0"/>
              <a:t>The board </a:t>
            </a:r>
            <a:r>
              <a:rPr lang="en-US" sz="2000" b="1" dirty="0" err="1"/>
              <a:t>DevKitC</a:t>
            </a:r>
            <a:r>
              <a:rPr lang="en-US" sz="2000" b="1" dirty="0"/>
              <a:t> v4</a:t>
            </a:r>
            <a:r>
              <a:rPr lang="en-US" sz="2000" dirty="0"/>
              <a:t> used for the development has 36 pins, </a:t>
            </a:r>
            <a:r>
              <a:rPr lang="en-US" sz="2000" b="1" dirty="0" err="1"/>
              <a:t>WiFi</a:t>
            </a:r>
            <a:r>
              <a:rPr lang="en-US" sz="2000" b="1" dirty="0"/>
              <a:t> </a:t>
            </a:r>
            <a:r>
              <a:rPr lang="en-US" sz="2000" dirty="0"/>
              <a:t>and </a:t>
            </a:r>
            <a:r>
              <a:rPr lang="en-US" sz="2000" b="1" dirty="0"/>
              <a:t>Bluetooth</a:t>
            </a:r>
            <a:r>
              <a:rPr lang="en-US" sz="2000" dirty="0"/>
              <a:t> connectivity. It is based on chip </a:t>
            </a:r>
            <a:r>
              <a:rPr lang="en-US" sz="2000" b="1" dirty="0"/>
              <a:t>ESP 32-D0WDQ6</a:t>
            </a:r>
            <a:r>
              <a:rPr lang="en-US" sz="2000" dirty="0"/>
              <a:t> and has the following features:</a:t>
            </a:r>
            <a:endParaRPr lang="it-IT" sz="2000" dirty="0"/>
          </a:p>
          <a:p>
            <a:r>
              <a:rPr lang="en-US" sz="2000" dirty="0"/>
              <a:t>Processor </a:t>
            </a:r>
            <a:r>
              <a:rPr lang="en-US" sz="2000" dirty="0" err="1"/>
              <a:t>Xtensa</a:t>
            </a:r>
            <a:r>
              <a:rPr lang="en-US" sz="2000" dirty="0"/>
              <a:t> 32-bit dual-core LX6</a:t>
            </a:r>
          </a:p>
          <a:p>
            <a:r>
              <a:rPr lang="en-US" sz="2000" dirty="0"/>
              <a:t>448 </a:t>
            </a:r>
            <a:r>
              <a:rPr lang="en-US" sz="2000" dirty="0" err="1"/>
              <a:t>KBytes</a:t>
            </a:r>
            <a:r>
              <a:rPr lang="en-US" sz="2000" dirty="0"/>
              <a:t> ROM</a:t>
            </a:r>
          </a:p>
          <a:p>
            <a:r>
              <a:rPr lang="en-US" sz="2000" dirty="0"/>
              <a:t>520 </a:t>
            </a:r>
            <a:r>
              <a:rPr lang="en-US" sz="2000" dirty="0" err="1"/>
              <a:t>KBytes</a:t>
            </a:r>
            <a:r>
              <a:rPr lang="en-US" sz="2000" dirty="0"/>
              <a:t> SRAM</a:t>
            </a:r>
          </a:p>
          <a:p>
            <a:r>
              <a:rPr lang="en-US" sz="2000" dirty="0"/>
              <a:t>4 MB EEPROOM</a:t>
            </a:r>
          </a:p>
          <a:p>
            <a:r>
              <a:rPr lang="en-US" sz="2000" dirty="0" err="1"/>
              <a:t>WiFi</a:t>
            </a:r>
            <a:r>
              <a:rPr lang="en-US" sz="2000" dirty="0"/>
              <a:t> 802.11 2.4GHz</a:t>
            </a:r>
          </a:p>
          <a:p>
            <a:r>
              <a:rPr lang="en-US" sz="2000" dirty="0"/>
              <a:t>Bluetooth v4.2 BR/EDR and Bluetooth Low Energy (BLE)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endParaRPr lang="it-IT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5" name="Immagine 4" descr="Immagine che contiene testo, elettronico, circuito&#10;&#10;Descrizione generata automaticamente">
            <a:extLst>
              <a:ext uri="{FF2B5EF4-FFF2-40B4-BE49-F238E27FC236}">
                <a16:creationId xmlns:a16="http://schemas.microsoft.com/office/drawing/2014/main" id="{DBA1112C-8336-4875-A699-D39FBE62B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524" y="371378"/>
            <a:ext cx="4341541" cy="314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73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1347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RFID-RC522</a:t>
            </a: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255676" y="493449"/>
            <a:ext cx="5965829" cy="4491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>
                <a:ea typeface="+mn-lt"/>
                <a:cs typeface="+mn-lt"/>
              </a:rPr>
              <a:t>The </a:t>
            </a:r>
            <a:r>
              <a:rPr lang="en-US" b="1" dirty="0">
                <a:ea typeface="+mn-lt"/>
                <a:cs typeface="+mn-lt"/>
              </a:rPr>
              <a:t>RC522</a:t>
            </a:r>
            <a:r>
              <a:rPr lang="en-US" dirty="0">
                <a:ea typeface="+mn-lt"/>
                <a:cs typeface="+mn-lt"/>
              </a:rPr>
              <a:t> is a</a:t>
            </a:r>
            <a:r>
              <a:rPr lang="en-US" b="1" dirty="0">
                <a:ea typeface="+mn-lt"/>
                <a:cs typeface="+mn-lt"/>
              </a:rPr>
              <a:t> RFID module </a:t>
            </a:r>
            <a:r>
              <a:rPr lang="en-US" dirty="0">
                <a:ea typeface="+mn-lt"/>
                <a:cs typeface="+mn-lt"/>
              </a:rPr>
              <a:t>that is based on the </a:t>
            </a:r>
            <a:r>
              <a:rPr lang="en-US" b="1" dirty="0">
                <a:ea typeface="+mn-lt"/>
                <a:cs typeface="+mn-lt"/>
              </a:rPr>
              <a:t>MFRC522 </a:t>
            </a:r>
            <a:r>
              <a:rPr lang="en-US" dirty="0">
                <a:ea typeface="+mn-lt"/>
                <a:cs typeface="+mn-lt"/>
              </a:rPr>
              <a:t>controller from NXP semiconductors. The module can support</a:t>
            </a:r>
            <a:r>
              <a:rPr lang="en-US" b="1" dirty="0">
                <a:ea typeface="+mn-lt"/>
                <a:cs typeface="+mn-lt"/>
              </a:rPr>
              <a:t> I2C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dirty="0">
                <a:ea typeface="+mn-lt"/>
                <a:cs typeface="+mn-lt"/>
              </a:rPr>
              <a:t>SPI and UART </a:t>
            </a:r>
            <a:r>
              <a:rPr lang="en-US" dirty="0">
                <a:ea typeface="+mn-lt"/>
                <a:cs typeface="+mn-lt"/>
              </a:rPr>
              <a:t>communication</a:t>
            </a:r>
            <a:r>
              <a:rPr lang="en-US" b="1" dirty="0">
                <a:ea typeface="+mn-lt"/>
                <a:cs typeface="+mn-lt"/>
              </a:rPr>
              <a:t>.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/>
              <a:t>The </a:t>
            </a:r>
            <a:r>
              <a:rPr lang="en-US" b="1" dirty="0"/>
              <a:t>RC522 </a:t>
            </a:r>
            <a:r>
              <a:rPr lang="en-US" dirty="0"/>
              <a:t>has the following features:</a:t>
            </a:r>
          </a:p>
          <a:p>
            <a:pPr marL="342900" indent="-342900"/>
            <a:r>
              <a:rPr lang="en-US" dirty="0">
                <a:ea typeface="+mn-lt"/>
                <a:cs typeface="+mn-lt"/>
              </a:rPr>
              <a:t>13.56MHz RFID module</a:t>
            </a:r>
          </a:p>
          <a:p>
            <a:pPr marL="342900" indent="-342900"/>
            <a:r>
              <a:rPr lang="en-US" dirty="0">
                <a:ea typeface="+mn-lt"/>
                <a:cs typeface="+mn-lt"/>
              </a:rPr>
              <a:t>Operating voltage: 2.5V to 3.3V</a:t>
            </a:r>
          </a:p>
          <a:p>
            <a:pPr marL="342900" indent="-342900"/>
            <a:r>
              <a:rPr lang="en-US" dirty="0">
                <a:ea typeface="+mn-lt"/>
                <a:cs typeface="+mn-lt"/>
              </a:rPr>
              <a:t>Communication : SPI, I2C protocol, UART</a:t>
            </a:r>
          </a:p>
          <a:p>
            <a:pPr marL="342900" indent="-342900"/>
            <a:r>
              <a:rPr lang="en-US" dirty="0">
                <a:ea typeface="+mn-lt"/>
                <a:cs typeface="+mn-lt"/>
              </a:rPr>
              <a:t>Maximum Data Rate: 10Mbps</a:t>
            </a:r>
          </a:p>
          <a:p>
            <a:pPr marL="342900" indent="-342900"/>
            <a:r>
              <a:rPr lang="en-US" dirty="0">
                <a:ea typeface="+mn-lt"/>
                <a:cs typeface="+mn-lt"/>
              </a:rPr>
              <a:t>Read Range: 5cm</a:t>
            </a:r>
          </a:p>
          <a:p>
            <a:pPr marL="342900" indent="-342900"/>
            <a:r>
              <a:rPr lang="en-US" dirty="0">
                <a:ea typeface="+mn-lt"/>
                <a:cs typeface="+mn-lt"/>
              </a:rPr>
              <a:t>Current Consumption: 13-26mA</a:t>
            </a:r>
            <a:endParaRPr lang="it-IT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6" name="Picture 6" descr="DEBO RFID RC522: Schede di sviluppo - Modulo RFID, NXP MFRC-522 da reichelt  elektronik">
            <a:extLst>
              <a:ext uri="{FF2B5EF4-FFF2-40B4-BE49-F238E27FC236}">
                <a16:creationId xmlns:a16="http://schemas.microsoft.com/office/drawing/2014/main" id="{93C0D78C-AC39-4885-B16B-EFF59090A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65515" y="255919"/>
            <a:ext cx="3430863" cy="231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19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1347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DHT11</a:t>
            </a: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255676" y="553214"/>
            <a:ext cx="5965829" cy="4903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b="0" i="0" dirty="0">
                <a:solidFill>
                  <a:srgbClr val="30303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The </a:t>
            </a:r>
            <a:r>
              <a:rPr lang="en-US" b="1" i="0" dirty="0">
                <a:solidFill>
                  <a:srgbClr val="30303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DHT11 </a:t>
            </a:r>
            <a:r>
              <a:rPr lang="en-US" b="0" i="0" dirty="0">
                <a:solidFill>
                  <a:srgbClr val="30303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is a commonly used </a:t>
            </a:r>
            <a:r>
              <a:rPr lang="en-US" b="1" i="0" dirty="0">
                <a:solidFill>
                  <a:srgbClr val="30303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Temperature and humidity sensor that</a:t>
            </a:r>
            <a:r>
              <a:rPr lang="en-US" b="0" i="0" dirty="0">
                <a:solidFill>
                  <a:srgbClr val="30303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comes with a dedicated NTC to measure temperature and an 8-bit microcontroller.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DHT11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has the following features: </a:t>
            </a:r>
            <a:endParaRPr lang="en-US" dirty="0">
              <a:solidFill>
                <a:srgbClr val="30303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b="0" i="0" dirty="0">
                <a:solidFill>
                  <a:srgbClr val="30303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Operating Voltage: 3.5V to 5.5V</a:t>
            </a:r>
          </a:p>
          <a:p>
            <a:r>
              <a:rPr lang="en-US" b="0" i="0" dirty="0">
                <a:solidFill>
                  <a:srgbClr val="30303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Operating current: 0.3mA (measuring) 60uA (standby)</a:t>
            </a:r>
          </a:p>
          <a:p>
            <a:r>
              <a:rPr lang="en-US" b="0" i="0" dirty="0">
                <a:solidFill>
                  <a:srgbClr val="30303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Output: Serial data</a:t>
            </a:r>
          </a:p>
          <a:p>
            <a:r>
              <a:rPr lang="en-US" b="0" i="0" dirty="0">
                <a:solidFill>
                  <a:srgbClr val="30303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Temperature Range: 0°C to 50°C</a:t>
            </a:r>
          </a:p>
          <a:p>
            <a:r>
              <a:rPr lang="en-US" b="0" i="0" dirty="0">
                <a:solidFill>
                  <a:srgbClr val="30303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Humidity Range: 20% to 90%</a:t>
            </a:r>
          </a:p>
          <a:p>
            <a:r>
              <a:rPr lang="en-US" b="0" i="0" dirty="0">
                <a:solidFill>
                  <a:srgbClr val="30303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Accuracy: ±1°C and ±1%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7" name="Picture 4" descr="Air Humidity Sensor - DHT | MySensors - Create your own ...">
            <a:extLst>
              <a:ext uri="{FF2B5EF4-FFF2-40B4-BE49-F238E27FC236}">
                <a16:creationId xmlns:a16="http://schemas.microsoft.com/office/drawing/2014/main" id="{670DD97D-049A-4D37-B997-2F7809B5E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831" y="1380905"/>
            <a:ext cx="1750944" cy="135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475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3822959" y="3017296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Technology used</a:t>
            </a:r>
            <a:endParaRPr dirty="0"/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2052" name="Picture 4" descr="We are TRISOFT | a Symfony oriented software development ...">
            <a:extLst>
              <a:ext uri="{FF2B5EF4-FFF2-40B4-BE49-F238E27FC236}">
                <a16:creationId xmlns:a16="http://schemas.microsoft.com/office/drawing/2014/main" id="{3040B293-B43F-4637-B5EF-D5D9EB951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82" y="261686"/>
            <a:ext cx="3556000" cy="140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yperledger Fabric incorpora Ethereum a su plataforma ...">
            <a:extLst>
              <a:ext uri="{FF2B5EF4-FFF2-40B4-BE49-F238E27FC236}">
                <a16:creationId xmlns:a16="http://schemas.microsoft.com/office/drawing/2014/main" id="{7CEF37E0-F18C-4512-9946-31789F57C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17" y="3293773"/>
            <a:ext cx="4642946" cy="12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28F6F65-F174-4E2F-8071-93F3141B0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894" y="0"/>
            <a:ext cx="2055383" cy="205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87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1347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Libraries used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43435" y="779217"/>
            <a:ext cx="8618071" cy="4046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sz="2000" b="1" dirty="0" err="1"/>
              <a:t>WolfSSL</a:t>
            </a:r>
            <a:r>
              <a:rPr lang="it-IT" sz="2000" b="1" dirty="0"/>
              <a:t> </a:t>
            </a:r>
            <a:r>
              <a:rPr lang="it-IT" sz="2000" dirty="0"/>
              <a:t>Library for </a:t>
            </a:r>
            <a:r>
              <a:rPr lang="it-IT" sz="2000" b="1" dirty="0" err="1"/>
              <a:t>Lightweight</a:t>
            </a:r>
            <a:r>
              <a:rPr lang="it-IT" sz="2000" b="1" dirty="0"/>
              <a:t> </a:t>
            </a:r>
            <a:r>
              <a:rPr lang="it-IT" sz="2000" b="1" dirty="0" err="1"/>
              <a:t>Crittografy</a:t>
            </a:r>
            <a:r>
              <a:rPr lang="it-IT" sz="2000" b="1" dirty="0"/>
              <a:t> </a:t>
            </a:r>
            <a:r>
              <a:rPr lang="it-IT" sz="2000" dirty="0"/>
              <a:t>and </a:t>
            </a:r>
            <a:r>
              <a:rPr lang="it-IT" sz="2000" b="1" dirty="0"/>
              <a:t>Secure </a:t>
            </a:r>
            <a:r>
              <a:rPr lang="it-IT" sz="2000" b="1" dirty="0" err="1"/>
              <a:t>comunication</a:t>
            </a:r>
            <a:endParaRPr lang="it-IT" sz="2000" b="1" dirty="0"/>
          </a:p>
          <a:p>
            <a:r>
              <a:rPr lang="it-IT" sz="2000" b="1" dirty="0"/>
              <a:t>MFRC522 </a:t>
            </a:r>
            <a:r>
              <a:rPr lang="it-IT" sz="2000" dirty="0"/>
              <a:t>Library for the interaction with RFID-reader</a:t>
            </a:r>
          </a:p>
          <a:p>
            <a:r>
              <a:rPr lang="it-IT" sz="2000" b="1" dirty="0"/>
              <a:t>WiFi </a:t>
            </a:r>
            <a:r>
              <a:rPr lang="it-IT" sz="2000" dirty="0"/>
              <a:t>library </a:t>
            </a:r>
            <a:r>
              <a:rPr lang="it-IT" sz="2000" dirty="0" err="1"/>
              <a:t>allows</a:t>
            </a:r>
            <a:r>
              <a:rPr lang="it-IT" sz="2000" dirty="0">
                <a:ea typeface="+mn-lt"/>
                <a:cs typeface="+mn-lt"/>
              </a:rPr>
              <a:t> an Arduino board (and </a:t>
            </a:r>
            <a:r>
              <a:rPr lang="it-IT" sz="2000" dirty="0" err="1">
                <a:ea typeface="+mn-lt"/>
                <a:cs typeface="+mn-lt"/>
              </a:rPr>
              <a:t>similars</a:t>
            </a:r>
            <a:r>
              <a:rPr lang="it-IT" sz="2000" dirty="0">
                <a:ea typeface="+mn-lt"/>
                <a:cs typeface="+mn-lt"/>
              </a:rPr>
              <a:t>) to </a:t>
            </a:r>
            <a:r>
              <a:rPr lang="it-IT" sz="2000" dirty="0" err="1">
                <a:ea typeface="+mn-lt"/>
                <a:cs typeface="+mn-lt"/>
              </a:rPr>
              <a:t>connect</a:t>
            </a:r>
            <a:r>
              <a:rPr lang="it-IT" sz="2000" dirty="0">
                <a:ea typeface="+mn-lt"/>
                <a:cs typeface="+mn-lt"/>
              </a:rPr>
              <a:t> to the internet</a:t>
            </a:r>
          </a:p>
          <a:p>
            <a:r>
              <a:rPr lang="it-IT" sz="2000" b="1" dirty="0" err="1"/>
              <a:t>Adafruit</a:t>
            </a:r>
            <a:r>
              <a:rPr lang="it-IT" dirty="0"/>
              <a:t> Library for the interaction with DHT11 </a:t>
            </a:r>
            <a:r>
              <a:rPr lang="it-IT" dirty="0" err="1"/>
              <a:t>sensor</a:t>
            </a:r>
            <a:r>
              <a:rPr lang="it-IT" dirty="0"/>
              <a:t>.</a:t>
            </a:r>
          </a:p>
          <a:p>
            <a:r>
              <a:rPr lang="it-IT" sz="2000" b="1" dirty="0">
                <a:ea typeface="+mn-lt"/>
                <a:cs typeface="+mn-lt"/>
              </a:rPr>
              <a:t>Go-</a:t>
            </a:r>
            <a:r>
              <a:rPr lang="it-IT" sz="2000" b="1" dirty="0" err="1">
                <a:ea typeface="+mn-lt"/>
                <a:cs typeface="+mn-lt"/>
              </a:rPr>
              <a:t>Crypto</a:t>
            </a:r>
            <a:r>
              <a:rPr lang="it-IT" sz="2000" b="1" dirty="0">
                <a:ea typeface="+mn-lt"/>
                <a:cs typeface="+mn-lt"/>
              </a:rPr>
              <a:t> standard </a:t>
            </a:r>
            <a:r>
              <a:rPr lang="it-IT" sz="2000" dirty="0">
                <a:ea typeface="+mn-lt"/>
                <a:cs typeface="+mn-lt"/>
              </a:rPr>
              <a:t>Library for </a:t>
            </a:r>
            <a:r>
              <a:rPr lang="it-IT" sz="2000" b="1" dirty="0" err="1">
                <a:ea typeface="+mn-lt"/>
                <a:cs typeface="+mn-lt"/>
              </a:rPr>
              <a:t>Crittografy</a:t>
            </a:r>
            <a:r>
              <a:rPr lang="it-IT" sz="2000" b="1" dirty="0">
                <a:ea typeface="+mn-lt"/>
                <a:cs typeface="+mn-lt"/>
              </a:rPr>
              <a:t> </a:t>
            </a:r>
            <a:r>
              <a:rPr lang="it-IT" sz="2000" dirty="0">
                <a:ea typeface="+mn-lt"/>
                <a:cs typeface="+mn-lt"/>
              </a:rPr>
              <a:t>and </a:t>
            </a:r>
            <a:r>
              <a:rPr lang="it-IT" sz="2000" b="1" dirty="0">
                <a:ea typeface="+mn-lt"/>
                <a:cs typeface="+mn-lt"/>
              </a:rPr>
              <a:t>Secure </a:t>
            </a:r>
            <a:r>
              <a:rPr lang="it-IT" sz="2000" b="1" dirty="0" err="1">
                <a:ea typeface="+mn-lt"/>
                <a:cs typeface="+mn-lt"/>
              </a:rPr>
              <a:t>comunication</a:t>
            </a:r>
            <a:r>
              <a:rPr lang="it-IT" sz="2000" b="1" dirty="0">
                <a:ea typeface="+mn-lt"/>
                <a:cs typeface="+mn-lt"/>
              </a:rPr>
              <a:t> </a:t>
            </a:r>
            <a:r>
              <a:rPr lang="it-IT" sz="2000" dirty="0">
                <a:ea typeface="+mn-lt"/>
                <a:cs typeface="+mn-lt"/>
              </a:rPr>
              <a:t>Server</a:t>
            </a:r>
            <a:r>
              <a:rPr lang="it-IT" sz="2000" dirty="0"/>
              <a:t> side</a:t>
            </a:r>
          </a:p>
          <a:p>
            <a:r>
              <a:rPr lang="it-IT" b="1" dirty="0" err="1"/>
              <a:t>ArduinoJson</a:t>
            </a:r>
            <a:r>
              <a:rPr lang="it-IT" b="1" dirty="0"/>
              <a:t> </a:t>
            </a:r>
            <a:r>
              <a:rPr lang="it-IT" dirty="0"/>
              <a:t>library</a:t>
            </a:r>
            <a:r>
              <a:rPr lang="it-IT" b="1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grant</a:t>
            </a:r>
            <a:r>
              <a:rPr lang="it-IT" dirty="0"/>
              <a:t> </a:t>
            </a:r>
            <a:r>
              <a:rPr lang="it-IT" dirty="0" err="1"/>
              <a:t>serialization</a:t>
            </a:r>
            <a:r>
              <a:rPr lang="it-IT" dirty="0"/>
              <a:t> and </a:t>
            </a:r>
            <a:r>
              <a:rPr lang="it-IT" dirty="0" err="1"/>
              <a:t>deserialization</a:t>
            </a:r>
            <a:r>
              <a:rPr lang="it-IT" dirty="0"/>
              <a:t> of a JSON </a:t>
            </a:r>
            <a:r>
              <a:rPr lang="it-IT" dirty="0" err="1"/>
              <a:t>document</a:t>
            </a:r>
            <a:endParaRPr lang="it-IT" sz="2000" b="1" dirty="0"/>
          </a:p>
          <a:p>
            <a:endParaRPr lang="it-IT" dirty="0"/>
          </a:p>
          <a:p>
            <a:endParaRPr lang="it-IT" sz="2000" dirty="0"/>
          </a:p>
          <a:p>
            <a:endParaRPr lang="en-US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285480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1559</Words>
  <Application>Microsoft Office PowerPoint</Application>
  <PresentationFormat>Presentazione su schermo (16:9)</PresentationFormat>
  <Paragraphs>188</Paragraphs>
  <Slides>35</Slides>
  <Notes>35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39" baseType="lpstr">
      <vt:lpstr>Source Sans Pro</vt:lpstr>
      <vt:lpstr>Oswald</vt:lpstr>
      <vt:lpstr>Arial</vt:lpstr>
      <vt:lpstr>Quince template</vt:lpstr>
      <vt:lpstr>IOT SECURITY Project presentation</vt:lpstr>
      <vt:lpstr>Summary</vt:lpstr>
      <vt:lpstr>Project Purpose</vt:lpstr>
      <vt:lpstr>Hardware used</vt:lpstr>
      <vt:lpstr>ESP32 BOARD</vt:lpstr>
      <vt:lpstr>RFID-RC522</vt:lpstr>
      <vt:lpstr>DHT11</vt:lpstr>
      <vt:lpstr>Technology used</vt:lpstr>
      <vt:lpstr>Libraries used</vt:lpstr>
      <vt:lpstr>Implementation</vt:lpstr>
      <vt:lpstr>Initialization</vt:lpstr>
      <vt:lpstr>Client logic</vt:lpstr>
      <vt:lpstr>readRFID function</vt:lpstr>
      <vt:lpstr>read_temp </vt:lpstr>
      <vt:lpstr>read_hum </vt:lpstr>
      <vt:lpstr>wolfSSL</vt:lpstr>
      <vt:lpstr>wolfSSL invia Function</vt:lpstr>
      <vt:lpstr>TLS</vt:lpstr>
      <vt:lpstr>Communication without TLS</vt:lpstr>
      <vt:lpstr>Communication with TLS</vt:lpstr>
      <vt:lpstr>Hyperledger Fabric Blockchain</vt:lpstr>
      <vt:lpstr>Hyperledger Fabric</vt:lpstr>
      <vt:lpstr>Server logic</vt:lpstr>
      <vt:lpstr>Update Item</vt:lpstr>
      <vt:lpstr>Read</vt:lpstr>
      <vt:lpstr>Fabric Certificate Autority</vt:lpstr>
      <vt:lpstr>Fabric Wallet</vt:lpstr>
      <vt:lpstr>Chaincode</vt:lpstr>
      <vt:lpstr>Chaincode</vt:lpstr>
      <vt:lpstr>Chaincode</vt:lpstr>
      <vt:lpstr>Chaincode</vt:lpstr>
      <vt:lpstr>Security</vt:lpstr>
      <vt:lpstr>Vulnerability</vt:lpstr>
      <vt:lpstr>Privacy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SECURITY Project presentation</dc:title>
  <dc:creator>ant0</dc:creator>
  <cp:lastModifiedBy>ANTONIO BALDI</cp:lastModifiedBy>
  <cp:revision>17</cp:revision>
  <dcterms:modified xsi:type="dcterms:W3CDTF">2022-01-09T14:16:06Z</dcterms:modified>
</cp:coreProperties>
</file>