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7"/>
  </p:normalViewPr>
  <p:slideViewPr>
    <p:cSldViewPr snapToGrid="0" snapToObjects="1">
      <p:cViewPr>
        <p:scale>
          <a:sx n="95" d="100"/>
          <a:sy n="95" d="100"/>
        </p:scale>
        <p:origin x="12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19333-2A56-2849-AB94-E16A9A084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0AF18-1BAF-B248-91C7-B7CE0A375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35C19-320F-4349-83FA-BFAAC88C7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7178-897E-1848-B585-6200E63CA2A8}" type="datetimeFigureOut">
              <a:rPr lang="en-CN" smtClean="0"/>
              <a:t>6/23/20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5A21B-9526-D945-9BCE-00D3E554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13B02-9B87-B74F-B47F-C5CD99A1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B38E-E620-B44C-9DC1-2741F9C0D2F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2206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A549-BCE8-4649-8C08-2A303A8E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BC1A4-02D8-4741-98B9-972673767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82046-2E5F-3942-B09A-5646AA69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7178-897E-1848-B585-6200E63CA2A8}" type="datetimeFigureOut">
              <a:rPr lang="en-CN" smtClean="0"/>
              <a:t>6/23/20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81A0D-4F5C-8949-A04A-D074D92A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9557F-E96F-1C44-AA3A-1BCC1CDB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B38E-E620-B44C-9DC1-2741F9C0D2F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6162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D113D-8927-C449-A3D0-472672D90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D9E08-DA26-BD45-9B09-B17101C65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17718-F972-724B-9FE9-94075E7F4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7178-897E-1848-B585-6200E63CA2A8}" type="datetimeFigureOut">
              <a:rPr lang="en-CN" smtClean="0"/>
              <a:t>6/23/20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65C29-AC2D-744E-87AC-DF9729F0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17E82-74D3-AB45-B089-C4F0E2DA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B38E-E620-B44C-9DC1-2741F9C0D2F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2343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0910-CE3A-6E4F-A748-13827FCB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21D0-5FBA-314D-AB49-BA4AB5374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7FD1D-3B33-E447-BDEC-F75C3F5C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7178-897E-1848-B585-6200E63CA2A8}" type="datetimeFigureOut">
              <a:rPr lang="en-CN" smtClean="0"/>
              <a:t>6/23/20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07C46-E41F-DA45-9164-5CFB578F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B90C-B611-1F4D-967B-399D4FC3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B38E-E620-B44C-9DC1-2741F9C0D2F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6430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8EC3-3411-7A4E-ACB2-ED046A88F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A6D97-6629-C344-A7E3-789C18B77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B5A6B-C20F-3C4C-9514-2701790C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7178-897E-1848-B585-6200E63CA2A8}" type="datetimeFigureOut">
              <a:rPr lang="en-CN" smtClean="0"/>
              <a:t>6/23/20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7BEC0-A7D7-E748-8B10-CCBC28D5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F6EAE-4B4B-BE4A-8F98-D02AFBE8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B38E-E620-B44C-9DC1-2741F9C0D2F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1653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DBC04-B71C-3B4C-A19B-EFDE3F5A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249A5-6074-544E-9FCF-02DF8FE8E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8905C-FC4D-D04F-9B61-AE2657866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3022F-A6DB-9947-B030-9A81EF7D2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7178-897E-1848-B585-6200E63CA2A8}" type="datetimeFigureOut">
              <a:rPr lang="en-CN" smtClean="0"/>
              <a:t>6/23/20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A758C-04DD-D046-8E77-C9DCBE40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71ED1-CBB8-8246-A37B-A9D80E05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B38E-E620-B44C-9DC1-2741F9C0D2F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060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6B348-15E9-EB42-85D6-4E742D60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E4FA4-EC63-544F-B769-2D4C5C4EC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D623C-8308-5B4B-BEE0-10BC2C25B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1DA68-EC7F-DA4A-8730-8761930EF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E674C-9003-9D41-AEF4-29596FFEA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890E05-970B-CD49-95C7-C4492671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7178-897E-1848-B585-6200E63CA2A8}" type="datetimeFigureOut">
              <a:rPr lang="en-CN" smtClean="0"/>
              <a:t>6/23/20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9FA58-CCF7-6142-829B-25BE1A1FE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664992-C969-F948-BAED-352A2092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B38E-E620-B44C-9DC1-2741F9C0D2F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1153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D3317-F801-3B45-B402-D471F638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FB1BE-0B70-CE4A-8835-9DCD186D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7178-897E-1848-B585-6200E63CA2A8}" type="datetimeFigureOut">
              <a:rPr lang="en-CN" smtClean="0"/>
              <a:t>6/23/20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8D56D-AFBC-E446-ABD4-E7590A19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07224-56DC-314F-BD7E-0C307459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B38E-E620-B44C-9DC1-2741F9C0D2F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7494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28B9A8-082F-5B42-AD11-FB168E21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7178-897E-1848-B585-6200E63CA2A8}" type="datetimeFigureOut">
              <a:rPr lang="en-CN" smtClean="0"/>
              <a:t>6/23/20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B229D-6407-024A-A88F-54CB1FC2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B7BCB-78F4-FE43-9372-9784ED55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B38E-E620-B44C-9DC1-2741F9C0D2F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5498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7BFF8-0815-2C46-A137-7BF4BD12B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D2AFE-E04D-BB48-89D5-F49F7556D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23313-DB78-474F-B6BD-41CC31453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2B340-1AEF-9542-8101-95BFE333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7178-897E-1848-B585-6200E63CA2A8}" type="datetimeFigureOut">
              <a:rPr lang="en-CN" smtClean="0"/>
              <a:t>6/23/20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1778C-8407-874E-9F06-D2960006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9958C-FD72-DE43-8964-438C8A40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B38E-E620-B44C-9DC1-2741F9C0D2F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1862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751A-7758-9F4D-B37F-7AB976A1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86B02-4157-CF4E-AE86-D6DB3A1E0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1B16A-F119-8A41-AB8C-17453FB16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9B5AC-59AD-0241-8874-34C9B899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7178-897E-1848-B585-6200E63CA2A8}" type="datetimeFigureOut">
              <a:rPr lang="en-CN" smtClean="0"/>
              <a:t>6/23/20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2F733-A143-4948-8BF3-271C89D9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89884-7DD6-C441-B9E1-84889D8A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B38E-E620-B44C-9DC1-2741F9C0D2F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67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6A93C-4B8F-3748-B207-8FECEB878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EB4DC-139C-D941-9034-BE169F13B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3C06E-CC13-0340-94BC-406DA68C6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77178-897E-1848-B585-6200E63CA2A8}" type="datetimeFigureOut">
              <a:rPr lang="en-CN" smtClean="0"/>
              <a:t>6/23/20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59DA3-D03A-CC49-923D-5404C15FA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98FBB-E2F0-A84A-8364-F77D40F3B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2B38E-E620-B44C-9DC1-2741F9C0D2F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0662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tif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tiff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tiff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52EEBD-2A07-404A-8A46-14D19775962A}"/>
              </a:ext>
            </a:extLst>
          </p:cNvPr>
          <p:cNvSpPr txBox="1"/>
          <p:nvPr/>
        </p:nvSpPr>
        <p:spPr>
          <a:xfrm>
            <a:off x="2091159" y="2708476"/>
            <a:ext cx="80096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Repositioning task in Markov Decision Process </a:t>
            </a:r>
          </a:p>
        </p:txBody>
      </p:sp>
    </p:spTree>
    <p:extLst>
      <p:ext uri="{BB962C8B-B14F-4D97-AF65-F5344CB8AC3E}">
        <p14:creationId xmlns:p14="http://schemas.microsoft.com/office/powerpoint/2010/main" val="245630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73E7FB-653D-6D4F-9722-710127C5C36E}"/>
                  </a:ext>
                </a:extLst>
              </p:cNvPr>
              <p:cNvSpPr txBox="1"/>
              <p:nvPr/>
            </p:nvSpPr>
            <p:spPr>
              <a:xfrm>
                <a:off x="4542704" y="1904500"/>
                <a:ext cx="7215783" cy="2053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N" dirty="0"/>
                  <a:t>State: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𝑔𝑟𝑖𝑑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𝑠𝑡𝑎𝑚𝑝</m:t>
                          </m:r>
                        </m:e>
                      </m:d>
                    </m:oMath>
                  </m:oMathPara>
                </a14:m>
                <a:endParaRPr lang="en-CN" dirty="0"/>
              </a:p>
              <a:p>
                <a:r>
                  <a:rPr lang="en-CN" dirty="0"/>
                  <a:t>Action: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𝑇𝑜𝑝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𝑡𝑟𝑎𝑛𝑠𝑖𝑡𝑖𝑜𝑛𝑠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</m:oMath>
                  </m:oMathPara>
                </a14:m>
                <a:endParaRPr lang="en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N" dirty="0"/>
              </a:p>
              <a:p>
                <a:r>
                  <a:rPr lang="en-CN" dirty="0"/>
                  <a:t>Reward: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𝑓𝑒𝑒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𝑑𝑖𝑠𝑡𝑎𝑛𝑐𝑒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73E7FB-653D-6D4F-9722-710127C5C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704" y="1904500"/>
                <a:ext cx="7215783" cy="2053575"/>
              </a:xfrm>
              <a:prstGeom prst="rect">
                <a:avLst/>
              </a:prstGeom>
              <a:blipFill>
                <a:blip r:embed="rId2"/>
                <a:stretch>
                  <a:fillRect l="-703" t="-1227" b="-61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F01D9231-B90A-814D-A6AF-52C6B5886334}"/>
              </a:ext>
            </a:extLst>
          </p:cNvPr>
          <p:cNvGrpSpPr/>
          <p:nvPr/>
        </p:nvGrpSpPr>
        <p:grpSpPr>
          <a:xfrm>
            <a:off x="323127" y="835787"/>
            <a:ext cx="4114800" cy="4191000"/>
            <a:chOff x="91633" y="152882"/>
            <a:chExt cx="4114800" cy="4191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3BD6BD-E071-1548-B8CD-3FAFDA622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633" y="152882"/>
              <a:ext cx="4114800" cy="4191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AE13B46-CBF3-8444-8C9D-F27236DA2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95081" y="1447292"/>
              <a:ext cx="707904" cy="62041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656B63E-AB4A-CD49-A7DB-C308CF6BF5E2}"/>
                    </a:ext>
                  </a:extLst>
                </p:cNvPr>
                <p:cNvSpPr/>
                <p:nvPr/>
              </p:nvSpPr>
              <p:spPr>
                <a:xfrm>
                  <a:off x="1561171" y="1572831"/>
                  <a:ext cx="4678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656B63E-AB4A-CD49-A7DB-C308CF6BF5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1171" y="1572831"/>
                  <a:ext cx="4678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85FD666-91C8-524F-A4BA-1A131132C411}"/>
                    </a:ext>
                  </a:extLst>
                </p:cNvPr>
                <p:cNvSpPr/>
                <p:nvPr/>
              </p:nvSpPr>
              <p:spPr>
                <a:xfrm>
                  <a:off x="2266413" y="1388165"/>
                  <a:ext cx="4731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85FD666-91C8-524F-A4BA-1A131132C4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6413" y="1388165"/>
                  <a:ext cx="47314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4B53A06-4BEA-B846-B5BB-E4384343A505}"/>
                    </a:ext>
                  </a:extLst>
                </p:cNvPr>
                <p:cNvSpPr/>
                <p:nvPr/>
              </p:nvSpPr>
              <p:spPr>
                <a:xfrm>
                  <a:off x="877687" y="1447292"/>
                  <a:ext cx="4731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4B53A06-4BEA-B846-B5BB-E4384343A5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687" y="1447292"/>
                  <a:ext cx="47314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19DD481-AF37-E74D-8696-FC8B6FCC668C}"/>
                    </a:ext>
                  </a:extLst>
                </p:cNvPr>
                <p:cNvSpPr/>
                <p:nvPr/>
              </p:nvSpPr>
              <p:spPr>
                <a:xfrm>
                  <a:off x="1792419" y="2341589"/>
                  <a:ext cx="4731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19DD481-AF37-E74D-8696-FC8B6FCC66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2419" y="2341589"/>
                  <a:ext cx="47314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0D0201C-D096-F34E-AB9A-1693B204B987}"/>
                    </a:ext>
                  </a:extLst>
                </p:cNvPr>
                <p:cNvSpPr/>
                <p:nvPr/>
              </p:nvSpPr>
              <p:spPr>
                <a:xfrm>
                  <a:off x="1582929" y="1262626"/>
                  <a:ext cx="4731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0D0201C-D096-F34E-AB9A-1693B204B9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929" y="1262626"/>
                  <a:ext cx="47314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1302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6EDD39-12D6-F743-BA9E-A98E3F458E58}"/>
                  </a:ext>
                </a:extLst>
              </p:cNvPr>
              <p:cNvSpPr/>
              <p:nvPr/>
            </p:nvSpPr>
            <p:spPr>
              <a:xfrm>
                <a:off x="716360" y="408537"/>
                <a:ext cx="10881473" cy="27666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𝑚𝑎𝑡𝑐h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dirty="0"/>
                  <a:t>: </a:t>
                </a:r>
                <a:r>
                  <a:rPr lang="en-US" dirty="0"/>
                  <a:t>The probability that the driver can be matched to a request during cruising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25000"/>
                  </a:lnSpc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𝑝𝑖𝑐𝑘𝑢𝑝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CN" dirty="0"/>
                  <a:t>: </a:t>
                </a:r>
                <a:r>
                  <a:rPr lang="en-US" dirty="0"/>
                  <a:t>The probability of picking up a passenger in grid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when the request from the passenger was matched to the driver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𝑐𝑎𝑛𝑐𝑒𝑙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The probability of cancelling a request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when the dispatched driver 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𝑟𝑒𝑞𝑢𝑒𝑠𝑡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The probability of dropping off a passenger in grid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when the passenger was picked up in grid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6EDD39-12D6-F743-BA9E-A98E3F458E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0" y="408537"/>
                <a:ext cx="10881473" cy="2766655"/>
              </a:xfrm>
              <a:prstGeom prst="rect">
                <a:avLst/>
              </a:prstGeom>
              <a:blipFill>
                <a:blip r:embed="rId2"/>
                <a:stretch>
                  <a:fillRect l="-350" b="-228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66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1E694DB4-11A4-2A47-B754-34D8C4596ADF}"/>
              </a:ext>
            </a:extLst>
          </p:cNvPr>
          <p:cNvSpPr/>
          <p:nvPr/>
        </p:nvSpPr>
        <p:spPr>
          <a:xfrm rot="16200000">
            <a:off x="431635" y="2956782"/>
            <a:ext cx="439838" cy="370389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E674DB-D44D-1142-893C-770902E358A4}"/>
                  </a:ext>
                </a:extLst>
              </p:cNvPr>
              <p:cNvSpPr txBox="1"/>
              <p:nvPr/>
            </p:nvSpPr>
            <p:spPr>
              <a:xfrm>
                <a:off x="25709" y="3631800"/>
                <a:ext cx="1251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E674DB-D44D-1142-893C-770902E35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9" y="3631800"/>
                <a:ext cx="1251689" cy="276999"/>
              </a:xfrm>
              <a:prstGeom prst="rect">
                <a:avLst/>
              </a:prstGeom>
              <a:blipFill>
                <a:blip r:embed="rId2"/>
                <a:stretch>
                  <a:fillRect l="-1000" b="-2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63B6A84A-A92A-1C49-A70B-0692CF1CB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98" y="2467873"/>
            <a:ext cx="707904" cy="6204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BDF116-8A7C-8347-A097-ED63C9A9A71A}"/>
                  </a:ext>
                </a:extLst>
              </p:cNvPr>
              <p:cNvSpPr txBox="1"/>
              <p:nvPr/>
            </p:nvSpPr>
            <p:spPr>
              <a:xfrm>
                <a:off x="1005505" y="2141319"/>
                <a:ext cx="178736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 a repositioning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BDF116-8A7C-8347-A097-ED63C9A9A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505" y="2141319"/>
                <a:ext cx="1787366" cy="923330"/>
              </a:xfrm>
              <a:prstGeom prst="rect">
                <a:avLst/>
              </a:prstGeom>
              <a:blipFill>
                <a:blip r:embed="rId4"/>
                <a:stretch>
                  <a:fillRect t="-2740" b="-9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Hexagon 16">
            <a:extLst>
              <a:ext uri="{FF2B5EF4-FFF2-40B4-BE49-F238E27FC236}">
                <a16:creationId xmlns:a16="http://schemas.microsoft.com/office/drawing/2014/main" id="{3BCD6DFB-4D73-BF45-B144-0A4800CDE93F}"/>
              </a:ext>
            </a:extLst>
          </p:cNvPr>
          <p:cNvSpPr/>
          <p:nvPr/>
        </p:nvSpPr>
        <p:spPr>
          <a:xfrm rot="16200000">
            <a:off x="4759566" y="1138390"/>
            <a:ext cx="439838" cy="370389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F8E174-3B40-7146-B779-B7C7A39D45A2}"/>
                  </a:ext>
                </a:extLst>
              </p:cNvPr>
              <p:cNvSpPr txBox="1"/>
              <p:nvPr/>
            </p:nvSpPr>
            <p:spPr>
              <a:xfrm>
                <a:off x="4361623" y="1700090"/>
                <a:ext cx="12357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F8E174-3B40-7146-B779-B7C7A39D4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623" y="1700090"/>
                <a:ext cx="1235723" cy="276999"/>
              </a:xfrm>
              <a:prstGeom prst="rect">
                <a:avLst/>
              </a:prstGeom>
              <a:blipFill>
                <a:blip r:embed="rId5"/>
                <a:stretch>
                  <a:fillRect l="-1010" b="-2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3EC528D-90BA-8547-ACD5-1B0752EE26CA}"/>
              </a:ext>
            </a:extLst>
          </p:cNvPr>
          <p:cNvCxnSpPr/>
          <p:nvPr/>
        </p:nvCxnSpPr>
        <p:spPr>
          <a:xfrm flipV="1">
            <a:off x="1146333" y="1323585"/>
            <a:ext cx="3523568" cy="1840375"/>
          </a:xfrm>
          <a:prstGeom prst="bent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41541FED-977D-5A4E-98C1-B9CE8C35DD8F}"/>
              </a:ext>
            </a:extLst>
          </p:cNvPr>
          <p:cNvCxnSpPr>
            <a:cxnSpLocks/>
          </p:cNvCxnSpPr>
          <p:nvPr/>
        </p:nvCxnSpPr>
        <p:spPr>
          <a:xfrm>
            <a:off x="1172319" y="3163960"/>
            <a:ext cx="3379091" cy="1489282"/>
          </a:xfrm>
          <a:prstGeom prst="bentConnector3">
            <a:avLst>
              <a:gd name="adj1" fmla="val 5137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Hexagon 16">
            <a:extLst>
              <a:ext uri="{FF2B5EF4-FFF2-40B4-BE49-F238E27FC236}">
                <a16:creationId xmlns:a16="http://schemas.microsoft.com/office/drawing/2014/main" id="{B2A13ACE-E478-A14F-A226-4A470AAC8F9B}"/>
              </a:ext>
            </a:extLst>
          </p:cNvPr>
          <p:cNvSpPr/>
          <p:nvPr/>
        </p:nvSpPr>
        <p:spPr>
          <a:xfrm rot="16200000">
            <a:off x="5053745" y="4557034"/>
            <a:ext cx="439838" cy="370389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17">
                <a:extLst>
                  <a:ext uri="{FF2B5EF4-FFF2-40B4-BE49-F238E27FC236}">
                    <a16:creationId xmlns:a16="http://schemas.microsoft.com/office/drawing/2014/main" id="{646F0E07-FC1B-AA45-8861-383DB6BA4477}"/>
                  </a:ext>
                </a:extLst>
              </p:cNvPr>
              <p:cNvSpPr txBox="1"/>
              <p:nvPr/>
            </p:nvSpPr>
            <p:spPr>
              <a:xfrm>
                <a:off x="7843282" y="4039685"/>
                <a:ext cx="12516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23" name="TextBox 17">
                <a:extLst>
                  <a:ext uri="{FF2B5EF4-FFF2-40B4-BE49-F238E27FC236}">
                    <a16:creationId xmlns:a16="http://schemas.microsoft.com/office/drawing/2014/main" id="{646F0E07-FC1B-AA45-8861-383DB6BA4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282" y="4039685"/>
                <a:ext cx="1251688" cy="276999"/>
              </a:xfrm>
              <a:prstGeom prst="rect">
                <a:avLst/>
              </a:prstGeom>
              <a:blipFill>
                <a:blip r:embed="rId6"/>
                <a:stretch>
                  <a:fillRect l="-2020" b="-2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Hexagon 16">
            <a:extLst>
              <a:ext uri="{FF2B5EF4-FFF2-40B4-BE49-F238E27FC236}">
                <a16:creationId xmlns:a16="http://schemas.microsoft.com/office/drawing/2014/main" id="{B2D65438-4493-8548-9A33-A9E548D90ADC}"/>
              </a:ext>
            </a:extLst>
          </p:cNvPr>
          <p:cNvSpPr/>
          <p:nvPr/>
        </p:nvSpPr>
        <p:spPr>
          <a:xfrm rot="16200000">
            <a:off x="5238940" y="4180528"/>
            <a:ext cx="439838" cy="370389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8980E9C-87EB-E146-9F59-DCAE98CABE5F}"/>
                  </a:ext>
                </a:extLst>
              </p:cNvPr>
              <p:cNvSpPr/>
              <p:nvPr/>
            </p:nvSpPr>
            <p:spPr>
              <a:xfrm>
                <a:off x="5644054" y="1009616"/>
                <a:ext cx="6547946" cy="7973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𝒎𝒂𝒕𝒄𝒉</m:t>
                          </m:r>
                        </m:sub>
                      </m:sSub>
                      <m:d>
                        <m:dPr>
                          <m:ctrlP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𝑚𝑎𝑡𝑐h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𝑝𝑖𝑐𝑘𝑢𝑝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𝑐𝑎𝑛𝑐𝑒𝑙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8980E9C-87EB-E146-9F59-DCAE98CABE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054" y="1009616"/>
                <a:ext cx="6547946" cy="797334"/>
              </a:xfrm>
              <a:prstGeom prst="rect">
                <a:avLst/>
              </a:prstGeom>
              <a:blipFill>
                <a:blip r:embed="rId7"/>
                <a:stretch>
                  <a:fillRect t="-115625" b="-15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Hexagon 16">
            <a:extLst>
              <a:ext uri="{FF2B5EF4-FFF2-40B4-BE49-F238E27FC236}">
                <a16:creationId xmlns:a16="http://schemas.microsoft.com/office/drawing/2014/main" id="{F062ED82-89F2-024A-BF4C-19964DAE08F0}"/>
              </a:ext>
            </a:extLst>
          </p:cNvPr>
          <p:cNvSpPr/>
          <p:nvPr/>
        </p:nvSpPr>
        <p:spPr>
          <a:xfrm rot="16200000">
            <a:off x="5455906" y="4557033"/>
            <a:ext cx="439838" cy="370389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Hexagon 16">
            <a:extLst>
              <a:ext uri="{FF2B5EF4-FFF2-40B4-BE49-F238E27FC236}">
                <a16:creationId xmlns:a16="http://schemas.microsoft.com/office/drawing/2014/main" id="{69B4E805-D221-F445-A7BF-A6C88E70A567}"/>
              </a:ext>
            </a:extLst>
          </p:cNvPr>
          <p:cNvSpPr/>
          <p:nvPr/>
        </p:nvSpPr>
        <p:spPr>
          <a:xfrm rot="16200000">
            <a:off x="5254826" y="4933538"/>
            <a:ext cx="439838" cy="370389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Hexagon 16">
            <a:extLst>
              <a:ext uri="{FF2B5EF4-FFF2-40B4-BE49-F238E27FC236}">
                <a16:creationId xmlns:a16="http://schemas.microsoft.com/office/drawing/2014/main" id="{FBA5522E-385D-AE49-AD40-CE3B9CFBDAFB}"/>
              </a:ext>
            </a:extLst>
          </p:cNvPr>
          <p:cNvSpPr/>
          <p:nvPr/>
        </p:nvSpPr>
        <p:spPr>
          <a:xfrm rot="16200000">
            <a:off x="4852664" y="4180528"/>
            <a:ext cx="439838" cy="370389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Hexagon 16">
            <a:extLst>
              <a:ext uri="{FF2B5EF4-FFF2-40B4-BE49-F238E27FC236}">
                <a16:creationId xmlns:a16="http://schemas.microsoft.com/office/drawing/2014/main" id="{EAEDC7EC-9AA8-4F4C-AC9B-8477972AAB18}"/>
              </a:ext>
            </a:extLst>
          </p:cNvPr>
          <p:cNvSpPr/>
          <p:nvPr/>
        </p:nvSpPr>
        <p:spPr>
          <a:xfrm rot="16200000">
            <a:off x="4667470" y="4562146"/>
            <a:ext cx="439838" cy="370389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Hexagon 16">
            <a:extLst>
              <a:ext uri="{FF2B5EF4-FFF2-40B4-BE49-F238E27FC236}">
                <a16:creationId xmlns:a16="http://schemas.microsoft.com/office/drawing/2014/main" id="{CDEC3495-2070-F246-9A87-4B51B4222C4C}"/>
              </a:ext>
            </a:extLst>
          </p:cNvPr>
          <p:cNvSpPr/>
          <p:nvPr/>
        </p:nvSpPr>
        <p:spPr>
          <a:xfrm rot="16200000">
            <a:off x="4852664" y="4933537"/>
            <a:ext cx="439838" cy="370389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Hexagon 16">
            <a:extLst>
              <a:ext uri="{FF2B5EF4-FFF2-40B4-BE49-F238E27FC236}">
                <a16:creationId xmlns:a16="http://schemas.microsoft.com/office/drawing/2014/main" id="{362AEC7C-B300-0543-A879-47F9B51C78A3}"/>
              </a:ext>
            </a:extLst>
          </p:cNvPr>
          <p:cNvSpPr/>
          <p:nvPr/>
        </p:nvSpPr>
        <p:spPr>
          <a:xfrm rot="16200000">
            <a:off x="7051892" y="3960608"/>
            <a:ext cx="439838" cy="370389"/>
          </a:xfrm>
          <a:prstGeom prst="hexag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61DE9B2E-F000-EF43-B8F2-51F83AB795B4}"/>
              </a:ext>
            </a:extLst>
          </p:cNvPr>
          <p:cNvCxnSpPr>
            <a:stCxn id="24" idx="1"/>
            <a:endCxn id="32" idx="5"/>
          </p:cNvCxnSpPr>
          <p:nvPr/>
        </p:nvCxnSpPr>
        <p:spPr>
          <a:xfrm flipV="1">
            <a:off x="5644054" y="4018481"/>
            <a:ext cx="1442563" cy="219920"/>
          </a:xfrm>
          <a:prstGeom prst="straightConnector1">
            <a:avLst/>
          </a:prstGeom>
          <a:ln w="38100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A57CCE5-8245-F745-A883-13E654F7E226}"/>
              </a:ext>
            </a:extLst>
          </p:cNvPr>
          <p:cNvCxnSpPr>
            <a:cxnSpLocks/>
            <a:stCxn id="25" idx="1"/>
            <a:endCxn id="32" idx="4"/>
          </p:cNvCxnSpPr>
          <p:nvPr/>
        </p:nvCxnSpPr>
        <p:spPr>
          <a:xfrm flipV="1">
            <a:off x="5861020" y="4273125"/>
            <a:ext cx="1225597" cy="341781"/>
          </a:xfrm>
          <a:prstGeom prst="straightConnector1">
            <a:avLst/>
          </a:prstGeom>
          <a:ln w="38100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D9308A31-B0D4-B94C-9DDA-B524EFD75292}"/>
              </a:ext>
            </a:extLst>
          </p:cNvPr>
          <p:cNvCxnSpPr>
            <a:cxnSpLocks/>
            <a:stCxn id="26" idx="2"/>
            <a:endCxn id="32" idx="3"/>
          </p:cNvCxnSpPr>
          <p:nvPr/>
        </p:nvCxnSpPr>
        <p:spPr>
          <a:xfrm flipV="1">
            <a:off x="5659940" y="4365722"/>
            <a:ext cx="1611872" cy="880333"/>
          </a:xfrm>
          <a:prstGeom prst="straightConnector1">
            <a:avLst/>
          </a:prstGeom>
          <a:ln w="38100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270BB45-303F-6C4A-AFC9-772B32622AE9}"/>
              </a:ext>
            </a:extLst>
          </p:cNvPr>
          <p:cNvCxnSpPr>
            <a:cxnSpLocks/>
            <a:stCxn id="28" idx="0"/>
            <a:endCxn id="32" idx="0"/>
          </p:cNvCxnSpPr>
          <p:nvPr/>
        </p:nvCxnSpPr>
        <p:spPr>
          <a:xfrm flipV="1">
            <a:off x="5072584" y="3925884"/>
            <a:ext cx="2199228" cy="219920"/>
          </a:xfrm>
          <a:prstGeom prst="straightConnector1">
            <a:avLst/>
          </a:prstGeom>
          <a:ln w="38100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C54B1CFB-135F-834D-9B12-3CB1B4F3D7D1}"/>
              </a:ext>
            </a:extLst>
          </p:cNvPr>
          <p:cNvCxnSpPr>
            <a:cxnSpLocks/>
            <a:stCxn id="30" idx="3"/>
            <a:endCxn id="32" idx="4"/>
          </p:cNvCxnSpPr>
          <p:nvPr/>
        </p:nvCxnSpPr>
        <p:spPr>
          <a:xfrm flipV="1">
            <a:off x="5072584" y="4273125"/>
            <a:ext cx="2014033" cy="1065526"/>
          </a:xfrm>
          <a:prstGeom prst="straightConnector1">
            <a:avLst/>
          </a:prstGeom>
          <a:ln w="38100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7B6FBAA7-18D9-4640-AFE4-695216CB27C9}"/>
              </a:ext>
            </a:extLst>
          </p:cNvPr>
          <p:cNvCxnSpPr>
            <a:cxnSpLocks/>
            <a:stCxn id="29" idx="0"/>
            <a:endCxn id="32" idx="5"/>
          </p:cNvCxnSpPr>
          <p:nvPr/>
        </p:nvCxnSpPr>
        <p:spPr>
          <a:xfrm flipV="1">
            <a:off x="4887390" y="4018481"/>
            <a:ext cx="2199227" cy="508941"/>
          </a:xfrm>
          <a:prstGeom prst="straightConnector1">
            <a:avLst/>
          </a:prstGeom>
          <a:ln w="38100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DE9A0F06-E384-7843-A4C2-BB980C93BA4F}"/>
                  </a:ext>
                </a:extLst>
              </p:cNvPr>
              <p:cNvSpPr txBox="1"/>
              <p:nvPr/>
            </p:nvSpPr>
            <p:spPr>
              <a:xfrm>
                <a:off x="1404533" y="1621881"/>
                <a:ext cx="989309" cy="519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kumimoji="1"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kumimoji="1"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DE9A0F06-E384-7843-A4C2-BB980C93B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533" y="1621881"/>
                <a:ext cx="989309" cy="519438"/>
              </a:xfrm>
              <a:prstGeom prst="rect">
                <a:avLst/>
              </a:prstGeom>
              <a:blipFill>
                <a:blip r:embed="rId8"/>
                <a:stretch>
                  <a:fillRect l="-5128" t="-4762" r="-5128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14">
            <a:extLst>
              <a:ext uri="{FF2B5EF4-FFF2-40B4-BE49-F238E27FC236}">
                <a16:creationId xmlns:a16="http://schemas.microsoft.com/office/drawing/2014/main" id="{C44F2B42-8CC3-D94D-BCA9-8A583DC4C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646" y="637657"/>
            <a:ext cx="707904" cy="620410"/>
          </a:xfrm>
          <a:prstGeom prst="rect">
            <a:avLst/>
          </a:prstGeom>
        </p:spPr>
      </p:pic>
      <p:pic>
        <p:nvPicPr>
          <p:cNvPr id="49" name="Picture 14">
            <a:extLst>
              <a:ext uri="{FF2B5EF4-FFF2-40B4-BE49-F238E27FC236}">
                <a16:creationId xmlns:a16="http://schemas.microsoft.com/office/drawing/2014/main" id="{77B2AB6E-3959-6449-8DDE-46AE22774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713" y="3404406"/>
            <a:ext cx="707904" cy="6204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598E740-DEE6-4343-B9C1-DA679BE73C9C}"/>
                  </a:ext>
                </a:extLst>
              </p:cNvPr>
              <p:cNvSpPr/>
              <p:nvPr/>
            </p:nvSpPr>
            <p:spPr>
              <a:xfrm>
                <a:off x="4669901" y="5420885"/>
                <a:ext cx="7181005" cy="7986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𝑚𝑎𝑡𝑐h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𝑝𝑖𝑐𝑘𝑢𝑝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𝑐𝑎𝑛𝑐𝑒𝑙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zh-CN" dirty="0">
                                  <a:solidFill>
                                    <a:srgbClr val="00B050"/>
                                  </a:solidFill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𝑟𝑒𝑞𝑢𝑒𝑠𝑡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598E740-DEE6-4343-B9C1-DA679BE73C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901" y="5420885"/>
                <a:ext cx="7181005" cy="798617"/>
              </a:xfrm>
              <a:prstGeom prst="rect">
                <a:avLst/>
              </a:prstGeom>
              <a:blipFill>
                <a:blip r:embed="rId9"/>
                <a:stretch>
                  <a:fillRect t="-115625" b="-15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3DF782B-F27B-EA48-A662-871AC76380F5}"/>
                  </a:ext>
                </a:extLst>
              </p:cNvPr>
              <p:cNvSpPr txBox="1"/>
              <p:nvPr/>
            </p:nvSpPr>
            <p:spPr>
              <a:xfrm>
                <a:off x="6210423" y="2161705"/>
                <a:ext cx="3052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𝑹𝒆𝒘𝒂𝒓𝒅</m:t>
                      </m:r>
                      <m:r>
                        <a:rPr kumimoji="1"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kumimoji="1"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𝒕𝒓𝒂𝒗𝒆𝒍</m:t>
                      </m:r>
                      <m:r>
                        <a:rPr kumimoji="1"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𝒕𝒊𝒎𝒆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3DF782B-F27B-EA48-A662-871AC7638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423" y="2161705"/>
                <a:ext cx="3052118" cy="276999"/>
              </a:xfrm>
              <a:prstGeom prst="rect">
                <a:avLst/>
              </a:prstGeom>
              <a:blipFill>
                <a:blip r:embed="rId10"/>
                <a:stretch>
                  <a:fillRect l="-1245" r="-1245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8865DC2-7269-474A-B286-2DA8A8A31811}"/>
                  </a:ext>
                </a:extLst>
              </p:cNvPr>
              <p:cNvSpPr txBox="1"/>
              <p:nvPr/>
            </p:nvSpPr>
            <p:spPr>
              <a:xfrm>
                <a:off x="5930947" y="6094599"/>
                <a:ext cx="4234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𝑹𝒆𝒘𝒂𝒓𝒅</m:t>
                      </m:r>
                      <m:r>
                        <a:rPr kumimoji="1"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𝒇𝒆𝒆</m:t>
                      </m:r>
                      <m:d>
                        <m:dPr>
                          <m:ctrlPr>
                            <a:rPr kumimoji="1"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kumimoji="1"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𝒕𝒓𝒂𝒗𝒆𝒍</m:t>
                      </m:r>
                      <m:r>
                        <a:rPr kumimoji="1"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𝒕𝒊𝒎𝒆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8865DC2-7269-474A-B286-2DA8A8A31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947" y="6094599"/>
                <a:ext cx="4234172" cy="276999"/>
              </a:xfrm>
              <a:prstGeom prst="rect">
                <a:avLst/>
              </a:prstGeom>
              <a:blipFill>
                <a:blip r:embed="rId11"/>
                <a:stretch>
                  <a:fillRect l="-599" t="-4545" r="-898" b="-3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37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96CDC09-AD6A-6945-8E3D-4420EFE49364}"/>
                  </a:ext>
                </a:extLst>
              </p:cNvPr>
              <p:cNvSpPr txBox="1"/>
              <p:nvPr/>
            </p:nvSpPr>
            <p:spPr>
              <a:xfrm>
                <a:off x="485650" y="664029"/>
                <a:ext cx="11353557" cy="706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𝑚𝑎𝑡𝑐h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𝑝𝑖𝑐𝑘𝑢𝑝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𝑐𝑎𝑛𝑐𝑒𝑙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en-US" altLang="zh-CN" dirty="0">
                                      <a:solidFill>
                                        <a:srgbClr val="00B050"/>
                                      </a:solidFill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𝑟𝑒𝑞𝑢𝑒𝑠𝑡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zh-CN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𝒇𝒆𝒆</m:t>
                              </m:r>
                              <m:d>
                                <m:dPr>
                                  <m:ctrlPr>
                                    <a:rPr kumimoji="1" lang="en-US" altLang="zh-CN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kumimoji="1"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kumimoji="1"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𝒕𝒓𝒂𝒗𝒆𝒍</m:t>
                      </m:r>
                      <m:r>
                        <a:rPr kumimoji="1"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𝒕𝒊𝒎𝒆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96CDC09-AD6A-6945-8E3D-4420EFE49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50" y="664029"/>
                <a:ext cx="11353557" cy="706284"/>
              </a:xfrm>
              <a:prstGeom prst="rect">
                <a:avLst/>
              </a:prstGeom>
              <a:blipFill>
                <a:blip r:embed="rId2"/>
                <a:stretch>
                  <a:fillRect t="-133333" b="-1824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B4BDC3D-5B99-6347-8CAB-CB92DB130C05}"/>
                  </a:ext>
                </a:extLst>
              </p:cNvPr>
              <p:cNvSpPr/>
              <p:nvPr/>
            </p:nvSpPr>
            <p:spPr>
              <a:xfrm>
                <a:off x="1405293" y="1665905"/>
                <a:ext cx="9381414" cy="23574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457200" algn="just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mr-I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charset="0"/>
                                  <a:ea typeface="Cambria Math" charset="0"/>
                                </a:rPr>
                                <m:t>γ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𝕤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∈</m:t>
                                  </m:r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𝕤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" altLang="zh-CN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" altLang="zh-CN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" altLang="zh-CN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" altLang="zh-CN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𝕤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indent="457200" algn="just">
                  <a:lnSpc>
                    <a:spcPct val="125000"/>
                  </a:lnSpc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indent="457200" algn="just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charset="0"/>
                                  <a:ea typeface="Cambria Math" charset="0"/>
                                </a:rPr>
                                <m:t>γ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" altLang="zh-CN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" altLang="zh-CN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" altLang="zh-CN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′′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dirty="0">
                                      <a:latin typeface="Cambria Math" charset="0"/>
                                      <a:ea typeface="Cambria Math" charset="0"/>
                                    </a:rPr>
                                    <m:t>γ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" altLang="zh-CN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" altLang="zh-CN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" altLang="zh-CN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′′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B4BDC3D-5B99-6347-8CAB-CB92DB130C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293" y="1665905"/>
                <a:ext cx="9381414" cy="2357440"/>
              </a:xfrm>
              <a:prstGeom prst="rect">
                <a:avLst/>
              </a:prstGeom>
              <a:blipFill>
                <a:blip r:embed="rId3"/>
                <a:stretch>
                  <a:fillRect l="-4871" t="-28877" b="-53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57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3026</TotalTime>
  <Words>199</Words>
  <Application>Microsoft Macintosh PowerPoint</Application>
  <PresentationFormat>宽屏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 User</dc:creator>
  <cp:lastModifiedBy>Office User</cp:lastModifiedBy>
  <cp:revision>14</cp:revision>
  <dcterms:created xsi:type="dcterms:W3CDTF">2020-05-24T02:29:47Z</dcterms:created>
  <dcterms:modified xsi:type="dcterms:W3CDTF">2020-06-25T07:44:28Z</dcterms:modified>
</cp:coreProperties>
</file>