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15DE3-28B6-483A-B9D8-CA003B32DCA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53A5D-1DAA-44B9-B0FA-716839B2E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07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53A5D-1DAA-44B9-B0FA-716839B2E0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3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4CEE-F643-48B6-8E3A-9EB0A0CA375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7C0B-8368-46C4-9944-F5F9E3BA4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3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4CEE-F643-48B6-8E3A-9EB0A0CA375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7C0B-8368-46C4-9944-F5F9E3BA4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1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4CEE-F643-48B6-8E3A-9EB0A0CA375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7C0B-8368-46C4-9944-F5F9E3BA4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3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4CEE-F643-48B6-8E3A-9EB0A0CA375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7C0B-8368-46C4-9944-F5F9E3BA4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6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4CEE-F643-48B6-8E3A-9EB0A0CA375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7C0B-8368-46C4-9944-F5F9E3BA4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4CEE-F643-48B6-8E3A-9EB0A0CA375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7C0B-8368-46C4-9944-F5F9E3BA4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4CEE-F643-48B6-8E3A-9EB0A0CA375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7C0B-8368-46C4-9944-F5F9E3BA4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3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4CEE-F643-48B6-8E3A-9EB0A0CA375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7C0B-8368-46C4-9944-F5F9E3BA4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4CEE-F643-48B6-8E3A-9EB0A0CA375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7C0B-8368-46C4-9944-F5F9E3BA4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3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4CEE-F643-48B6-8E3A-9EB0A0CA375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7C0B-8368-46C4-9944-F5F9E3BA4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7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4CEE-F643-48B6-8E3A-9EB0A0CA375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7C0B-8368-46C4-9944-F5F9E3BA4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0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14CEE-F643-48B6-8E3A-9EB0A0CA375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7C0B-8368-46C4-9944-F5F9E3BA4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5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8" r:id="rId4"/>
    <p:sldLayoutId id="2147484219" r:id="rId5"/>
    <p:sldLayoutId id="2147484220" r:id="rId6"/>
    <p:sldLayoutId id="2147484221" r:id="rId7"/>
    <p:sldLayoutId id="2147484222" r:id="rId8"/>
    <p:sldLayoutId id="2147484223" r:id="rId9"/>
    <p:sldLayoutId id="2147484224" r:id="rId10"/>
    <p:sldLayoutId id="21474842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099D3E-AE22-FC9F-50BC-D1473DAAB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239" y="2417473"/>
            <a:ext cx="3775459" cy="199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Right Triangle 103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1C8D9-09BD-66C3-BE91-DACF9D2FA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1" y="962526"/>
            <a:ext cx="5384800" cy="3210689"/>
          </a:xfrm>
        </p:spPr>
        <p:txBody>
          <a:bodyPr anchor="b">
            <a:normAutofit/>
          </a:bodyPr>
          <a:lstStyle/>
          <a:p>
            <a:pPr algn="l"/>
            <a:r>
              <a:rPr lang="pt-BR" sz="61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Recomendação Otimizada </a:t>
            </a:r>
            <a:br>
              <a:rPr lang="pt-BR" sz="61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pt-BR" sz="61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 Ofertas</a:t>
            </a:r>
            <a:endParaRPr lang="en-US" sz="610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F007F-EC1E-713D-562A-DB6E69D7A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1" y="4269462"/>
            <a:ext cx="4048760" cy="1095017"/>
          </a:xfrm>
        </p:spPr>
        <p:txBody>
          <a:bodyPr anchor="t">
            <a:normAutofit/>
          </a:bodyPr>
          <a:lstStyle/>
          <a:p>
            <a:pPr algn="l"/>
            <a:r>
              <a:rPr lang="pt-BR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Case Técnico de </a:t>
            </a:r>
          </a:p>
          <a:p>
            <a:pPr algn="l"/>
            <a:r>
              <a:rPr lang="pt-BR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Science</a:t>
            </a:r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6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24CB-4D0B-193D-1AA2-15A48A55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Marco Aurélio Daniel</a:t>
            </a:r>
          </a:p>
        </p:txBody>
      </p:sp>
      <p:sp>
        <p:nvSpPr>
          <p:cNvPr id="64" name="Content Placeholder 52">
            <a:extLst>
              <a:ext uri="{FF2B5EF4-FFF2-40B4-BE49-F238E27FC236}">
                <a16:creationId xmlns:a16="http://schemas.microsoft.com/office/drawing/2014/main" id="{99498255-317C-8C5B-5CD4-14DC14128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Carreira </a:t>
            </a:r>
            <a:r>
              <a:rPr lang="en-US" sz="2200" dirty="0" err="1"/>
              <a:t>Acadêmica</a:t>
            </a:r>
            <a:endParaRPr lang="en-US" sz="2200" dirty="0"/>
          </a:p>
          <a:p>
            <a:r>
              <a:rPr lang="en-US" sz="2200" dirty="0" err="1"/>
              <a:t>Engenharia</a:t>
            </a:r>
            <a:r>
              <a:rPr lang="en-US" sz="2200" dirty="0"/>
              <a:t> da </a:t>
            </a:r>
            <a:r>
              <a:rPr lang="en-US" sz="2200" dirty="0" err="1"/>
              <a:t>Computação</a:t>
            </a:r>
            <a:endParaRPr lang="en-US" sz="2200" dirty="0"/>
          </a:p>
          <a:p>
            <a:r>
              <a:rPr lang="en-US" sz="2200" dirty="0" err="1"/>
              <a:t>Especialização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</a:t>
            </a:r>
            <a:r>
              <a:rPr lang="en-US" sz="2200" dirty="0" err="1"/>
              <a:t>Inteligência</a:t>
            </a:r>
            <a:r>
              <a:rPr lang="en-US" sz="2200" dirty="0"/>
              <a:t> Artificial</a:t>
            </a:r>
          </a:p>
          <a:p>
            <a:r>
              <a:rPr lang="en-US" sz="2200" dirty="0" err="1"/>
              <a:t>Mestrado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</a:t>
            </a:r>
            <a:r>
              <a:rPr lang="en-US" sz="2200" dirty="0" err="1"/>
              <a:t>Visão</a:t>
            </a:r>
            <a:r>
              <a:rPr lang="en-US" sz="2200" dirty="0"/>
              <a:t> </a:t>
            </a:r>
            <a:r>
              <a:rPr lang="en-US" sz="2200" dirty="0" err="1"/>
              <a:t>Computacional</a:t>
            </a: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Carreira </a:t>
            </a:r>
            <a:r>
              <a:rPr lang="en-US" sz="2200" dirty="0" err="1"/>
              <a:t>Profissional</a:t>
            </a:r>
            <a:endParaRPr lang="en-US" sz="2200" dirty="0"/>
          </a:p>
          <a:p>
            <a:r>
              <a:rPr lang="en-US" sz="2200" dirty="0"/>
              <a:t>9 </a:t>
            </a:r>
            <a:r>
              <a:rPr lang="en-US" sz="2200" dirty="0" err="1"/>
              <a:t>anos</a:t>
            </a:r>
            <a:r>
              <a:rPr lang="en-US" sz="2200" dirty="0"/>
              <a:t> de </a:t>
            </a:r>
            <a:r>
              <a:rPr lang="en-US" sz="2200" dirty="0" err="1"/>
              <a:t>atuação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</a:t>
            </a:r>
            <a:r>
              <a:rPr lang="en-US" sz="2200" dirty="0" err="1"/>
              <a:t>tecnologia</a:t>
            </a:r>
            <a:endParaRPr lang="en-US" sz="2200" dirty="0"/>
          </a:p>
          <a:p>
            <a:r>
              <a:rPr lang="en-US" sz="2200" dirty="0"/>
              <a:t>4 </a:t>
            </a:r>
            <a:r>
              <a:rPr lang="en-US" sz="2200" dirty="0" err="1"/>
              <a:t>anos</a:t>
            </a:r>
            <a:r>
              <a:rPr lang="en-US" sz="2200" dirty="0"/>
              <a:t> de </a:t>
            </a:r>
            <a:r>
              <a:rPr lang="en-US" sz="2200" dirty="0" err="1"/>
              <a:t>atuação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/>
              <a:t>desenvolvedor</a:t>
            </a:r>
            <a:r>
              <a:rPr lang="en-US" sz="2200" dirty="0"/>
              <a:t> full-stack</a:t>
            </a:r>
          </a:p>
          <a:p>
            <a:r>
              <a:rPr lang="en-US" sz="2200" dirty="0"/>
              <a:t>5 </a:t>
            </a:r>
            <a:r>
              <a:rPr lang="en-US" sz="2200" dirty="0" err="1"/>
              <a:t>anos</a:t>
            </a:r>
            <a:r>
              <a:rPr lang="en-US" sz="2200" dirty="0"/>
              <a:t> de </a:t>
            </a:r>
            <a:r>
              <a:rPr lang="en-US" sz="2200" dirty="0" err="1"/>
              <a:t>atuação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</a:t>
            </a:r>
            <a:r>
              <a:rPr lang="en-US" sz="2200" dirty="0" err="1"/>
              <a:t>cientista</a:t>
            </a:r>
            <a:r>
              <a:rPr lang="en-US" sz="2200" dirty="0"/>
              <a:t> de dados</a:t>
            </a:r>
          </a:p>
        </p:txBody>
      </p:sp>
      <p:pic>
        <p:nvPicPr>
          <p:cNvPr id="6" name="Content Placeholder 4" descr="A person in a red shirt&#10;&#10;AI-generated content may be incorrect.">
            <a:extLst>
              <a:ext uri="{FF2B5EF4-FFF2-40B4-BE49-F238E27FC236}">
                <a16:creationId xmlns:a16="http://schemas.microsoft.com/office/drawing/2014/main" id="{9251644E-A1E7-E398-4186-506A4831E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" r="8226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2159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9952B-CA58-8367-B798-656B3C03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</a:t>
            </a:r>
            <a:b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Otimizar o Envio de Ofertas Personalizadas no iFood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9214B2F-7A8B-D3F0-D125-063DB4EEF378}"/>
              </a:ext>
            </a:extLst>
          </p:cNvPr>
          <p:cNvSpPr txBox="1">
            <a:spLocks/>
          </p:cNvSpPr>
          <p:nvPr/>
        </p:nvSpPr>
        <p:spPr>
          <a:xfrm>
            <a:off x="838201" y="2391156"/>
            <a:ext cx="5647860" cy="4065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/>
              <a:t>Motivações</a:t>
            </a:r>
            <a:endParaRPr lang="en-US" sz="2200" b="1" dirty="0"/>
          </a:p>
          <a:p>
            <a:r>
              <a:rPr lang="en-US" sz="2200" dirty="0" err="1"/>
              <a:t>Baixo</a:t>
            </a:r>
            <a:r>
              <a:rPr lang="en-US" sz="2200" dirty="0"/>
              <a:t> </a:t>
            </a:r>
            <a:r>
              <a:rPr lang="en-US" sz="2200" dirty="0" err="1"/>
              <a:t>engajamento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/>
              <a:t>ofertas</a:t>
            </a:r>
            <a:r>
              <a:rPr lang="en-US" sz="2200" dirty="0"/>
              <a:t> </a:t>
            </a:r>
            <a:r>
              <a:rPr lang="en-US" sz="2200" dirty="0" err="1"/>
              <a:t>irrelevantes</a:t>
            </a:r>
            <a:endParaRPr lang="en-US" sz="2200" dirty="0"/>
          </a:p>
          <a:p>
            <a:r>
              <a:rPr lang="en-US" sz="2200" dirty="0" err="1"/>
              <a:t>Perfis</a:t>
            </a:r>
            <a:r>
              <a:rPr lang="en-US" sz="2200" dirty="0"/>
              <a:t> </a:t>
            </a:r>
            <a:r>
              <a:rPr lang="en-US" sz="2200" dirty="0" err="1"/>
              <a:t>distintos</a:t>
            </a:r>
            <a:r>
              <a:rPr lang="en-US" sz="2200" dirty="0"/>
              <a:t> </a:t>
            </a:r>
            <a:r>
              <a:rPr lang="en-US" sz="2200" dirty="0" err="1"/>
              <a:t>exigem</a:t>
            </a:r>
            <a:r>
              <a:rPr lang="en-US" sz="2200" dirty="0"/>
              <a:t> </a:t>
            </a:r>
            <a:r>
              <a:rPr lang="en-US" sz="2200" dirty="0" err="1"/>
              <a:t>personalização</a:t>
            </a:r>
            <a:endParaRPr lang="en-US" sz="2200" dirty="0"/>
          </a:p>
          <a:p>
            <a:r>
              <a:rPr lang="en-US" sz="2200" dirty="0"/>
              <a:t>Timing </a:t>
            </a:r>
            <a:r>
              <a:rPr lang="en-US" sz="2200" dirty="0" err="1"/>
              <a:t>errado</a:t>
            </a:r>
            <a:r>
              <a:rPr lang="en-US" sz="2200" dirty="0"/>
              <a:t> </a:t>
            </a:r>
            <a:r>
              <a:rPr lang="en-US" sz="2200" dirty="0" err="1"/>
              <a:t>reduz</a:t>
            </a:r>
            <a:r>
              <a:rPr lang="en-US" sz="2200" dirty="0"/>
              <a:t> </a:t>
            </a:r>
            <a:r>
              <a:rPr lang="en-US" sz="2200" dirty="0" err="1"/>
              <a:t>impacto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Status</a:t>
            </a:r>
          </a:p>
          <a:p>
            <a:r>
              <a:rPr lang="pt-BR" sz="2200" dirty="0"/>
              <a:t>61% ofertas BOGO consumidas</a:t>
            </a:r>
          </a:p>
          <a:p>
            <a:r>
              <a:rPr lang="pt-BR" sz="2200" dirty="0"/>
              <a:t>68% ofertas Desconto consumidas</a:t>
            </a:r>
          </a:p>
          <a:p>
            <a:r>
              <a:rPr lang="pt-BR" sz="2200" dirty="0"/>
              <a:t>Ofertas de informaçãonãorastreáveis</a:t>
            </a:r>
          </a:p>
          <a:p>
            <a:endParaRPr lang="en-US" sz="2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19C2EB3-1094-39E3-676D-1DDD732A8862}"/>
              </a:ext>
            </a:extLst>
          </p:cNvPr>
          <p:cNvSpPr txBox="1">
            <a:spLocks/>
          </p:cNvSpPr>
          <p:nvPr/>
        </p:nvSpPr>
        <p:spPr>
          <a:xfrm>
            <a:off x="532964" y="2391156"/>
            <a:ext cx="4818888" cy="693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13FFDF4-B822-24C4-3B69-B2EF543B6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298" y="2682188"/>
            <a:ext cx="4671359" cy="365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0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0B76C5-DCD7-D562-76D4-3EAE4B698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39AD9-C058-7883-3220-1248EDE7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pt-BR" sz="4000"/>
              <a:t>Perfil dos Clientes e Comportamento com Ofertas</a:t>
            </a:r>
            <a:endParaRPr lang="en-US" sz="400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EF6F8001-C837-9334-92E2-CF0AD666C3D4}"/>
              </a:ext>
            </a:extLst>
          </p:cNvPr>
          <p:cNvSpPr txBox="1">
            <a:spLocks/>
          </p:cNvSpPr>
          <p:nvPr/>
        </p:nvSpPr>
        <p:spPr>
          <a:xfrm>
            <a:off x="757237" y="1838601"/>
            <a:ext cx="4919663" cy="3976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b="1" dirty="0"/>
              <a:t>Dados disponíveis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500" b="1" dirty="0"/>
          </a:p>
          <a:p>
            <a:r>
              <a:rPr lang="en-US" sz="2400" dirty="0" err="1"/>
              <a:t>Idade</a:t>
            </a:r>
            <a:r>
              <a:rPr lang="en-US" sz="2400" dirty="0"/>
              <a:t>, </a:t>
            </a:r>
            <a:r>
              <a:rPr lang="en-US" sz="2400" dirty="0" err="1"/>
              <a:t>gênero</a:t>
            </a:r>
            <a:r>
              <a:rPr lang="en-US" sz="2400" dirty="0"/>
              <a:t>, tempo de </a:t>
            </a:r>
            <a:r>
              <a:rPr lang="en-US" sz="2400" dirty="0" err="1"/>
              <a:t>registro</a:t>
            </a:r>
            <a:r>
              <a:rPr lang="en-US" sz="2400" dirty="0"/>
              <a:t> de </a:t>
            </a:r>
            <a:r>
              <a:rPr lang="en-US" sz="2400" dirty="0" err="1"/>
              <a:t>usuário</a:t>
            </a:r>
            <a:r>
              <a:rPr lang="en-US" sz="2400" dirty="0"/>
              <a:t>.</a:t>
            </a:r>
          </a:p>
          <a:p>
            <a:endParaRPr lang="en-US" sz="500" dirty="0"/>
          </a:p>
          <a:p>
            <a:r>
              <a:rPr lang="en-US" sz="2400" dirty="0"/>
              <a:t>Valor </a:t>
            </a:r>
            <a:r>
              <a:rPr lang="en-US" sz="2400" dirty="0" err="1"/>
              <a:t>mínimo</a:t>
            </a:r>
            <a:r>
              <a:rPr lang="en-US" sz="2400" dirty="0"/>
              <a:t>, valor do </a:t>
            </a:r>
            <a:r>
              <a:rPr lang="en-US" sz="2400" dirty="0" err="1"/>
              <a:t>desconto</a:t>
            </a:r>
            <a:r>
              <a:rPr lang="en-US" sz="2400" dirty="0"/>
              <a:t>, </a:t>
            </a:r>
            <a:r>
              <a:rPr lang="en-US" sz="2400" dirty="0" err="1"/>
              <a:t>tipo</a:t>
            </a:r>
            <a:r>
              <a:rPr lang="en-US" sz="2400" dirty="0"/>
              <a:t> das </a:t>
            </a:r>
            <a:r>
              <a:rPr lang="en-US" sz="2400" dirty="0" err="1"/>
              <a:t>oferta</a:t>
            </a:r>
            <a:r>
              <a:rPr lang="en-US" sz="2400" dirty="0"/>
              <a:t>.</a:t>
            </a:r>
          </a:p>
          <a:p>
            <a:endParaRPr lang="en-US" sz="500" dirty="0"/>
          </a:p>
          <a:p>
            <a:r>
              <a:rPr lang="en-US" sz="2400" dirty="0"/>
              <a:t>Histórico de </a:t>
            </a:r>
            <a:r>
              <a:rPr lang="en-US" sz="2400" dirty="0" err="1"/>
              <a:t>transações</a:t>
            </a:r>
            <a:r>
              <a:rPr lang="en-US" sz="2400" dirty="0"/>
              <a:t> </a:t>
            </a:r>
            <a:r>
              <a:rPr lang="en-US" sz="2400" dirty="0" err="1"/>
              <a:t>realizadas</a:t>
            </a:r>
            <a:r>
              <a:rPr lang="en-US" sz="2400" dirty="0"/>
              <a:t>, </a:t>
            </a:r>
            <a:r>
              <a:rPr lang="en-US" sz="2400" dirty="0" err="1"/>
              <a:t>datas</a:t>
            </a:r>
            <a:r>
              <a:rPr lang="en-US" sz="2400" dirty="0"/>
              <a:t> de </a:t>
            </a:r>
            <a:r>
              <a:rPr lang="en-US" sz="2400" dirty="0" err="1"/>
              <a:t>recebimento</a:t>
            </a:r>
            <a:r>
              <a:rPr lang="en-US" sz="2400" dirty="0"/>
              <a:t> e </a:t>
            </a:r>
            <a:r>
              <a:rPr lang="en-US" sz="2400" dirty="0" err="1"/>
              <a:t>visualizaçãos</a:t>
            </a:r>
            <a:r>
              <a:rPr lang="en-US" sz="2400" dirty="0"/>
              <a:t> de </a:t>
            </a:r>
            <a:r>
              <a:rPr lang="en-US" sz="2400" dirty="0" err="1"/>
              <a:t>ofertas</a:t>
            </a:r>
            <a:r>
              <a:rPr lang="en-US" sz="2400" dirty="0"/>
              <a:t>.</a:t>
            </a:r>
          </a:p>
        </p:txBody>
      </p:sp>
      <p:sp>
        <p:nvSpPr>
          <p:cNvPr id="21" name="Content Placeholder 12">
            <a:extLst>
              <a:ext uri="{FF2B5EF4-FFF2-40B4-BE49-F238E27FC236}">
                <a16:creationId xmlns:a16="http://schemas.microsoft.com/office/drawing/2014/main" id="{2051A664-6DE8-249F-57B8-8E734B7A6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136" y="4556603"/>
            <a:ext cx="4919663" cy="17253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1800" b="1" dirty="0"/>
              <a:t>Observações</a:t>
            </a:r>
          </a:p>
          <a:p>
            <a:pPr lvl="0"/>
            <a:r>
              <a:rPr lang="pt-BR" sz="1800" dirty="0"/>
              <a:t>A redução de dimensionalidade via PCA não revela separações claras</a:t>
            </a:r>
            <a:endParaRPr lang="en-US" sz="1800" dirty="0"/>
          </a:p>
          <a:p>
            <a:pPr lvl="0"/>
            <a:r>
              <a:rPr lang="pt-BR" sz="1800" dirty="0"/>
              <a:t>Pode existir necessidade de informações adicionais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DE41115-DCF8-2972-FF75-F0B7DB983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130" y="1671568"/>
            <a:ext cx="4359729" cy="271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2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CEFD-837D-B604-0ACA-EF368199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Recomendação de Ofertas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AF5BE8-E78A-EF21-D7B8-1A87FA08B892}"/>
              </a:ext>
            </a:extLst>
          </p:cNvPr>
          <p:cNvSpPr/>
          <p:nvPr/>
        </p:nvSpPr>
        <p:spPr>
          <a:xfrm>
            <a:off x="7326085" y="1875742"/>
            <a:ext cx="1850571" cy="1055914"/>
          </a:xfrm>
          <a:prstGeom prst="rect">
            <a:avLst/>
          </a:prstGeom>
          <a:solidFill>
            <a:srgbClr val="667D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Classificador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878BD-C478-5390-7FAC-64FF241B5B91}"/>
              </a:ext>
            </a:extLst>
          </p:cNvPr>
          <p:cNvSpPr/>
          <p:nvPr/>
        </p:nvSpPr>
        <p:spPr>
          <a:xfrm>
            <a:off x="7326085" y="3443285"/>
            <a:ext cx="1850571" cy="1055914"/>
          </a:xfrm>
          <a:prstGeom prst="rect">
            <a:avLst/>
          </a:prstGeom>
          <a:solidFill>
            <a:srgbClr val="667D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Classificador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A2D8A7-A987-7283-8ABD-B10F8840AB58}"/>
              </a:ext>
            </a:extLst>
          </p:cNvPr>
          <p:cNvSpPr/>
          <p:nvPr/>
        </p:nvSpPr>
        <p:spPr>
          <a:xfrm>
            <a:off x="5410200" y="2039027"/>
            <a:ext cx="1632856" cy="72934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Ofertas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BOGO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F01476-47DE-3E3E-716E-21B3E7A5DE70}"/>
              </a:ext>
            </a:extLst>
          </p:cNvPr>
          <p:cNvSpPr/>
          <p:nvPr/>
        </p:nvSpPr>
        <p:spPr>
          <a:xfrm>
            <a:off x="5410200" y="3614053"/>
            <a:ext cx="1632856" cy="72934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Ofertas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Desconto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4F74C01C-F33D-B1DB-03E7-07DDC6DBDC1D}"/>
              </a:ext>
            </a:extLst>
          </p:cNvPr>
          <p:cNvSpPr txBox="1">
            <a:spLocks/>
          </p:cNvSpPr>
          <p:nvPr/>
        </p:nvSpPr>
        <p:spPr>
          <a:xfrm>
            <a:off x="555170" y="1578429"/>
            <a:ext cx="4572001" cy="4767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err="1"/>
              <a:t>Granularidade</a:t>
            </a:r>
            <a:endParaRPr lang="en-US" sz="3200" b="1" dirty="0"/>
          </a:p>
          <a:p>
            <a:r>
              <a:rPr lang="en-US" sz="2400" dirty="0" err="1"/>
              <a:t>Usuário</a:t>
            </a:r>
            <a:r>
              <a:rPr lang="en-US" sz="2400" dirty="0"/>
              <a:t> </a:t>
            </a:r>
            <a:r>
              <a:rPr lang="en-US" sz="1600" dirty="0"/>
              <a:t>x</a:t>
            </a:r>
            <a:r>
              <a:rPr lang="en-US" sz="2400" dirty="0"/>
              <a:t> </a:t>
            </a:r>
            <a:r>
              <a:rPr lang="en-US" sz="2400" dirty="0" err="1"/>
              <a:t>Oferta</a:t>
            </a:r>
            <a:r>
              <a:rPr lang="en-US" sz="2400" dirty="0"/>
              <a:t> </a:t>
            </a:r>
            <a:r>
              <a:rPr lang="en-US" sz="1600" dirty="0"/>
              <a:t>x</a:t>
            </a:r>
            <a:r>
              <a:rPr lang="en-US" sz="2400" dirty="0"/>
              <a:t> Tempo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err="1"/>
              <a:t>Engenharia</a:t>
            </a:r>
            <a:r>
              <a:rPr lang="en-US" sz="2400" b="1" dirty="0"/>
              <a:t> de Features</a:t>
            </a:r>
          </a:p>
          <a:p>
            <a:r>
              <a:rPr lang="en-US" sz="2200" dirty="0" err="1"/>
              <a:t>Informações</a:t>
            </a:r>
            <a:r>
              <a:rPr lang="en-US" sz="2200" dirty="0"/>
              <a:t> de </a:t>
            </a:r>
            <a:r>
              <a:rPr lang="en-US" sz="2200" dirty="0" err="1"/>
              <a:t>usuário</a:t>
            </a:r>
            <a:r>
              <a:rPr lang="en-US" sz="2200" dirty="0"/>
              <a:t> e </a:t>
            </a:r>
            <a:r>
              <a:rPr lang="en-US" sz="2200" dirty="0" err="1"/>
              <a:t>ofertas</a:t>
            </a:r>
            <a:r>
              <a:rPr lang="en-US" sz="2200" dirty="0"/>
              <a:t>.</a:t>
            </a:r>
          </a:p>
          <a:p>
            <a:r>
              <a:rPr lang="en-US" sz="2200" dirty="0" err="1">
                <a:highlight>
                  <a:srgbClr val="667DF3"/>
                </a:highlight>
              </a:rPr>
              <a:t>Somatório</a:t>
            </a:r>
            <a:r>
              <a:rPr lang="en-US" sz="2200" dirty="0">
                <a:highlight>
                  <a:srgbClr val="667DF3"/>
                </a:highlight>
              </a:rPr>
              <a:t> </a:t>
            </a:r>
            <a:r>
              <a:rPr lang="en-US" sz="2200" dirty="0" err="1">
                <a:highlight>
                  <a:srgbClr val="667DF3"/>
                </a:highlight>
              </a:rPr>
              <a:t>acumulado</a:t>
            </a:r>
            <a:r>
              <a:rPr lang="en-US" sz="2200" dirty="0"/>
              <a:t> de </a:t>
            </a:r>
            <a:r>
              <a:rPr lang="en-US" sz="2200" dirty="0" err="1"/>
              <a:t>informações</a:t>
            </a:r>
            <a:r>
              <a:rPr lang="en-US" sz="2200" dirty="0"/>
              <a:t> </a:t>
            </a:r>
            <a:r>
              <a:rPr lang="en-US" sz="2200" dirty="0" err="1">
                <a:highlight>
                  <a:srgbClr val="667DF3"/>
                </a:highlight>
              </a:rPr>
              <a:t>em</a:t>
            </a:r>
            <a:r>
              <a:rPr lang="en-US" sz="2200" dirty="0">
                <a:highlight>
                  <a:srgbClr val="667DF3"/>
                </a:highlight>
              </a:rPr>
              <a:t> </a:t>
            </a:r>
            <a:r>
              <a:rPr lang="en-US" sz="2200" dirty="0" err="1">
                <a:highlight>
                  <a:srgbClr val="667DF3"/>
                </a:highlight>
              </a:rPr>
              <a:t>cada</a:t>
            </a:r>
            <a:r>
              <a:rPr lang="en-US" sz="2200" dirty="0">
                <a:highlight>
                  <a:srgbClr val="667DF3"/>
                </a:highlight>
              </a:rPr>
              <a:t> </a:t>
            </a:r>
            <a:r>
              <a:rPr lang="en-US" sz="2200" dirty="0" err="1">
                <a:highlight>
                  <a:srgbClr val="667DF3"/>
                </a:highlight>
              </a:rPr>
              <a:t>ponto</a:t>
            </a:r>
            <a:r>
              <a:rPr lang="en-US" sz="2200" dirty="0">
                <a:highlight>
                  <a:srgbClr val="667DF3"/>
                </a:highlight>
              </a:rPr>
              <a:t> no tempo</a:t>
            </a:r>
            <a:r>
              <a:rPr lang="en-US" sz="2200" dirty="0"/>
              <a:t>:</a:t>
            </a:r>
          </a:p>
          <a:p>
            <a:pPr lvl="1"/>
            <a:r>
              <a:rPr lang="en-US" sz="1600" dirty="0"/>
              <a:t>Total de </a:t>
            </a:r>
            <a:r>
              <a:rPr lang="en-US" sz="1600" dirty="0" err="1"/>
              <a:t>ofertas</a:t>
            </a:r>
            <a:r>
              <a:rPr lang="en-US" sz="1600" dirty="0"/>
              <a:t> </a:t>
            </a:r>
            <a:r>
              <a:rPr lang="en-US" sz="1600" dirty="0" err="1"/>
              <a:t>recebidas</a:t>
            </a:r>
            <a:endParaRPr lang="en-US" sz="1600" dirty="0"/>
          </a:p>
          <a:p>
            <a:pPr lvl="1"/>
            <a:r>
              <a:rPr lang="en-US" sz="1600" dirty="0"/>
              <a:t>Total de </a:t>
            </a:r>
            <a:r>
              <a:rPr lang="en-US" sz="1600" dirty="0" err="1"/>
              <a:t>ofertas</a:t>
            </a:r>
            <a:r>
              <a:rPr lang="en-US" sz="1600" dirty="0"/>
              <a:t> </a:t>
            </a:r>
            <a:r>
              <a:rPr lang="en-US" sz="1600" dirty="0" err="1"/>
              <a:t>consumidas</a:t>
            </a:r>
            <a:endParaRPr lang="en-US" sz="1600" dirty="0"/>
          </a:p>
          <a:p>
            <a:pPr lvl="1"/>
            <a:r>
              <a:rPr lang="en-US" sz="1600" dirty="0"/>
              <a:t>Total de </a:t>
            </a:r>
            <a:r>
              <a:rPr lang="en-US" sz="1600" dirty="0" err="1"/>
              <a:t>tipos</a:t>
            </a:r>
            <a:r>
              <a:rPr lang="en-US" sz="1600" dirty="0"/>
              <a:t> de </a:t>
            </a:r>
            <a:r>
              <a:rPr lang="en-US" sz="1600" dirty="0" err="1"/>
              <a:t>ofertas</a:t>
            </a:r>
            <a:endParaRPr lang="en-US" sz="1600" dirty="0"/>
          </a:p>
          <a:p>
            <a:pPr lvl="1"/>
            <a:r>
              <a:rPr lang="en-US" sz="1600" dirty="0"/>
              <a:t>Total de </a:t>
            </a:r>
            <a:r>
              <a:rPr lang="en-US" sz="1600" dirty="0" err="1"/>
              <a:t>transações</a:t>
            </a:r>
            <a:endParaRPr lang="en-US" sz="1600" dirty="0"/>
          </a:p>
          <a:p>
            <a:pPr lvl="1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CEC2D2E5-03CA-6A8C-727E-5B0D8E61B1AF}"/>
              </a:ext>
            </a:extLst>
          </p:cNvPr>
          <p:cNvSpPr/>
          <p:nvPr/>
        </p:nvSpPr>
        <p:spPr>
          <a:xfrm>
            <a:off x="9269946" y="1946498"/>
            <a:ext cx="491383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9D7880-84CC-45AE-70E2-DB6616F9FCC2}"/>
              </a:ext>
            </a:extLst>
          </p:cNvPr>
          <p:cNvSpPr txBox="1"/>
          <p:nvPr/>
        </p:nvSpPr>
        <p:spPr>
          <a:xfrm>
            <a:off x="9854619" y="1810428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Consumida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AED423-4A55-5E66-541D-878775CDC1DF}"/>
              </a:ext>
            </a:extLst>
          </p:cNvPr>
          <p:cNvSpPr txBox="1"/>
          <p:nvPr/>
        </p:nvSpPr>
        <p:spPr>
          <a:xfrm>
            <a:off x="9854619" y="2480680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Consumida</a:t>
            </a:r>
            <a:endParaRPr lang="en-US" dirty="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6F403F7-3CD8-38BE-9F82-C8A11DD594D6}"/>
              </a:ext>
            </a:extLst>
          </p:cNvPr>
          <p:cNvSpPr/>
          <p:nvPr/>
        </p:nvSpPr>
        <p:spPr>
          <a:xfrm>
            <a:off x="9269946" y="3557584"/>
            <a:ext cx="491383" cy="914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18A189-56FC-E62A-FFEA-E696F90FB0B8}"/>
              </a:ext>
            </a:extLst>
          </p:cNvPr>
          <p:cNvSpPr txBox="1"/>
          <p:nvPr/>
        </p:nvSpPr>
        <p:spPr>
          <a:xfrm>
            <a:off x="9854619" y="3421514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Consumida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20BFD9-CE3E-10D2-0966-3F1BEBA6752D}"/>
              </a:ext>
            </a:extLst>
          </p:cNvPr>
          <p:cNvSpPr txBox="1"/>
          <p:nvPr/>
        </p:nvSpPr>
        <p:spPr>
          <a:xfrm>
            <a:off x="9854619" y="4091766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Consumida</a:t>
            </a:r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2B0C73-849E-87AB-C4FD-5701E996D55D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7043056" y="2403699"/>
            <a:ext cx="2830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6B55B7-9EFA-61C6-F693-BB9F7E9E7F1B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7043056" y="3971242"/>
            <a:ext cx="283029" cy="74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419A72F6-8932-303C-491D-ABC25F576263}"/>
              </a:ext>
            </a:extLst>
          </p:cNvPr>
          <p:cNvSpPr txBox="1">
            <a:spLocks/>
          </p:cNvSpPr>
          <p:nvPr/>
        </p:nvSpPr>
        <p:spPr>
          <a:xfrm>
            <a:off x="5410199" y="4762498"/>
            <a:ext cx="6389915" cy="1696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Classificação</a:t>
            </a:r>
            <a:endParaRPr lang="en-US" sz="2400" b="1" dirty="0"/>
          </a:p>
          <a:p>
            <a:r>
              <a:rPr lang="en-US" sz="2000" dirty="0" err="1"/>
              <a:t>Modelos</a:t>
            </a:r>
            <a:r>
              <a:rPr lang="en-US" sz="2000" dirty="0"/>
              <a:t> </a:t>
            </a:r>
            <a:r>
              <a:rPr lang="en-US" sz="2000" dirty="0" err="1"/>
              <a:t>separados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 de </a:t>
            </a:r>
            <a:r>
              <a:rPr lang="en-US" sz="2000" dirty="0" err="1"/>
              <a:t>oferta</a:t>
            </a:r>
            <a:r>
              <a:rPr lang="en-US" sz="2000" dirty="0"/>
              <a:t>.</a:t>
            </a:r>
          </a:p>
          <a:p>
            <a:r>
              <a:rPr lang="pt-BR" sz="2000" dirty="0"/>
              <a:t>Modelo baseado em árvore de decisão para facilitar a compreensão dos fatores de impacto.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386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0490F-17C6-A166-9FBC-75678B00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BR" sz="5400"/>
              <a:t>Interpretação de Resultados</a:t>
            </a:r>
            <a:endParaRPr lang="en-US" sz="5400"/>
          </a:p>
        </p:txBody>
      </p:sp>
      <p:sp>
        <p:nvSpPr>
          <p:cNvPr id="4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red and blue bars&#10;&#10;AI-generated content may be incorrect.">
            <a:extLst>
              <a:ext uri="{FF2B5EF4-FFF2-40B4-BE49-F238E27FC236}">
                <a16:creationId xmlns:a16="http://schemas.microsoft.com/office/drawing/2014/main" id="{72BB9F12-82C1-3EAB-56A2-AFB2DFC978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6" t="609" r="58" b="-1164"/>
          <a:stretch>
            <a:fillRect/>
          </a:stretch>
        </p:blipFill>
        <p:spPr>
          <a:xfrm>
            <a:off x="1155077" y="3032723"/>
            <a:ext cx="3784322" cy="35097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CA1049-4216-CC5F-4DC4-6AA3963F68F6}"/>
              </a:ext>
            </a:extLst>
          </p:cNvPr>
          <p:cNvSpPr txBox="1">
            <a:spLocks/>
          </p:cNvSpPr>
          <p:nvPr/>
        </p:nvSpPr>
        <p:spPr>
          <a:xfrm>
            <a:off x="6081753" y="1911494"/>
            <a:ext cx="5509260" cy="11212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Possibilidade de simular o tempo certo para envio das ofertas.</a:t>
            </a:r>
          </a:p>
          <a:p>
            <a:r>
              <a:rPr lang="pt-BR" sz="2200" dirty="0"/>
              <a:t>Otimização na conversão de ofertas pelo perfil do usuário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C14A36-0203-868A-741A-B749A1E246D9}"/>
              </a:ext>
            </a:extLst>
          </p:cNvPr>
          <p:cNvSpPr/>
          <p:nvPr/>
        </p:nvSpPr>
        <p:spPr>
          <a:xfrm>
            <a:off x="742189" y="2051590"/>
            <a:ext cx="2264613" cy="83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Aumento de 17%</a:t>
            </a:r>
            <a:b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Conversão BOGO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A788D7-FC75-3EC9-C0FF-97625A122D87}"/>
              </a:ext>
            </a:extLst>
          </p:cNvPr>
          <p:cNvSpPr/>
          <p:nvPr/>
        </p:nvSpPr>
        <p:spPr>
          <a:xfrm>
            <a:off x="3243558" y="2051591"/>
            <a:ext cx="2264613" cy="8381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Aumento de 9%</a:t>
            </a:r>
            <a:b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Conversão Desconto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E97BDBE-CBF4-B773-DE36-7FB4F2740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640" y="3588235"/>
            <a:ext cx="4832180" cy="13813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0B4EE4-5C30-A56C-4F05-3307BA471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640" y="5014077"/>
            <a:ext cx="4811486" cy="135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7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6891-9FBD-41A2-1A46-A94CFFC2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Caminho para Escalar a Solução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ACA6-9062-689C-B36D-A4034B68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9"/>
            <a:ext cx="4822371" cy="3577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Geração de Valor</a:t>
            </a:r>
          </a:p>
          <a:p>
            <a:pPr marL="0" indent="0">
              <a:buNone/>
            </a:pPr>
            <a:r>
              <a:rPr lang="pt-BR" dirty="0"/>
              <a:t>Tradução da conversão de ofertas em valor de negócio:</a:t>
            </a:r>
          </a:p>
          <a:p>
            <a:r>
              <a:rPr lang="pt-BR" dirty="0"/>
              <a:t>Aumento de receita.</a:t>
            </a:r>
          </a:p>
          <a:p>
            <a:r>
              <a:rPr lang="pt-BR" dirty="0"/>
              <a:t>Redução de custo com marketing.</a:t>
            </a:r>
          </a:p>
          <a:p>
            <a:r>
              <a:rPr lang="pt-BR" dirty="0"/>
              <a:t>Engajamento de clientes.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AFFB1A-BDD9-B7DB-17F4-F02386065DF9}"/>
              </a:ext>
            </a:extLst>
          </p:cNvPr>
          <p:cNvSpPr txBox="1">
            <a:spLocks/>
          </p:cNvSpPr>
          <p:nvPr/>
        </p:nvSpPr>
        <p:spPr>
          <a:xfrm>
            <a:off x="5889171" y="1690688"/>
            <a:ext cx="56279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000" b="1" dirty="0"/>
              <a:t>Rollout</a:t>
            </a:r>
          </a:p>
          <a:p>
            <a:r>
              <a:rPr lang="pt-BR" sz="3000" dirty="0"/>
              <a:t>Piloto com um grupo de controle.</a:t>
            </a:r>
          </a:p>
          <a:p>
            <a:r>
              <a:rPr lang="pt-BR" sz="3000" dirty="0"/>
              <a:t>Integração com plataformas de marketing do iFood.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3000" b="1" dirty="0"/>
              <a:t>Próximos passos</a:t>
            </a:r>
          </a:p>
          <a:p>
            <a:r>
              <a:rPr lang="en-US" dirty="0"/>
              <a:t>Impacto de </a:t>
            </a:r>
            <a:r>
              <a:rPr lang="en-US" dirty="0" err="1"/>
              <a:t>Ofertas</a:t>
            </a:r>
            <a:r>
              <a:rPr lang="en-US" dirty="0"/>
              <a:t> </a:t>
            </a:r>
            <a:r>
              <a:rPr lang="en-US" dirty="0" err="1"/>
              <a:t>Informativas</a:t>
            </a:r>
            <a:r>
              <a:rPr lang="en-US" dirty="0"/>
              <a:t>.</a:t>
            </a:r>
          </a:p>
          <a:p>
            <a:r>
              <a:rPr lang="pt-BR" dirty="0"/>
              <a:t>Inclusão de novas features no modelo.</a:t>
            </a:r>
          </a:p>
          <a:p>
            <a:r>
              <a:rPr lang="pt-BR" dirty="0"/>
              <a:t>Considerar um histórico maior.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0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Custom 8">
      <a:dk1>
        <a:sysClr val="windowText" lastClr="000000"/>
      </a:dk1>
      <a:lt1>
        <a:sysClr val="window" lastClr="FFFFFF"/>
      </a:lt1>
      <a:dk2>
        <a:srgbClr val="F37982"/>
      </a:dk2>
      <a:lt2>
        <a:srgbClr val="F37982"/>
      </a:lt2>
      <a:accent1>
        <a:srgbClr val="F37982"/>
      </a:accent1>
      <a:accent2>
        <a:srgbClr val="F37982"/>
      </a:accent2>
      <a:accent3>
        <a:srgbClr val="F37982"/>
      </a:accent3>
      <a:accent4>
        <a:srgbClr val="EA1D2C"/>
      </a:accent4>
      <a:accent5>
        <a:srgbClr val="F37982"/>
      </a:accent5>
      <a:accent6>
        <a:srgbClr val="F37982"/>
      </a:accent6>
      <a:hlink>
        <a:srgbClr val="F37982"/>
      </a:hlink>
      <a:folHlink>
        <a:srgbClr val="F3798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857</TotalTime>
  <Words>335</Words>
  <Application>Microsoft Office PowerPoint</Application>
  <PresentationFormat>Widescreen</PresentationFormat>
  <Paragraphs>79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Office 2013 - 2022 Theme</vt:lpstr>
      <vt:lpstr>Recomendação Otimizada  de Ofertas</vt:lpstr>
      <vt:lpstr>Marco Aurélio Daniel</vt:lpstr>
      <vt:lpstr>Objetivo Otimizar o Envio de Ofertas Personalizadas no iFood</vt:lpstr>
      <vt:lpstr>Perfil dos Clientes e Comportamento com Ofertas</vt:lpstr>
      <vt:lpstr>Modelo de Recomendação de Ofertas</vt:lpstr>
      <vt:lpstr>Interpretação de Resultados</vt:lpstr>
      <vt:lpstr>Caminho para Escalar a Solução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Daniel</dc:creator>
  <cp:lastModifiedBy>Marco Daniel</cp:lastModifiedBy>
  <cp:revision>4</cp:revision>
  <dcterms:created xsi:type="dcterms:W3CDTF">2025-07-12T22:38:59Z</dcterms:created>
  <dcterms:modified xsi:type="dcterms:W3CDTF">2025-07-14T18:34:49Z</dcterms:modified>
</cp:coreProperties>
</file>