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7" autoAdjust="0"/>
    <p:restoredTop sz="86410"/>
  </p:normalViewPr>
  <p:slideViewPr>
    <p:cSldViewPr>
      <p:cViewPr varScale="1">
        <p:scale>
          <a:sx n="75" d="100"/>
          <a:sy n="75" d="100"/>
        </p:scale>
        <p:origin x="-1284" y="-8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fr-FR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fr-FR" smtClean="0"/>
              <a:pPr/>
              <a:t>21/06/2012</a:t>
            </a:fld>
            <a:endParaRPr lang="fr-FR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fr-FR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fr-FR" smtClean="0"/>
              <a:pPr/>
              <a:t>‹N°›</a:t>
            </a:fld>
            <a:endParaRPr lang="fr-FR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/>
              <a:pPr/>
              <a:t>9/5/2006</a:t>
            </a:fld>
            <a:endParaRPr lang="fr-FR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fr-F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fr-FR" sz="40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9A9F-0C4A-45DB-A798-CA2BE867E2CD}" type="datetime1">
              <a:rPr lang="fr-FR" smtClean="0"/>
              <a:pPr/>
              <a:t>21/06/2012</a:t>
            </a:fld>
            <a:endParaRPr lang="fr-F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‹N°›</a:t>
            </a:fld>
            <a:endParaRPr lang="fr-F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Paul POPINEAU, Antony TEIXEIRA, Mark THEBAULT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B777-934A-476D-9DB6-AC72308B5930}" type="datetime1">
              <a:rPr lang="fr-FR" smtClean="0"/>
              <a:pPr/>
              <a:t>21/06/2012</a:t>
            </a:fld>
            <a:endParaRPr lang="fr-F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‹N°›</a:t>
            </a:fld>
            <a:endParaRPr lang="fr-F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Paul POPINEAU, Antony TEIXEIRA, Mark THEBAULT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FDA2-302A-4857-BD45-336DA1E06BD4}" type="datetime1">
              <a:rPr lang="fr-FR" smtClean="0"/>
              <a:pPr/>
              <a:t>21/06/2012</a:t>
            </a:fld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‹N°›</a:t>
            </a:fld>
            <a:endParaRPr lang="fr-F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Paul POPINEAU, Antony TEIXEIRA, Mark THEBAULT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F582-5FCD-4230-89A8-773DD320A101}" type="datetime1">
              <a:rPr lang="fr-FR" smtClean="0"/>
              <a:pPr/>
              <a:t>21/06/2012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‹N°›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Paul POPINEAU, Antony TEIXEIRA, Mark THEBAULT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sur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6CC3-A455-463E-8ED9-EB7008B2265B}" type="datetime1">
              <a:rPr lang="fr-FR" smtClean="0"/>
              <a:pPr/>
              <a:t>21/06/2012</a:t>
            </a:fld>
            <a:endParaRPr lang="fr-F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‹N°›</a:t>
            </a:fld>
            <a:endParaRPr lang="fr-F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Paul POPINEAU, Antony TEIXEIRA, Mark THEBAULT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3C4B-6A23-4CD6-931E-40D38F11487E}" type="datetime1">
              <a:rPr lang="fr-FR" smtClean="0"/>
              <a:pPr/>
              <a:t>21/06/2012</a:t>
            </a:fld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‹N°›</a:t>
            </a:fld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Paul POPINEAU, Antony TEIXEIRA, Mark THEBAULT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3296-65DF-4BF0-82F8-197C52E45619}" type="datetime1">
              <a:rPr lang="fr-FR" smtClean="0"/>
              <a:pPr/>
              <a:t>21/06/2012</a:t>
            </a:fld>
            <a:endParaRPr lang="fr-F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‹N°›</a:t>
            </a:fld>
            <a:endParaRPr lang="fr-F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Paul POPINEAU, Antony TEIXEIRA, Mark THEBAULT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fr-FR"/>
              <a:t>Cliquer ici pour modifier le style du titre du masque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fr-FR" sz="1000">
                <a:latin typeface="+mn-lt"/>
              </a:defRPr>
            </a:lvl1pPr>
          </a:lstStyle>
          <a:p>
            <a:fld id="{5A384C93-3776-4E93-9D0D-E82336351899}" type="datetime1">
              <a:rPr lang="fr-FR" sz="1000" smtClean="0"/>
              <a:pPr/>
              <a:t>21/06/2012</a:t>
            </a:fld>
            <a:endParaRPr lang="fr-FR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fr-FR" sz="1000">
                <a:latin typeface="+mn-lt"/>
              </a:defRPr>
            </a:lvl1pPr>
          </a:lstStyle>
          <a:p>
            <a:pPr algn="ctr"/>
            <a:r>
              <a:rPr lang="fr-FR" sz="1000" dirty="0" smtClean="0"/>
              <a:t>Paul POPINEAU, Antony TEIXEIRA, Mark THEBAULT</a:t>
            </a:r>
            <a:endParaRPr lang="fr-FR" sz="1000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fr-FR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‹N°›</a:t>
            </a:fld>
            <a:endParaRPr lang="fr-FR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>
        <a:defRPr lang="fr-F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fr-F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fr-F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fr-FR" sz="2800">
          <a:latin typeface="+mn-lt"/>
        </a:defRPr>
      </a:lvl1pPr>
      <a:lvl2pPr marL="742950" indent="-285750" eaLnBrk="1" hangingPunct="1">
        <a:buChar char="–"/>
        <a:defRPr lang="fr-FR" sz="2400">
          <a:latin typeface="+mn-lt"/>
        </a:defRPr>
      </a:lvl2pPr>
      <a:lvl3pPr marL="1143000" indent="-228600" eaLnBrk="1" hangingPunct="1">
        <a:buChar char="•"/>
        <a:defRPr lang="fr-FR" sz="2400">
          <a:latin typeface="+mn-lt"/>
        </a:defRPr>
      </a:lvl3pPr>
      <a:lvl4pPr marL="1600200" indent="-228600" eaLnBrk="1" hangingPunct="1">
        <a:buChar char="–"/>
        <a:defRPr lang="fr-FR" sz="2000">
          <a:latin typeface="+mn-lt"/>
        </a:defRPr>
      </a:lvl4pPr>
      <a:lvl5pPr marL="2057400" indent="-228600" eaLnBrk="1" hangingPunct="1">
        <a:buChar char="»"/>
        <a:defRPr lang="fr-FR" sz="2000">
          <a:latin typeface="+mn-lt"/>
        </a:defRPr>
      </a:lvl5pPr>
      <a:lvl6pPr marL="2514600" indent="-228600" eaLnBrk="1" hangingPunct="1">
        <a:buChar char="•"/>
        <a:defRPr lang="fr-FR" sz="2000"/>
      </a:lvl6pPr>
      <a:lvl7pPr marL="2971800" indent="-228600" eaLnBrk="1" hangingPunct="1">
        <a:buChar char="•"/>
        <a:defRPr lang="fr-FR" sz="2000"/>
      </a:lvl7pPr>
      <a:lvl8pPr marL="3429000" indent="-228600" eaLnBrk="1" hangingPunct="1">
        <a:buChar char="•"/>
        <a:defRPr lang="fr-FR" sz="2000"/>
      </a:lvl8pPr>
      <a:lvl9pPr marL="3886200" indent="-228600" eaLnBrk="1" hangingPunct="1">
        <a:buChar char="•"/>
        <a:defRPr lang="fr-FR" sz="2000"/>
      </a:lvl9pPr>
    </p:bodyStyle>
    <p:otherStyle>
      <a:defPPr>
        <a:defRPr lang="fr-F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izium.nu/scripts/lemming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92734" y="4857760"/>
            <a:ext cx="6194066" cy="925223"/>
          </a:xfrm>
        </p:spPr>
        <p:txBody>
          <a:bodyPr/>
          <a:lstStyle/>
          <a:p>
            <a:r>
              <a:rPr lang="fr" b="1" dirty="0" smtClean="0"/>
              <a:t>Le jeu des Lemmings</a:t>
            </a:r>
          </a:p>
          <a:p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08986" y="3357562"/>
            <a:ext cx="7577814" cy="14700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Projet : Conception Objet</a:t>
            </a:r>
            <a:endParaRPr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1</a:t>
            </a:fld>
            <a:endParaRPr lang="fr-FR" sz="14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/>
              <a:t>Paul POPINEAU, Antony TEIXEIRA, </a:t>
            </a:r>
            <a:r>
              <a:rPr lang="fr-FR" sz="1400" b="1" dirty="0" smtClean="0">
                <a:solidFill>
                  <a:srgbClr val="FF0000"/>
                </a:solidFill>
              </a:rPr>
              <a:t>Mark THEBAULT</a:t>
            </a:r>
            <a:endParaRPr lang="fr-FR" sz="14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www.occidentaldissent.com/wp-content/uploads/2010/11/Lemming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214290"/>
            <a:ext cx="1693218" cy="2071702"/>
          </a:xfrm>
          <a:prstGeom prst="rect">
            <a:avLst/>
          </a:prstGeom>
          <a:noFill/>
        </p:spPr>
      </p:pic>
      <p:pic>
        <p:nvPicPr>
          <p:cNvPr id="3076" name="Picture 4" descr="http://www.admission-parallele.com/uploads/images/enseeih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7" y="142852"/>
            <a:ext cx="5400675" cy="8763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14282" y="1071546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 smtClean="0"/>
              <a:t>Groupe 5</a:t>
            </a:r>
            <a:endParaRPr lang="fr-F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Architecture MVC</a:t>
            </a:r>
          </a:p>
          <a:p>
            <a:endParaRPr lang="fr-FR" dirty="0" smtClean="0"/>
          </a:p>
          <a:p>
            <a:r>
              <a:rPr lang="fr-FR" b="1" dirty="0" err="1" smtClean="0"/>
              <a:t>Listeners</a:t>
            </a:r>
            <a:r>
              <a:rPr lang="fr-FR" b="1" dirty="0" smtClean="0"/>
              <a:t>/Events</a:t>
            </a:r>
            <a:r>
              <a:rPr lang="fr-FR" dirty="0" smtClean="0"/>
              <a:t> au lieu du patron Observateur</a:t>
            </a:r>
          </a:p>
          <a:p>
            <a:endParaRPr lang="fr-FR" dirty="0" smtClean="0"/>
          </a:p>
          <a:p>
            <a:r>
              <a:rPr lang="fr-FR" dirty="0" smtClean="0"/>
              <a:t>Carte = </a:t>
            </a:r>
            <a:r>
              <a:rPr lang="fr-FR" dirty="0" err="1" smtClean="0"/>
              <a:t>HashMap</a:t>
            </a:r>
            <a:r>
              <a:rPr lang="fr-FR" dirty="0" smtClean="0"/>
              <a:t>( Position, Case )</a:t>
            </a:r>
          </a:p>
          <a:p>
            <a:pPr lvl="1">
              <a:buNone/>
            </a:pPr>
            <a:r>
              <a:rPr lang="fr-FR" dirty="0" smtClean="0">
                <a:sym typeface="Wingdings" pitchFamily="2" charset="2"/>
              </a:rPr>
              <a:t> </a:t>
            </a:r>
            <a:r>
              <a:rPr lang="fr-FR" b="1" dirty="0" smtClean="0">
                <a:sym typeface="Wingdings" pitchFamily="2" charset="2"/>
              </a:rPr>
              <a:t>Unicité</a:t>
            </a:r>
            <a:r>
              <a:rPr lang="fr-FR" dirty="0" smtClean="0">
                <a:sym typeface="Wingdings" pitchFamily="2" charset="2"/>
              </a:rPr>
              <a:t> des cases pour une position</a:t>
            </a:r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Piles d’aptitudes</a:t>
            </a:r>
          </a:p>
          <a:p>
            <a:pPr lvl="1">
              <a:buNone/>
            </a:pPr>
            <a:r>
              <a:rPr lang="fr-FR" dirty="0" smtClean="0">
                <a:sym typeface="Wingdings" pitchFamily="2" charset="2"/>
              </a:rPr>
              <a:t> Avoir une aptitude courante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379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Choix de conception</a:t>
            </a:r>
            <a:endParaRPr lang="fr-FR" b="1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10</a:t>
            </a:fld>
            <a:endParaRPr lang="fr-FR" sz="14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Paul POPINEAU</a:t>
            </a:r>
            <a:r>
              <a:rPr lang="fr-FR" sz="1400" b="1" dirty="0" smtClean="0"/>
              <a:t>, Antony TEIXEIRA, </a:t>
            </a:r>
            <a:r>
              <a:rPr lang="fr-FR" sz="1400" b="1" dirty="0" smtClean="0">
                <a:solidFill>
                  <a:srgbClr val="FF0000"/>
                </a:solidFill>
              </a:rPr>
              <a:t>Mark THEBAULT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5715008" y="142852"/>
            <a:ext cx="2952328" cy="338950"/>
          </a:xfrm>
          <a:prstGeom prst="homePlate">
            <a:avLst>
              <a:gd name="adj" fmla="val 0"/>
            </a:avLst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RESULTATS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848938" y="142852"/>
            <a:ext cx="3082094" cy="338950"/>
          </a:xfrm>
          <a:prstGeom prst="chevron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REALISATION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458424" y="142852"/>
            <a:ext cx="2676266" cy="338950"/>
          </a:xfrm>
          <a:prstGeom prst="homePlate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ETUDE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Retour sur l’analyse</a:t>
            </a:r>
          </a:p>
          <a:p>
            <a:pPr lvl="1"/>
            <a:r>
              <a:rPr lang="fr-FR" dirty="0" smtClean="0"/>
              <a:t>Notification des changements du modèle</a:t>
            </a:r>
          </a:p>
          <a:p>
            <a:pPr lvl="1"/>
            <a:r>
              <a:rPr lang="fr-FR" dirty="0" smtClean="0"/>
              <a:t>Meilleure structuration de la vue</a:t>
            </a:r>
          </a:p>
          <a:p>
            <a:endParaRPr lang="fr-FR" dirty="0" smtClean="0"/>
          </a:p>
          <a:p>
            <a:r>
              <a:rPr lang="fr-FR" b="1" dirty="0" smtClean="0"/>
              <a:t>Différents points de vue    </a:t>
            </a:r>
            <a:r>
              <a:rPr lang="fr-FR" dirty="0" smtClean="0"/>
              <a:t>-&gt; choix difficiles</a:t>
            </a:r>
          </a:p>
          <a:p>
            <a:endParaRPr lang="fr-FR" dirty="0" smtClean="0"/>
          </a:p>
          <a:p>
            <a:r>
              <a:rPr lang="fr-FR" dirty="0" smtClean="0"/>
              <a:t>Manque de communication</a:t>
            </a:r>
          </a:p>
          <a:p>
            <a:endParaRPr lang="fr-FR" dirty="0" smtClean="0"/>
          </a:p>
          <a:p>
            <a:r>
              <a:rPr lang="fr-FR" b="1" dirty="0" smtClean="0"/>
              <a:t>Manque de temps </a:t>
            </a:r>
            <a:r>
              <a:rPr lang="fr-FR" dirty="0" smtClean="0"/>
              <a:t>pour la conception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379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Difficultés </a:t>
            </a:r>
            <a:r>
              <a:rPr lang="fr-FR" b="1" dirty="0" smtClean="0"/>
              <a:t>rencontrées</a:t>
            </a:r>
            <a:endParaRPr lang="fr-FR" b="1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11</a:t>
            </a:fld>
            <a:endParaRPr lang="fr-FR" sz="14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Paul POPINEAU, Antony TEIXEIRA</a:t>
            </a:r>
            <a:r>
              <a:rPr lang="fr-FR" sz="1400" b="1" dirty="0" smtClean="0"/>
              <a:t>, Mark THEBAULT</a:t>
            </a:r>
            <a:endParaRPr lang="fr-FR" sz="1400" b="1" dirty="0"/>
          </a:p>
        </p:txBody>
      </p:sp>
      <p:sp>
        <p:nvSpPr>
          <p:cNvPr id="10" name="Pentagone 9"/>
          <p:cNvSpPr/>
          <p:nvPr/>
        </p:nvSpPr>
        <p:spPr>
          <a:xfrm>
            <a:off x="5715008" y="142852"/>
            <a:ext cx="2952328" cy="338950"/>
          </a:xfrm>
          <a:prstGeom prst="homePlate">
            <a:avLst>
              <a:gd name="adj" fmla="val 0"/>
            </a:avLst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RESULTATS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848938" y="142852"/>
            <a:ext cx="3082094" cy="338950"/>
          </a:xfrm>
          <a:prstGeom prst="chevron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REALISATION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458424" y="142852"/>
            <a:ext cx="2676266" cy="338950"/>
          </a:xfrm>
          <a:prstGeom prst="homePlate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ETUDE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Manque </a:t>
            </a:r>
            <a:r>
              <a:rPr lang="fr-FR" dirty="0" smtClean="0"/>
              <a:t>de temps pour les </a:t>
            </a:r>
            <a:r>
              <a:rPr lang="fr-FR" dirty="0" smtClean="0"/>
              <a:t>tests </a:t>
            </a:r>
            <a:r>
              <a:rPr lang="fr-FR" dirty="0" smtClean="0"/>
              <a:t>unitaires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Tests d’intégration en parallèle </a:t>
            </a:r>
            <a:r>
              <a:rPr lang="fr-FR" dirty="0" smtClean="0"/>
              <a:t>du développement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endParaRPr lang="fr-FR" b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379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Test réalisés</a:t>
            </a:r>
            <a:endParaRPr lang="fr-FR" b="1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12</a:t>
            </a:fld>
            <a:endParaRPr lang="fr-FR" sz="14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/>
              <a:t>Paul POPINEAU, </a:t>
            </a:r>
            <a:r>
              <a:rPr lang="fr-FR" sz="1400" b="1" dirty="0" smtClean="0">
                <a:solidFill>
                  <a:srgbClr val="FF0000"/>
                </a:solidFill>
              </a:rPr>
              <a:t>Antony TEIXEIRA</a:t>
            </a:r>
            <a:r>
              <a:rPr lang="fr-FR" sz="1400" b="1" dirty="0" smtClean="0"/>
              <a:t>, Mark THEBAULT</a:t>
            </a:r>
            <a:endParaRPr lang="fr-FR" sz="1400" b="1" dirty="0"/>
          </a:p>
        </p:txBody>
      </p:sp>
      <p:sp>
        <p:nvSpPr>
          <p:cNvPr id="10" name="Pentagone 9"/>
          <p:cNvSpPr/>
          <p:nvPr/>
        </p:nvSpPr>
        <p:spPr>
          <a:xfrm>
            <a:off x="5715008" y="142852"/>
            <a:ext cx="2952328" cy="338950"/>
          </a:xfrm>
          <a:prstGeom prst="homePlate">
            <a:avLst>
              <a:gd name="adj" fmla="val 0"/>
            </a:avLst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RESULTATS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848938" y="142852"/>
            <a:ext cx="3082094" cy="338950"/>
          </a:xfrm>
          <a:prstGeom prst="chevron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REALISATION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458424" y="142852"/>
            <a:ext cx="2676266" cy="338950"/>
          </a:xfrm>
          <a:prstGeom prst="homePlate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ETUDE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 smtClean="0"/>
              <a:t>Architecture</a:t>
            </a:r>
            <a:r>
              <a:rPr lang="fr-FR" dirty="0" smtClean="0"/>
              <a:t> des aptitudes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Vue plus ergonomique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Option recommencer niveau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Gestion de </a:t>
            </a:r>
            <a:r>
              <a:rPr lang="fr-FR" i="1" dirty="0" smtClean="0"/>
              <a:t>Partie</a:t>
            </a:r>
          </a:p>
          <a:p>
            <a:endParaRPr lang="fr-FR" i="1" dirty="0" smtClean="0"/>
          </a:p>
          <a:p>
            <a:endParaRPr lang="fr-FR" i="1" dirty="0" smtClean="0"/>
          </a:p>
          <a:p>
            <a:r>
              <a:rPr lang="fr-FR" dirty="0" smtClean="0"/>
              <a:t>Parseur de fichier</a:t>
            </a:r>
            <a:endParaRPr lang="fr-FR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379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Points à approfondir</a:t>
            </a:r>
            <a:endParaRPr lang="fr-FR" b="1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13</a:t>
            </a:fld>
            <a:endParaRPr lang="fr-FR" sz="14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Paul POPINEAU</a:t>
            </a:r>
            <a:r>
              <a:rPr lang="fr-FR" sz="1400" b="1" dirty="0" smtClean="0"/>
              <a:t>, Antony TEIXEIRA, </a:t>
            </a:r>
            <a:r>
              <a:rPr lang="fr-FR" sz="1400" b="1" dirty="0" smtClean="0">
                <a:solidFill>
                  <a:srgbClr val="FF0000"/>
                </a:solidFill>
              </a:rPr>
              <a:t>Mark THEBAULT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5715008" y="142852"/>
            <a:ext cx="2952328" cy="338950"/>
          </a:xfrm>
          <a:prstGeom prst="homePlate">
            <a:avLst>
              <a:gd name="adj" fmla="val 0"/>
            </a:avLst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RESULTATS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848938" y="142852"/>
            <a:ext cx="3082094" cy="338950"/>
          </a:xfrm>
          <a:prstGeom prst="chevron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REALISATION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458424" y="142852"/>
            <a:ext cx="2676266" cy="338950"/>
          </a:xfrm>
          <a:prstGeom prst="homePlate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ETUDE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Approfondissement</a:t>
            </a:r>
            <a:r>
              <a:rPr lang="fr-FR" dirty="0" smtClean="0"/>
              <a:t> du modèle MVC</a:t>
            </a:r>
          </a:p>
          <a:p>
            <a:endParaRPr lang="fr-FR" dirty="0" smtClean="0"/>
          </a:p>
          <a:p>
            <a:r>
              <a:rPr lang="fr-FR" b="1" dirty="0" smtClean="0"/>
              <a:t>Application</a:t>
            </a:r>
            <a:r>
              <a:rPr lang="fr-FR" dirty="0" smtClean="0"/>
              <a:t> concrète des patrons</a:t>
            </a:r>
          </a:p>
          <a:p>
            <a:endParaRPr lang="fr-FR" dirty="0" smtClean="0"/>
          </a:p>
          <a:p>
            <a:r>
              <a:rPr lang="fr-FR" dirty="0" smtClean="0"/>
              <a:t>Travail d’équipe</a:t>
            </a:r>
          </a:p>
          <a:p>
            <a:endParaRPr lang="fr-FR" dirty="0" smtClean="0"/>
          </a:p>
          <a:p>
            <a:r>
              <a:rPr lang="fr-FR" dirty="0" smtClean="0"/>
              <a:t>Sujet intéressant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712081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14</a:t>
            </a:fld>
            <a:endParaRPr lang="fr-FR" sz="14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/>
              <a:t>Paul POPINEAU, </a:t>
            </a:r>
            <a:r>
              <a:rPr lang="fr-FR" sz="1400" b="1" dirty="0" smtClean="0">
                <a:solidFill>
                  <a:srgbClr val="FF0000"/>
                </a:solidFill>
              </a:rPr>
              <a:t>Antony TEIXEIRA</a:t>
            </a:r>
            <a:r>
              <a:rPr lang="fr-FR" sz="1400" b="1" dirty="0" smtClean="0"/>
              <a:t>, Mark THEBAULT</a:t>
            </a:r>
            <a:endParaRPr lang="fr-FR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379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 smtClean="0"/>
              <a:t>ddddd</a:t>
            </a:r>
            <a:endParaRPr lang="fr-FR" b="1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15</a:t>
            </a:fld>
            <a:endParaRPr lang="fr-FR" sz="14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/>
              <a:t>Paul POPINEAU, Antony TEIXEIRA, Mark THEBAULT</a:t>
            </a:r>
            <a:endParaRPr lang="fr-FR" sz="1400" b="1" dirty="0"/>
          </a:p>
        </p:txBody>
      </p:sp>
      <p:sp>
        <p:nvSpPr>
          <p:cNvPr id="10" name="Pentagone 9"/>
          <p:cNvSpPr/>
          <p:nvPr/>
        </p:nvSpPr>
        <p:spPr>
          <a:xfrm>
            <a:off x="5715008" y="142852"/>
            <a:ext cx="2952328" cy="338950"/>
          </a:xfrm>
          <a:prstGeom prst="homePlate">
            <a:avLst>
              <a:gd name="adj" fmla="val 0"/>
            </a:avLst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RESULTATS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848938" y="142852"/>
            <a:ext cx="3082094" cy="338950"/>
          </a:xfrm>
          <a:prstGeom prst="chevron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REALISATION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458424" y="142852"/>
            <a:ext cx="2676266" cy="338950"/>
          </a:xfrm>
          <a:prstGeom prst="homePlate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ETUDE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>
            <a:normAutofit fontScale="90000"/>
          </a:bodyPr>
          <a:lstStyle/>
          <a:p>
            <a:pPr algn="ctr" rtl="0"/>
            <a:r>
              <a:rPr lang="fr-FR" b="1" cap="all" dirty="0" smtClean="0">
                <a:ln w="9000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Comment réaliser un jeu de lemmings en deux semaines ?</a:t>
            </a:r>
            <a:endParaRPr lang="fr-FR" b="1" cap="all" dirty="0">
              <a:ln w="9000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2</a:t>
            </a:fld>
            <a:endParaRPr lang="fr-FR" sz="1400" dirty="0"/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/>
              <a:t>Paul POPINEAU, Antony TEIXEIRA, </a:t>
            </a:r>
            <a:r>
              <a:rPr lang="fr-FR" sz="1400" b="1" dirty="0" smtClean="0">
                <a:solidFill>
                  <a:srgbClr val="FF0000"/>
                </a:solidFill>
              </a:rPr>
              <a:t>Mark THEBAULT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fr-FR" b="1" dirty="0" smtClean="0"/>
              <a:t>Etude du projet</a:t>
            </a:r>
          </a:p>
          <a:p>
            <a:pPr marL="971550" lvl="1" indent="-571500">
              <a:buFont typeface="+mj-lt"/>
              <a:buAutoNum type="alphaLcPeriod"/>
            </a:pPr>
            <a:r>
              <a:rPr lang="fr-FR" i="1" dirty="0" smtClean="0"/>
              <a:t>Compréhension du sujet</a:t>
            </a:r>
          </a:p>
          <a:p>
            <a:pPr marL="971550" lvl="1" indent="-571500">
              <a:buFont typeface="+mj-lt"/>
              <a:buAutoNum type="alphaLcPeriod"/>
            </a:pPr>
            <a:r>
              <a:rPr lang="fr-FR" i="1" dirty="0" smtClean="0"/>
              <a:t>Analyse</a:t>
            </a:r>
          </a:p>
          <a:p>
            <a:pPr marL="971550" lvl="1" indent="-571500">
              <a:buNone/>
            </a:pPr>
            <a:endParaRPr lang="fr-FR" i="1" dirty="0" smtClean="0"/>
          </a:p>
          <a:p>
            <a:pPr marL="571500" indent="-571500">
              <a:buAutoNum type="romanUcPeriod"/>
            </a:pPr>
            <a:r>
              <a:rPr lang="fr-FR" b="1" dirty="0" smtClean="0"/>
              <a:t>Réalisation</a:t>
            </a:r>
          </a:p>
          <a:p>
            <a:pPr marL="971550" lvl="1" indent="-571500">
              <a:buFont typeface="+mj-lt"/>
              <a:buAutoNum type="alphaLcPeriod"/>
            </a:pPr>
            <a:r>
              <a:rPr lang="fr-FR" i="1" dirty="0" smtClean="0"/>
              <a:t>Choix de conception</a:t>
            </a:r>
          </a:p>
          <a:p>
            <a:pPr marL="971550" lvl="1" indent="-571500">
              <a:buFont typeface="+mj-lt"/>
              <a:buAutoNum type="alphaLcPeriod"/>
            </a:pPr>
            <a:r>
              <a:rPr lang="fr-FR" i="1" dirty="0" smtClean="0"/>
              <a:t>Difficultés rencontrées</a:t>
            </a:r>
          </a:p>
          <a:p>
            <a:pPr marL="971550" lvl="1" indent="-571500">
              <a:buAutoNum type="alphaLcPeriod"/>
            </a:pPr>
            <a:endParaRPr lang="fr-FR" i="1" dirty="0" smtClean="0"/>
          </a:p>
          <a:p>
            <a:pPr marL="571500" indent="-571500">
              <a:buFontTx/>
              <a:buAutoNum type="romanUcPeriod"/>
            </a:pPr>
            <a:r>
              <a:rPr lang="fr-FR" b="1" dirty="0" smtClean="0"/>
              <a:t>Résultats obtenus</a:t>
            </a:r>
          </a:p>
          <a:p>
            <a:pPr marL="971550" lvl="1" indent="-571500">
              <a:buFont typeface="+mj-lt"/>
              <a:buAutoNum type="alphaLcPeriod"/>
            </a:pPr>
            <a:r>
              <a:rPr lang="fr-FR" i="1" dirty="0" smtClean="0"/>
              <a:t>Tests réalisés</a:t>
            </a:r>
          </a:p>
          <a:p>
            <a:pPr marL="971550" lvl="1" indent="-571500">
              <a:buFont typeface="+mj-lt"/>
              <a:buAutoNum type="alphaLcPeriod"/>
            </a:pPr>
            <a:r>
              <a:rPr lang="fr-FR" i="1" dirty="0" smtClean="0"/>
              <a:t>Points à approfondir</a:t>
            </a:r>
          </a:p>
          <a:p>
            <a:pPr fontAlgn="base"/>
            <a:endParaRPr lang="fr-FR" dirty="0" smtClean="0"/>
          </a:p>
          <a:p>
            <a:pPr lvl="1" fontAlgn="base"/>
            <a:endParaRPr lang="fr-FR" dirty="0" smtClean="0"/>
          </a:p>
          <a:p>
            <a:pPr lvl="1" fontAlgn="base"/>
            <a:endParaRPr lang="fr-FR" dirty="0" smtClean="0"/>
          </a:p>
          <a:p>
            <a:pPr lvl="1" fontAlgn="base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 smtClean="0"/>
              <a:t>Plan</a:t>
            </a:r>
            <a:endParaRPr lang="fr-FR" sz="4400" b="1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3</a:t>
            </a:fld>
            <a:endParaRPr lang="fr-FR" sz="14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/>
              <a:t>Paul POPINEAU, Antony TEIXEIRA, </a:t>
            </a:r>
            <a:r>
              <a:rPr lang="fr-FR" sz="1400" b="1" dirty="0" smtClean="0">
                <a:solidFill>
                  <a:srgbClr val="FF0000"/>
                </a:solidFill>
              </a:rPr>
              <a:t>Mark THEBAULT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457200" y="1743076"/>
            <a:ext cx="8229600" cy="4186254"/>
          </a:xfrm>
        </p:spPr>
        <p:txBody>
          <a:bodyPr/>
          <a:lstStyle/>
          <a:p>
            <a:r>
              <a:rPr lang="fr-FR" dirty="0" smtClean="0"/>
              <a:t>Test du jeu </a:t>
            </a:r>
            <a:r>
              <a:rPr lang="fr-FR" sz="1800" dirty="0" smtClean="0"/>
              <a:t>(</a:t>
            </a:r>
            <a:r>
              <a:rPr lang="fr-FR" sz="1800" dirty="0" smtClean="0">
                <a:hlinkClick r:id="rId2"/>
              </a:rPr>
              <a:t>http://www.elizium.nu/scripts/lemmings/</a:t>
            </a:r>
            <a:r>
              <a:rPr lang="fr-FR" sz="1800" dirty="0" smtClean="0"/>
              <a:t>)</a:t>
            </a:r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Gestion</a:t>
            </a:r>
            <a:r>
              <a:rPr lang="fr-FR" dirty="0" smtClean="0"/>
              <a:t> des aptitudes</a:t>
            </a:r>
          </a:p>
          <a:p>
            <a:endParaRPr lang="fr-FR" dirty="0" smtClean="0"/>
          </a:p>
          <a:p>
            <a:r>
              <a:rPr lang="fr-FR" dirty="0" smtClean="0"/>
              <a:t>Prise en compte du terrain</a:t>
            </a:r>
          </a:p>
          <a:p>
            <a:endParaRPr lang="fr-FR" dirty="0" smtClean="0"/>
          </a:p>
          <a:p>
            <a:r>
              <a:rPr lang="fr-FR" dirty="0" smtClean="0"/>
              <a:t>Gestion du fichier</a:t>
            </a:r>
          </a:p>
          <a:p>
            <a:endParaRPr lang="fr-FR" dirty="0" smtClean="0"/>
          </a:p>
          <a:p>
            <a:r>
              <a:rPr lang="fr-FR" dirty="0" smtClean="0"/>
              <a:t>Etude du </a:t>
            </a:r>
            <a:r>
              <a:rPr lang="fr-FR" b="1" dirty="0" smtClean="0"/>
              <a:t>modèle MVC</a:t>
            </a:r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379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Compréhension du sujet</a:t>
            </a:r>
            <a:endParaRPr lang="fr-FR" b="1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4</a:t>
            </a:fld>
            <a:endParaRPr lang="fr-FR" sz="14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Paul POPINEAU</a:t>
            </a:r>
            <a:r>
              <a:rPr lang="fr-FR" sz="1400" b="1" dirty="0" smtClean="0"/>
              <a:t>, Antony TEIXEIRA, Mark THEBAULT</a:t>
            </a:r>
            <a:endParaRPr lang="fr-FR" sz="1400" b="1" dirty="0"/>
          </a:p>
        </p:txBody>
      </p:sp>
      <p:sp>
        <p:nvSpPr>
          <p:cNvPr id="10" name="Pentagone 9"/>
          <p:cNvSpPr/>
          <p:nvPr/>
        </p:nvSpPr>
        <p:spPr>
          <a:xfrm>
            <a:off x="5715008" y="142852"/>
            <a:ext cx="2952328" cy="338950"/>
          </a:xfrm>
          <a:prstGeom prst="homePlate">
            <a:avLst>
              <a:gd name="adj" fmla="val 0"/>
            </a:avLst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RESULTATS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848938" y="142852"/>
            <a:ext cx="3082094" cy="338950"/>
          </a:xfrm>
          <a:prstGeom prst="chevron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REALISATION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458424" y="142852"/>
            <a:ext cx="2676266" cy="338950"/>
          </a:xfrm>
          <a:prstGeom prst="homePlat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ETUDE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Cycle de vie par </a:t>
            </a:r>
            <a:r>
              <a:rPr lang="fr-FR" b="1" dirty="0" smtClean="0"/>
              <a:t>incrément</a:t>
            </a:r>
          </a:p>
          <a:p>
            <a:endParaRPr lang="fr-FR" dirty="0" smtClean="0"/>
          </a:p>
          <a:p>
            <a:r>
              <a:rPr lang="fr-FR" dirty="0" smtClean="0"/>
              <a:t>Analyse complète </a:t>
            </a:r>
            <a:r>
              <a:rPr lang="fr-FR" b="1" dirty="0" smtClean="0"/>
              <a:t>en groupe</a:t>
            </a:r>
          </a:p>
          <a:p>
            <a:endParaRPr lang="fr-FR" dirty="0" smtClean="0"/>
          </a:p>
          <a:p>
            <a:r>
              <a:rPr lang="fr-FR" dirty="0" smtClean="0"/>
              <a:t>Etude de l’évolutivité </a:t>
            </a:r>
          </a:p>
          <a:p>
            <a:pPr lvl="1"/>
            <a:r>
              <a:rPr lang="fr-FR" dirty="0" smtClean="0"/>
              <a:t>Plusieurs niveaux</a:t>
            </a:r>
          </a:p>
          <a:p>
            <a:pPr lvl="1"/>
            <a:r>
              <a:rPr lang="fr-FR" dirty="0" smtClean="0"/>
              <a:t>Plusieurs parties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Etudes des fonctionnalités</a:t>
            </a:r>
          </a:p>
          <a:p>
            <a:pPr lvl="1">
              <a:buNone/>
            </a:pPr>
            <a:r>
              <a:rPr lang="fr-FR" sz="2000" dirty="0" smtClean="0">
                <a:sym typeface="Wingdings" pitchFamily="2" charset="2"/>
              </a:rPr>
              <a:t> Diagrammes de cas d’utilisation</a:t>
            </a:r>
            <a:endParaRPr lang="fr-FR" sz="2000" dirty="0" smtClean="0"/>
          </a:p>
          <a:p>
            <a:endParaRPr lang="fr-FR" dirty="0" smtClean="0"/>
          </a:p>
          <a:p>
            <a:r>
              <a:rPr lang="fr-FR" dirty="0" smtClean="0"/>
              <a:t>Etablissement des </a:t>
            </a:r>
            <a:r>
              <a:rPr lang="fr-FR" b="1" dirty="0" smtClean="0"/>
              <a:t>scénarios </a:t>
            </a:r>
          </a:p>
          <a:p>
            <a:pPr lvl="1">
              <a:buNone/>
            </a:pPr>
            <a:r>
              <a:rPr lang="fr-FR" sz="2000" dirty="0" smtClean="0">
                <a:sym typeface="Wingdings" pitchFamily="2" charset="2"/>
              </a:rPr>
              <a:t> Diagrammes contextuels</a:t>
            </a:r>
            <a:endParaRPr lang="fr-FR" sz="20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379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Analyse 1/3</a:t>
            </a:r>
            <a:endParaRPr lang="fr-FR" b="1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5</a:t>
            </a:fld>
            <a:endParaRPr lang="fr-FR" sz="14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/>
              <a:t>Paul POPINEAU, </a:t>
            </a:r>
            <a:r>
              <a:rPr lang="fr-FR" sz="1400" b="1" dirty="0" smtClean="0">
                <a:solidFill>
                  <a:srgbClr val="FF0000"/>
                </a:solidFill>
              </a:rPr>
              <a:t>Antony TEIXEIRA, Mark THEBAULT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5715008" y="142852"/>
            <a:ext cx="2952328" cy="338950"/>
          </a:xfrm>
          <a:prstGeom prst="homePlate">
            <a:avLst>
              <a:gd name="adj" fmla="val 0"/>
            </a:avLst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RESULTATS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848938" y="142852"/>
            <a:ext cx="3082094" cy="338950"/>
          </a:xfrm>
          <a:prstGeom prst="chevron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REALISATION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458424" y="142852"/>
            <a:ext cx="2676266" cy="338950"/>
          </a:xfrm>
          <a:prstGeom prst="homePlat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ETUDE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Etude de cas complexes</a:t>
            </a:r>
          </a:p>
          <a:p>
            <a:pPr lvl="1"/>
            <a:r>
              <a:rPr lang="fr-FR" dirty="0" smtClean="0"/>
              <a:t>Chargement du jeux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379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Analyse 2/3</a:t>
            </a:r>
            <a:endParaRPr lang="fr-FR" b="1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6</a:t>
            </a:fld>
            <a:endParaRPr lang="fr-FR" sz="14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Paul POPINEAU</a:t>
            </a:r>
            <a:r>
              <a:rPr lang="fr-FR" sz="1400" b="1" dirty="0" smtClean="0"/>
              <a:t>, Antony TEIXEIRA, Mark THEBAULT</a:t>
            </a:r>
            <a:endParaRPr lang="fr-FR" sz="1400" b="1" dirty="0"/>
          </a:p>
        </p:txBody>
      </p:sp>
      <p:sp>
        <p:nvSpPr>
          <p:cNvPr id="10" name="Pentagone 9"/>
          <p:cNvSpPr/>
          <p:nvPr/>
        </p:nvSpPr>
        <p:spPr>
          <a:xfrm>
            <a:off x="5715008" y="142852"/>
            <a:ext cx="2952328" cy="338950"/>
          </a:xfrm>
          <a:prstGeom prst="homePlate">
            <a:avLst>
              <a:gd name="adj" fmla="val 0"/>
            </a:avLst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RESULTATS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848938" y="142852"/>
            <a:ext cx="3082094" cy="338950"/>
          </a:xfrm>
          <a:prstGeom prst="chevron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REALISATION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https://lh3.googleusercontent.com/P4dmbrtGsGVyzacoagDojiCbm89dA6bXsky1gXUQIih4EMwC57epXliOH4ph8ZU2XUaM67Ge7Eo"/>
          <p:cNvPicPr>
            <a:picLocks noChangeAspect="1" noChangeArrowheads="1"/>
          </p:cNvPicPr>
          <p:nvPr/>
        </p:nvPicPr>
        <p:blipFill>
          <a:blip r:embed="rId2" cstate="print"/>
          <a:srcRect b="31746"/>
          <a:stretch>
            <a:fillRect/>
          </a:stretch>
        </p:blipFill>
        <p:spPr bwMode="auto">
          <a:xfrm>
            <a:off x="0" y="2643182"/>
            <a:ext cx="9144000" cy="3143272"/>
          </a:xfrm>
          <a:prstGeom prst="rect">
            <a:avLst/>
          </a:prstGeom>
          <a:noFill/>
        </p:spPr>
      </p:pic>
      <p:sp>
        <p:nvSpPr>
          <p:cNvPr id="13" name="Pentagone 12"/>
          <p:cNvSpPr/>
          <p:nvPr/>
        </p:nvSpPr>
        <p:spPr>
          <a:xfrm>
            <a:off x="458424" y="142852"/>
            <a:ext cx="2676266" cy="338950"/>
          </a:xfrm>
          <a:prstGeom prst="homePlat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ETUDE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573795"/>
          </a:xfrm>
        </p:spPr>
        <p:txBody>
          <a:bodyPr>
            <a:normAutofit/>
          </a:bodyPr>
          <a:lstStyle/>
          <a:p>
            <a:pPr lvl="1" algn="ctr"/>
            <a:r>
              <a:rPr lang="fr-FR" b="1" dirty="0" smtClean="0"/>
              <a:t>Analyse 2/3  </a:t>
            </a:r>
            <a:r>
              <a:rPr lang="fr-FR" b="1" i="1" dirty="0" smtClean="0"/>
              <a:t>(</a:t>
            </a:r>
            <a:r>
              <a:rPr lang="fr-FR" b="1" i="1" dirty="0" smtClean="0"/>
              <a:t>Affectation </a:t>
            </a:r>
            <a:r>
              <a:rPr lang="fr-FR" b="1" i="1" dirty="0" smtClean="0"/>
              <a:t>d’une aptitude)</a:t>
            </a:r>
            <a:endParaRPr lang="fr-FR" b="1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7</a:t>
            </a:fld>
            <a:endParaRPr lang="fr-FR" sz="14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/>
              <a:t>Paul POPINEAU, Antony TEIXEIRA, </a:t>
            </a:r>
            <a:r>
              <a:rPr lang="fr-FR" sz="1400" b="1" dirty="0" smtClean="0">
                <a:solidFill>
                  <a:srgbClr val="FF0000"/>
                </a:solidFill>
              </a:rPr>
              <a:t>Mark THEBAULT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5715008" y="142852"/>
            <a:ext cx="2952328" cy="338950"/>
          </a:xfrm>
          <a:prstGeom prst="homePlate">
            <a:avLst>
              <a:gd name="adj" fmla="val 0"/>
            </a:avLst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RESULTATS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848938" y="142852"/>
            <a:ext cx="3082094" cy="338950"/>
          </a:xfrm>
          <a:prstGeom prst="chevron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REALISATION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8436" name="Picture 4" descr="https://lh6.googleusercontent.com/eQw8yRpfVljQrdz2WUq7c8G0q6UpkIg86-42L14BP8c0mM-306120vLhA9ii7uyAsa54I3iuJOk"/>
          <p:cNvPicPr>
            <a:picLocks noChangeAspect="1" noChangeArrowheads="1"/>
          </p:cNvPicPr>
          <p:nvPr/>
        </p:nvPicPr>
        <p:blipFill>
          <a:blip r:embed="rId2" cstate="print"/>
          <a:srcRect b="15882"/>
          <a:stretch>
            <a:fillRect/>
          </a:stretch>
        </p:blipFill>
        <p:spPr bwMode="auto">
          <a:xfrm>
            <a:off x="285720" y="1164884"/>
            <a:ext cx="8558240" cy="5335950"/>
          </a:xfrm>
          <a:prstGeom prst="rect">
            <a:avLst/>
          </a:prstGeom>
          <a:noFill/>
        </p:spPr>
      </p:pic>
      <p:sp>
        <p:nvSpPr>
          <p:cNvPr id="14" name="Pentagone 13"/>
          <p:cNvSpPr/>
          <p:nvPr/>
        </p:nvSpPr>
        <p:spPr>
          <a:xfrm>
            <a:off x="458424" y="142852"/>
            <a:ext cx="2676266" cy="338950"/>
          </a:xfrm>
          <a:prstGeom prst="homePlat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ETUDE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200" b="1" dirty="0" smtClean="0"/>
              <a:t>Diverses pistes pour les aptitudes :</a:t>
            </a:r>
          </a:p>
          <a:p>
            <a:endParaRPr lang="fr-FR" sz="3200" b="1" dirty="0" smtClean="0"/>
          </a:p>
          <a:p>
            <a:r>
              <a:rPr lang="fr-FR" dirty="0" smtClean="0"/>
              <a:t>Architecture simple (Patron stratégie)</a:t>
            </a:r>
          </a:p>
          <a:p>
            <a:pPr lvl="1"/>
            <a:r>
              <a:rPr lang="fr-FR" dirty="0" smtClean="0"/>
              <a:t>Problème: </a:t>
            </a:r>
            <a:r>
              <a:rPr lang="fr-FR" b="1" dirty="0" smtClean="0"/>
              <a:t>Interaction</a:t>
            </a:r>
            <a:r>
              <a:rPr lang="fr-FR" dirty="0" smtClean="0"/>
              <a:t> entre les aptitudes</a:t>
            </a:r>
          </a:p>
          <a:p>
            <a:endParaRPr lang="fr-FR" dirty="0" smtClean="0"/>
          </a:p>
          <a:p>
            <a:r>
              <a:rPr lang="fr-FR" dirty="0" smtClean="0"/>
              <a:t>Patron décorateur</a:t>
            </a:r>
          </a:p>
          <a:p>
            <a:pPr lvl="1"/>
            <a:r>
              <a:rPr lang="fr-FR" dirty="0" smtClean="0"/>
              <a:t>Problème : fonctionnement </a:t>
            </a:r>
            <a:r>
              <a:rPr lang="fr-FR" b="1" dirty="0" smtClean="0"/>
              <a:t>complexe</a:t>
            </a:r>
          </a:p>
          <a:p>
            <a:endParaRPr lang="fr-FR" dirty="0" smtClean="0"/>
          </a:p>
          <a:p>
            <a:r>
              <a:rPr lang="fr-FR" dirty="0" smtClean="0"/>
              <a:t>Architecture </a:t>
            </a:r>
            <a:r>
              <a:rPr lang="fr-FR" b="1" dirty="0" smtClean="0"/>
              <a:t>Hiérarchique</a:t>
            </a:r>
            <a:r>
              <a:rPr lang="fr-FR" dirty="0" smtClean="0"/>
              <a:t> (Patron stratégie)</a:t>
            </a:r>
          </a:p>
          <a:p>
            <a:pPr lvl="1"/>
            <a:r>
              <a:rPr lang="fr-FR" dirty="0" smtClean="0"/>
              <a:t>Problème : Ajout d’aptitude permanent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379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Analyse 3/3</a:t>
            </a:r>
            <a:endParaRPr lang="fr-FR" b="1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8</a:t>
            </a:fld>
            <a:endParaRPr lang="fr-FR" sz="14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Paul POPINEAU, Antony TEIXEIRA</a:t>
            </a:r>
            <a:r>
              <a:rPr lang="fr-FR" sz="1400" b="1" dirty="0" smtClean="0"/>
              <a:t>, Mark THEBAULT</a:t>
            </a:r>
            <a:endParaRPr lang="fr-FR" sz="1400" b="1" dirty="0"/>
          </a:p>
        </p:txBody>
      </p:sp>
      <p:sp>
        <p:nvSpPr>
          <p:cNvPr id="10" name="Pentagone 9"/>
          <p:cNvSpPr/>
          <p:nvPr/>
        </p:nvSpPr>
        <p:spPr>
          <a:xfrm>
            <a:off x="5715008" y="142852"/>
            <a:ext cx="2952328" cy="338950"/>
          </a:xfrm>
          <a:prstGeom prst="homePlate">
            <a:avLst>
              <a:gd name="adj" fmla="val 0"/>
            </a:avLst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RESULTATS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848938" y="142852"/>
            <a:ext cx="3082094" cy="338950"/>
          </a:xfrm>
          <a:prstGeom prst="chevron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REALISATION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458424" y="142852"/>
            <a:ext cx="2676266" cy="338950"/>
          </a:xfrm>
          <a:prstGeom prst="homePlat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ETUDE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379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Analyse 3/3 </a:t>
            </a:r>
            <a:r>
              <a:rPr lang="fr-FR" sz="2700" b="1" i="1" dirty="0" smtClean="0"/>
              <a:t>(Paquetage Aptitudes)</a:t>
            </a:r>
            <a:endParaRPr lang="fr-FR" b="1" i="1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596040"/>
            <a:ext cx="2133600" cy="261960"/>
          </a:xfrm>
        </p:spPr>
        <p:txBody>
          <a:bodyPr/>
          <a:lstStyle/>
          <a:p>
            <a:fld id="{4E18865F-83B2-4180-B490-4E90C7492AC0}" type="datetime1">
              <a:rPr lang="fr-FR" sz="1400" smtClean="0"/>
              <a:pPr/>
              <a:t>21/06/2012</a:t>
            </a:fld>
            <a:endParaRPr lang="fr-FR" sz="1400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010400" y="6596040"/>
            <a:ext cx="2133600" cy="261960"/>
          </a:xfrm>
        </p:spPr>
        <p:txBody>
          <a:bodyPr/>
          <a:lstStyle/>
          <a:p>
            <a:pPr algn="r"/>
            <a:fld id="{D4C49B74-5DB2-4B03-B1D2-7F6A3C51C318}" type="slidenum">
              <a:rPr lang="fr-FR" sz="1400" smtClean="0"/>
              <a:pPr algn="r"/>
              <a:t>9</a:t>
            </a:fld>
            <a:endParaRPr lang="fr-FR" sz="14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071670" y="6602391"/>
            <a:ext cx="4572032" cy="255609"/>
          </a:xfrm>
        </p:spPr>
        <p:txBody>
          <a:bodyPr/>
          <a:lstStyle/>
          <a:p>
            <a:r>
              <a:rPr lang="fr-FR" sz="1400" b="1" dirty="0" smtClean="0"/>
              <a:t>Paul POPINEAU, </a:t>
            </a:r>
            <a:r>
              <a:rPr lang="fr-FR" sz="1400" b="1" dirty="0" smtClean="0">
                <a:solidFill>
                  <a:srgbClr val="FF0000"/>
                </a:solidFill>
              </a:rPr>
              <a:t>Antony TEIXEIRA</a:t>
            </a:r>
            <a:r>
              <a:rPr lang="fr-FR" sz="1400" b="1" dirty="0" smtClean="0"/>
              <a:t>, Mark THEBAULT</a:t>
            </a:r>
            <a:endParaRPr lang="fr-FR" sz="1400" b="1" dirty="0"/>
          </a:p>
        </p:txBody>
      </p:sp>
      <p:sp>
        <p:nvSpPr>
          <p:cNvPr id="10" name="Pentagone 9"/>
          <p:cNvSpPr/>
          <p:nvPr/>
        </p:nvSpPr>
        <p:spPr>
          <a:xfrm>
            <a:off x="5715008" y="142852"/>
            <a:ext cx="2952328" cy="338950"/>
          </a:xfrm>
          <a:prstGeom prst="homePlate">
            <a:avLst>
              <a:gd name="adj" fmla="val 0"/>
            </a:avLst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RESULTATS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848938" y="142852"/>
            <a:ext cx="3082094" cy="338950"/>
          </a:xfrm>
          <a:prstGeom prst="chevron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REALISATION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1506" name="Picture 2" descr="https://lh6.googleusercontent.com/X9JHOxJMBaTVa7sSCv-Rw2rVP-Ea2qTjDEM7ZAj7fwQwpvQn2g0OYPjD9qbhi65HZummnvfdG-U"/>
          <p:cNvPicPr>
            <a:picLocks noChangeAspect="1" noChangeArrowheads="1"/>
          </p:cNvPicPr>
          <p:nvPr/>
        </p:nvPicPr>
        <p:blipFill>
          <a:blip r:embed="rId2" cstate="print"/>
          <a:srcRect l="15273" t="5787" r="7556" b="24768"/>
          <a:stretch>
            <a:fillRect/>
          </a:stretch>
        </p:blipFill>
        <p:spPr bwMode="auto">
          <a:xfrm>
            <a:off x="571472" y="1428736"/>
            <a:ext cx="8001056" cy="5000660"/>
          </a:xfrm>
          <a:prstGeom prst="rect">
            <a:avLst/>
          </a:prstGeom>
          <a:noFill/>
        </p:spPr>
      </p:pic>
      <p:sp>
        <p:nvSpPr>
          <p:cNvPr id="13" name="Pentagone 12"/>
          <p:cNvSpPr/>
          <p:nvPr/>
        </p:nvSpPr>
        <p:spPr>
          <a:xfrm>
            <a:off x="458424" y="142852"/>
            <a:ext cx="2676266" cy="338950"/>
          </a:xfrm>
          <a:prstGeom prst="homePlat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n w="1905"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ETUDE</a:t>
            </a:r>
            <a:endParaRPr lang="fr-FR" sz="1600" b="1" dirty="0">
              <a:ln w="1905"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1EE4DE3-2255-4B87-8719-0AC8F44603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400</TotalTime>
  <Words>452</Words>
  <Application>Microsoft Office PowerPoint</Application>
  <PresentationFormat>Affichage à l'écran (4:3)</PresentationFormat>
  <Paragraphs>190</Paragraphs>
  <Slides>15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DesignTemplate</vt:lpstr>
      <vt:lpstr>Projet : Conception Objet</vt:lpstr>
      <vt:lpstr>Comment réaliser un jeu de lemmings en deux semaines ?</vt:lpstr>
      <vt:lpstr>Plan</vt:lpstr>
      <vt:lpstr>Compréhension du sujet</vt:lpstr>
      <vt:lpstr>Analyse 1/3</vt:lpstr>
      <vt:lpstr>Analyse 2/3</vt:lpstr>
      <vt:lpstr>Analyse 2/3  (Affectation d’une aptitude)</vt:lpstr>
      <vt:lpstr>Analyse 3/3</vt:lpstr>
      <vt:lpstr>Analyse 3/3 (Paquetage Aptitudes)</vt:lpstr>
      <vt:lpstr>Choix de conception</vt:lpstr>
      <vt:lpstr>Difficultés rencontrées</vt:lpstr>
      <vt:lpstr>Test réalisés</vt:lpstr>
      <vt:lpstr>Points à approfondir</vt:lpstr>
      <vt:lpstr>Conclusion</vt:lpstr>
      <vt:lpstr>ddddd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Conception Objet</dc:title>
  <dc:creator>Mark</dc:creator>
  <cp:lastModifiedBy>Mark</cp:lastModifiedBy>
  <cp:revision>44</cp:revision>
  <dcterms:created xsi:type="dcterms:W3CDTF">2012-06-20T09:06:44Z</dcterms:created>
  <dcterms:modified xsi:type="dcterms:W3CDTF">2012-06-21T14:16:18Z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