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2/28/2019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2/28/2019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2/28/2019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2/28/2019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2/28/2019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2/28/2019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2/28/2019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CURSO DE DISEÑOS DE VIDEOJUEGOS</a:t>
            </a:r>
            <a:endParaRPr lang="es-EC" dirty="0"/>
          </a:p>
        </p:txBody>
      </p:sp>
      <p:sp>
        <p:nvSpPr>
          <p:cNvPr id="3" name="Subtítulo 2"/>
          <p:cNvSpPr>
            <a:spLocks noGrp="1"/>
          </p:cNvSpPr>
          <p:nvPr>
            <p:ph type="subTitle" idx="1"/>
          </p:nvPr>
        </p:nvSpPr>
        <p:spPr>
          <a:xfrm>
            <a:off x="1371600" y="3632200"/>
            <a:ext cx="9448800" cy="1261771"/>
          </a:xfrm>
        </p:spPr>
        <p:txBody>
          <a:bodyPr>
            <a:normAutofit/>
          </a:bodyPr>
          <a:lstStyle/>
          <a:p>
            <a:r>
              <a:rPr lang="es-ES" dirty="0" smtClean="0"/>
              <a:t>MARCO VALLEJO</a:t>
            </a:r>
          </a:p>
          <a:p>
            <a:r>
              <a:rPr lang="es-ES" dirty="0" smtClean="0"/>
              <a:t>6ª SISTEMAS</a:t>
            </a:r>
          </a:p>
          <a:p>
            <a:r>
              <a:rPr lang="es-ES" dirty="0" smtClean="0"/>
              <a:t>PROGRAMACION ORIENTADA A OBJETOS 2</a:t>
            </a:r>
          </a:p>
          <a:p>
            <a:endParaRPr lang="es-EC" dirty="0"/>
          </a:p>
        </p:txBody>
      </p:sp>
    </p:spTree>
    <p:extLst>
      <p:ext uri="{BB962C8B-B14F-4D97-AF65-F5344CB8AC3E}">
        <p14:creationId xmlns:p14="http://schemas.microsoft.com/office/powerpoint/2010/main" val="3507121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El inicio</a:t>
            </a:r>
            <a:endParaRPr lang="es-EC" dirty="0"/>
          </a:p>
        </p:txBody>
      </p:sp>
      <p:sp>
        <p:nvSpPr>
          <p:cNvPr id="3" name="Marcador de contenido 2"/>
          <p:cNvSpPr>
            <a:spLocks noGrp="1"/>
          </p:cNvSpPr>
          <p:nvPr>
            <p:ph idx="1"/>
          </p:nvPr>
        </p:nvSpPr>
        <p:spPr/>
        <p:txBody>
          <a:bodyPr>
            <a:normAutofit fontScale="77500" lnSpcReduction="20000"/>
          </a:bodyPr>
          <a:lstStyle/>
          <a:p>
            <a:pPr marL="0" indent="0">
              <a:buNone/>
            </a:pPr>
            <a:r>
              <a:rPr lang="es-ES" dirty="0"/>
              <a:t>Vamos a empezar a contar nuestra historia, como toda historia debemos desarrollar un inicio, intermedio y final.</a:t>
            </a:r>
          </a:p>
          <a:p>
            <a:pPr marL="0" indent="0">
              <a:buNone/>
            </a:pPr>
            <a:r>
              <a:rPr lang="es-ES" dirty="0"/>
              <a:t>A la hora de narrar el inicio de nuestra historia es importante tomar en cuenta varias cosas, entre ellas</a:t>
            </a:r>
            <a:r>
              <a:rPr lang="es-ES" dirty="0" smtClean="0"/>
              <a:t>:</a:t>
            </a:r>
          </a:p>
          <a:p>
            <a:pPr marL="0" indent="0">
              <a:buNone/>
            </a:pPr>
            <a:endParaRPr lang="es-ES" dirty="0"/>
          </a:p>
          <a:p>
            <a:pPr lvl="1"/>
            <a:r>
              <a:rPr lang="es-ES" dirty="0"/>
              <a:t>Preludio: Tenemos que poner en situación a nuestro jugador, darle algunos detalles de donde se va a desarrollar la historia para que se sienta en el ambiente del juego.</a:t>
            </a:r>
          </a:p>
          <a:p>
            <a:pPr lvl="1"/>
            <a:r>
              <a:rPr lang="es-ES" dirty="0"/>
              <a:t>Personajes: Al inicio de la historia es necesario presentar algún personaje, no necesariamente debe ser el protagonista.</a:t>
            </a:r>
          </a:p>
          <a:p>
            <a:pPr lvl="1"/>
            <a:r>
              <a:rPr lang="es-ES" dirty="0"/>
              <a:t>Conflicto: Debemos mostrarle al jugador cual es el conflicto o preocupación de nuestro personaje.</a:t>
            </a:r>
          </a:p>
          <a:p>
            <a:pPr lvl="1"/>
            <a:r>
              <a:rPr lang="es-ES" dirty="0"/>
              <a:t>Marco y Periodo temporal: Tenemos que poner en situación al jugador sobre en qué periodo de tiempo se encuentra, esto para brindarle coherencia a la historia.</a:t>
            </a:r>
          </a:p>
          <a:p>
            <a:pPr lvl="1"/>
            <a:r>
              <a:rPr lang="es-ES" dirty="0"/>
              <a:t>¿Qué está ocurriendo y qué está en juego?: Este elemento al darle un punto realista o humano vamos a conseguir que el jugador se involucre más.</a:t>
            </a:r>
          </a:p>
          <a:p>
            <a:pPr lvl="1"/>
            <a:r>
              <a:rPr lang="es-ES" dirty="0"/>
              <a:t>Tono y estilo del juego</a:t>
            </a:r>
            <a:r>
              <a:rPr lang="es-ES" dirty="0" smtClean="0"/>
              <a:t>.</a:t>
            </a:r>
            <a:endParaRPr lang="es-ES" dirty="0"/>
          </a:p>
          <a:p>
            <a:pPr marL="0" indent="0">
              <a:buNone/>
            </a:pPr>
            <a:r>
              <a:rPr lang="es-ES" dirty="0"/>
              <a:t>Una vez tenemos claros los anteriores puntos sobre nuestro juego, debemos realizar una nueva revisión verificando que tenga coherencia y si falta algún detalle dedicarle su tiempo para que no queden incoherencias.</a:t>
            </a:r>
          </a:p>
          <a:p>
            <a:endParaRPr lang="es-EC" dirty="0"/>
          </a:p>
        </p:txBody>
      </p:sp>
    </p:spTree>
    <p:extLst>
      <p:ext uri="{BB962C8B-B14F-4D97-AF65-F5344CB8AC3E}">
        <p14:creationId xmlns:p14="http://schemas.microsoft.com/office/powerpoint/2010/main" val="3561538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Parte intermedia</a:t>
            </a:r>
            <a:endParaRPr lang="es-EC" dirty="0"/>
          </a:p>
        </p:txBody>
      </p:sp>
      <p:sp>
        <p:nvSpPr>
          <p:cNvPr id="3" name="Marcador de contenido 2"/>
          <p:cNvSpPr>
            <a:spLocks noGrp="1"/>
          </p:cNvSpPr>
          <p:nvPr>
            <p:ph idx="1"/>
          </p:nvPr>
        </p:nvSpPr>
        <p:spPr/>
        <p:txBody>
          <a:bodyPr>
            <a:normAutofit fontScale="92500" lnSpcReduction="20000"/>
          </a:bodyPr>
          <a:lstStyle/>
          <a:p>
            <a:pPr marL="0" indent="0">
              <a:buNone/>
            </a:pPr>
            <a:r>
              <a:rPr lang="es-ES" dirty="0"/>
              <a:t>Llegamos al meollo del videojuego, aquí se va a desarrollar la mayor parte </a:t>
            </a:r>
            <a:r>
              <a:rPr lang="es-ES" dirty="0" smtClean="0"/>
              <a:t>del videojuego</a:t>
            </a:r>
            <a:r>
              <a:rPr lang="es-ES" dirty="0"/>
              <a:t>, en esta parte no puede haber fallo ya que es un momento donde es muy fácil que el jugador pierda el interés.</a:t>
            </a:r>
          </a:p>
          <a:p>
            <a:pPr marL="0" indent="0">
              <a:buNone/>
            </a:pPr>
            <a:r>
              <a:rPr lang="es-ES" dirty="0"/>
              <a:t>Lo primero que debemos tratar es el propósito de cada escena, si ponemos al jugador en una escena sin propósito este puede sentir que es una pérdida de tiempo y con ello empezar a frustrarse.</a:t>
            </a:r>
          </a:p>
          <a:p>
            <a:pPr marL="0" indent="0">
              <a:buNone/>
            </a:pPr>
            <a:r>
              <a:rPr lang="es-ES" dirty="0"/>
              <a:t>A lo largo de la parte intermedia de la historia nuestro personaje debe tener un </a:t>
            </a:r>
            <a:r>
              <a:rPr lang="es-ES" b="1" dirty="0"/>
              <a:t>desarrollo</a:t>
            </a:r>
            <a:r>
              <a:rPr lang="es-ES" dirty="0"/>
              <a:t> ya sea modificar su actitud o que su motivación vaya evolucionando.</a:t>
            </a:r>
          </a:p>
          <a:p>
            <a:pPr marL="0" indent="0">
              <a:buNone/>
            </a:pPr>
            <a:r>
              <a:rPr lang="es-ES" dirty="0"/>
              <a:t>Debes cuidar el ritmo del juego en la parte intermedia, evita que el jugador se sienta aburrido, pero siempre cuida la </a:t>
            </a:r>
            <a:r>
              <a:rPr lang="es-ES" b="1" dirty="0"/>
              <a:t>coherencia</a:t>
            </a:r>
            <a:r>
              <a:rPr lang="es-ES" dirty="0"/>
              <a:t> de la historia y, de ser posible, que se manejen consecuencias de las acciones que realice el jugador.</a:t>
            </a:r>
            <a:br>
              <a:rPr lang="es-ES" dirty="0"/>
            </a:br>
            <a:r>
              <a:rPr lang="es-ES" dirty="0"/>
              <a:t>Por último, procura </a:t>
            </a:r>
            <a:r>
              <a:rPr lang="es-ES" b="1" dirty="0"/>
              <a:t>no usar muchos clichés</a:t>
            </a:r>
            <a:r>
              <a:rPr lang="es-ES" dirty="0"/>
              <a:t> o de ser posible aléjate completamente de ellos.</a:t>
            </a:r>
          </a:p>
          <a:p>
            <a:pPr marL="0" indent="0">
              <a:buNone/>
            </a:pPr>
            <a:r>
              <a:rPr lang="es-ES" dirty="0"/>
              <a:t/>
            </a:r>
            <a:br>
              <a:rPr lang="es-ES" dirty="0"/>
            </a:br>
            <a:endParaRPr lang="es-EC" dirty="0"/>
          </a:p>
        </p:txBody>
      </p:sp>
    </p:spTree>
    <p:extLst>
      <p:ext uri="{BB962C8B-B14F-4D97-AF65-F5344CB8AC3E}">
        <p14:creationId xmlns:p14="http://schemas.microsoft.com/office/powerpoint/2010/main" val="148419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Parte final</a:t>
            </a:r>
            <a:endParaRPr lang="es-EC" dirty="0"/>
          </a:p>
        </p:txBody>
      </p:sp>
      <p:sp>
        <p:nvSpPr>
          <p:cNvPr id="3" name="Marcador de contenido 2"/>
          <p:cNvSpPr>
            <a:spLocks noGrp="1"/>
          </p:cNvSpPr>
          <p:nvPr>
            <p:ph idx="1"/>
          </p:nvPr>
        </p:nvSpPr>
        <p:spPr/>
        <p:txBody>
          <a:bodyPr/>
          <a:lstStyle/>
          <a:p>
            <a:pPr marL="0" indent="0">
              <a:buNone/>
            </a:pPr>
            <a:r>
              <a:rPr lang="es-ES" dirty="0"/>
              <a:t>Aunque ya estemos en el final de nuestro juego no significa que debamos tener menos cuidado en el detalle, al contrario, en esta parte es donde más cuidado hay que poner en la historia, algunos aspectos importantes son</a:t>
            </a:r>
            <a:r>
              <a:rPr lang="es-ES" dirty="0" smtClean="0"/>
              <a:t>:</a:t>
            </a:r>
          </a:p>
          <a:p>
            <a:pPr marL="0" indent="0">
              <a:buNone/>
            </a:pPr>
            <a:endParaRPr lang="es-ES" dirty="0"/>
          </a:p>
          <a:p>
            <a:pPr lvl="1"/>
            <a:r>
              <a:rPr lang="es-ES" b="1" dirty="0"/>
              <a:t>Coherencia</a:t>
            </a:r>
            <a:r>
              <a:rPr lang="es-ES" dirty="0"/>
              <a:t>: recuerda siempre contar cosas con sentido</a:t>
            </a:r>
            <a:r>
              <a:rPr lang="es-ES" dirty="0" smtClean="0"/>
              <a:t>.</a:t>
            </a:r>
          </a:p>
          <a:p>
            <a:pPr marL="457200" lvl="1" indent="0">
              <a:buNone/>
            </a:pPr>
            <a:endParaRPr lang="es-ES" dirty="0"/>
          </a:p>
          <a:p>
            <a:pPr lvl="1"/>
            <a:r>
              <a:rPr lang="es-ES" b="1" dirty="0"/>
              <a:t>Presagiando el final</a:t>
            </a:r>
            <a:r>
              <a:rPr lang="es-ES" dirty="0"/>
              <a:t>: es ese momento donde el jugador intuye que ya se está cerca del final</a:t>
            </a:r>
            <a:r>
              <a:rPr lang="es-ES" dirty="0" smtClean="0"/>
              <a:t>.</a:t>
            </a:r>
          </a:p>
          <a:p>
            <a:pPr marL="457200" lvl="1" indent="0">
              <a:buNone/>
            </a:pPr>
            <a:endParaRPr lang="es-ES" dirty="0"/>
          </a:p>
          <a:p>
            <a:pPr lvl="1"/>
            <a:r>
              <a:rPr lang="es-ES" b="1" dirty="0"/>
              <a:t>Clímax</a:t>
            </a:r>
            <a:r>
              <a:rPr lang="es-ES" dirty="0"/>
              <a:t>: es el punto más alto de la trama, se juega el todo o nada.</a:t>
            </a:r>
          </a:p>
          <a:p>
            <a:pPr marL="0" indent="0">
              <a:buNone/>
            </a:pPr>
            <a:endParaRPr lang="es-EC" dirty="0"/>
          </a:p>
        </p:txBody>
      </p:sp>
    </p:spTree>
    <p:extLst>
      <p:ext uri="{BB962C8B-B14F-4D97-AF65-F5344CB8AC3E}">
        <p14:creationId xmlns:p14="http://schemas.microsoft.com/office/powerpoint/2010/main" val="760267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psicología y camino del </a:t>
            </a:r>
            <a:r>
              <a:rPr lang="es-ES" dirty="0" err="1" smtClean="0"/>
              <a:t>heroe</a:t>
            </a:r>
            <a:endParaRPr lang="es-EC" dirty="0"/>
          </a:p>
        </p:txBody>
      </p:sp>
      <p:sp>
        <p:nvSpPr>
          <p:cNvPr id="3" name="Marcador de contenido 2"/>
          <p:cNvSpPr>
            <a:spLocks noGrp="1"/>
          </p:cNvSpPr>
          <p:nvPr>
            <p:ph idx="1"/>
          </p:nvPr>
        </p:nvSpPr>
        <p:spPr/>
        <p:txBody>
          <a:bodyPr>
            <a:normAutofit lnSpcReduction="10000"/>
          </a:bodyPr>
          <a:lstStyle/>
          <a:p>
            <a:pPr marL="0" indent="0">
              <a:buNone/>
            </a:pPr>
            <a:r>
              <a:rPr lang="es-ES" dirty="0"/>
              <a:t>Si somos capaces de entender cómo funcionan los arquetipos seremos capaces de tener la habilidad de guiar por un camino especifico al jugador para que se sienta vinculado a nuestro videojuego.</a:t>
            </a:r>
          </a:p>
          <a:p>
            <a:pPr marL="0" indent="0">
              <a:buNone/>
            </a:pPr>
            <a:r>
              <a:rPr lang="es-ES" dirty="0"/>
              <a:t>El camino del héroe o viaje del héroe es un termino acuñado por el mitólogo Joseph Campbell en el cual define el modelo básico o cosas en común entre diversos relatos épicos del mundo.</a:t>
            </a:r>
          </a:p>
          <a:p>
            <a:pPr marL="0" indent="0">
              <a:buNone/>
            </a:pPr>
            <a:r>
              <a:rPr lang="es-ES" dirty="0"/>
              <a:t>Vamos a ver como dos historias completamente distintas como </a:t>
            </a:r>
            <a:r>
              <a:rPr lang="es-ES" dirty="0" err="1"/>
              <a:t>Matrix</a:t>
            </a:r>
            <a:r>
              <a:rPr lang="es-ES" dirty="0"/>
              <a:t> y </a:t>
            </a:r>
            <a:r>
              <a:rPr lang="es-ES" dirty="0" err="1"/>
              <a:t>Star</a:t>
            </a:r>
            <a:r>
              <a:rPr lang="es-ES" dirty="0"/>
              <a:t> </a:t>
            </a:r>
            <a:r>
              <a:rPr lang="es-ES" dirty="0" err="1"/>
              <a:t>Wars</a:t>
            </a:r>
            <a:r>
              <a:rPr lang="es-ES" dirty="0"/>
              <a:t> comparten este camino del héroe, sus partes principales son</a:t>
            </a:r>
            <a:r>
              <a:rPr lang="es-ES" dirty="0" smtClean="0"/>
              <a:t>:</a:t>
            </a:r>
          </a:p>
          <a:p>
            <a:pPr marL="0" indent="0">
              <a:buNone/>
            </a:pPr>
            <a:endParaRPr lang="es-ES" dirty="0"/>
          </a:p>
          <a:p>
            <a:pPr lvl="1"/>
            <a:r>
              <a:rPr lang="es-ES" dirty="0"/>
              <a:t>La partida.</a:t>
            </a:r>
          </a:p>
          <a:p>
            <a:pPr lvl="1"/>
            <a:r>
              <a:rPr lang="es-ES" dirty="0"/>
              <a:t>Iniciación.</a:t>
            </a:r>
          </a:p>
          <a:p>
            <a:pPr lvl="1"/>
            <a:r>
              <a:rPr lang="es-ES" dirty="0"/>
              <a:t>Retorno.</a:t>
            </a:r>
          </a:p>
          <a:p>
            <a:pPr marL="0" indent="0">
              <a:buNone/>
            </a:pPr>
            <a:endParaRPr lang="es-EC" dirty="0"/>
          </a:p>
        </p:txBody>
      </p:sp>
    </p:spTree>
    <p:extLst>
      <p:ext uri="{BB962C8B-B14F-4D97-AF65-F5344CB8AC3E}">
        <p14:creationId xmlns:p14="http://schemas.microsoft.com/office/powerpoint/2010/main" val="3522175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Visualización de la historia</a:t>
            </a:r>
            <a:endParaRPr lang="es-EC" dirty="0"/>
          </a:p>
        </p:txBody>
      </p:sp>
      <p:sp>
        <p:nvSpPr>
          <p:cNvPr id="3" name="Marcador de contenido 2"/>
          <p:cNvSpPr>
            <a:spLocks noGrp="1"/>
          </p:cNvSpPr>
          <p:nvPr>
            <p:ph idx="1"/>
          </p:nvPr>
        </p:nvSpPr>
        <p:spPr/>
        <p:txBody>
          <a:bodyPr>
            <a:normAutofit lnSpcReduction="10000"/>
          </a:bodyPr>
          <a:lstStyle/>
          <a:p>
            <a:pPr marL="0" indent="0">
              <a:buNone/>
            </a:pPr>
            <a:r>
              <a:rPr lang="es-ES" dirty="0"/>
              <a:t>Vamos a hablar de algunas maneras como podemos contar nuestra historia, veremos las tres maneras más importantes que son Lineal, Árbol con ramas y Tela de araña.</a:t>
            </a:r>
          </a:p>
          <a:p>
            <a:pPr marL="0" indent="0">
              <a:buNone/>
            </a:pPr>
            <a:r>
              <a:rPr lang="es-ES" dirty="0"/>
              <a:t>En una </a:t>
            </a:r>
            <a:r>
              <a:rPr lang="es-ES" b="1" dirty="0"/>
              <a:t>historia lineal</a:t>
            </a:r>
            <a:r>
              <a:rPr lang="es-ES" dirty="0"/>
              <a:t> contamos con varias pantallas o escenas acomodadas en un orden consecutivo, es la forma más común de contar una historia un ejemplo de videojuego seria </a:t>
            </a:r>
            <a:r>
              <a:rPr lang="es-ES" dirty="0" err="1"/>
              <a:t>Super</a:t>
            </a:r>
            <a:r>
              <a:rPr lang="es-ES" dirty="0"/>
              <a:t> Mario </a:t>
            </a:r>
            <a:r>
              <a:rPr lang="es-ES" dirty="0" err="1"/>
              <a:t>Bros</a:t>
            </a:r>
            <a:r>
              <a:rPr lang="es-ES" dirty="0"/>
              <a:t>.</a:t>
            </a:r>
          </a:p>
          <a:p>
            <a:pPr marL="0" indent="0">
              <a:buNone/>
            </a:pPr>
            <a:r>
              <a:rPr lang="es-ES" b="1" dirty="0"/>
              <a:t>Árbol con ramas</a:t>
            </a:r>
            <a:r>
              <a:rPr lang="es-ES" dirty="0"/>
              <a:t>, es bastante útil para las historias conducidas por el jugador, pueden tener un solo final o múltiples finales.</a:t>
            </a:r>
          </a:p>
          <a:p>
            <a:pPr marL="0" indent="0">
              <a:buNone/>
            </a:pPr>
            <a:r>
              <a:rPr lang="es-ES" b="1" dirty="0"/>
              <a:t>Tela de Araña</a:t>
            </a:r>
            <a:r>
              <a:rPr lang="es-ES" dirty="0"/>
              <a:t>, en este punto la cantidad de toma de decisiones por el jugador es bastante alta, por lo general se utiliza en juegos masivos o de mundo abierto. Es recomendable intentar esta manera de contar historias hasta que tengas bastante experiencia en los videojuegos pues su complejidad es muy alta.</a:t>
            </a:r>
          </a:p>
          <a:p>
            <a:pPr marL="0" indent="0">
              <a:buNone/>
            </a:pPr>
            <a:endParaRPr lang="es-EC" dirty="0"/>
          </a:p>
        </p:txBody>
      </p:sp>
    </p:spTree>
    <p:extLst>
      <p:ext uri="{BB962C8B-B14F-4D97-AF65-F5344CB8AC3E}">
        <p14:creationId xmlns:p14="http://schemas.microsoft.com/office/powerpoint/2010/main" val="3937523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Técnicas y ayudas para contar historias</a:t>
            </a:r>
            <a:endParaRPr lang="es-EC" dirty="0"/>
          </a:p>
        </p:txBody>
      </p:sp>
      <p:sp>
        <p:nvSpPr>
          <p:cNvPr id="3" name="Marcador de contenido 2"/>
          <p:cNvSpPr>
            <a:spLocks noGrp="1"/>
          </p:cNvSpPr>
          <p:nvPr>
            <p:ph idx="1"/>
          </p:nvPr>
        </p:nvSpPr>
        <p:spPr/>
        <p:txBody>
          <a:bodyPr>
            <a:normAutofit fontScale="92500"/>
          </a:bodyPr>
          <a:lstStyle/>
          <a:p>
            <a:pPr marL="0" indent="0">
              <a:buNone/>
            </a:pPr>
            <a:r>
              <a:rPr lang="es-ES" dirty="0"/>
              <a:t>Hay distintos elementos bastante útiles y sencillos ayudar a meter más al jugador en la historia, en esta clase hablaremos sobre algunos de ellos.</a:t>
            </a:r>
          </a:p>
          <a:p>
            <a:pPr lvl="1"/>
            <a:r>
              <a:rPr lang="es-ES" b="1" dirty="0"/>
              <a:t>Flashback</a:t>
            </a:r>
            <a:r>
              <a:rPr lang="es-ES" dirty="0"/>
              <a:t>: funcionan bastante bien pues son muy humanos, pueden ser de forma interactiva o no </a:t>
            </a:r>
            <a:r>
              <a:rPr lang="es-ES" dirty="0" smtClean="0"/>
              <a:t>interactiva.</a:t>
            </a:r>
          </a:p>
          <a:p>
            <a:pPr lvl="1"/>
            <a:r>
              <a:rPr lang="es-ES" b="1" dirty="0" smtClean="0"/>
              <a:t>Elementos </a:t>
            </a:r>
            <a:r>
              <a:rPr lang="es-ES" b="1" dirty="0"/>
              <a:t>en tiempo real</a:t>
            </a:r>
            <a:r>
              <a:rPr lang="es-ES" dirty="0"/>
              <a:t>: es un elemento interactivo muy útil donde los personajes no jugables o el entorno del juego realizan cosas mientras el jugador esta explorando, bien puede ser que un NPC haga cierta acción cada que ve </a:t>
            </a:r>
            <a:r>
              <a:rPr lang="es-ES" dirty="0" smtClean="0"/>
              <a:t>al jugador.</a:t>
            </a:r>
          </a:p>
          <a:p>
            <a:pPr lvl="1"/>
            <a:r>
              <a:rPr lang="es-ES" b="1" dirty="0" err="1" smtClean="0"/>
              <a:t>Voice</a:t>
            </a:r>
            <a:r>
              <a:rPr lang="es-ES" b="1" dirty="0" smtClean="0"/>
              <a:t> </a:t>
            </a:r>
            <a:r>
              <a:rPr lang="es-ES" b="1" dirty="0" err="1"/>
              <a:t>over</a:t>
            </a:r>
            <a:r>
              <a:rPr lang="es-ES" dirty="0"/>
              <a:t>: es esa voz en forma de narrador que proporciona información al jugador sin que los personajes la </a:t>
            </a:r>
            <a:r>
              <a:rPr lang="es-ES" dirty="0" smtClean="0"/>
              <a:t>conozcan.</a:t>
            </a:r>
          </a:p>
          <a:p>
            <a:pPr lvl="1"/>
            <a:r>
              <a:rPr lang="es-ES" b="1" dirty="0" smtClean="0"/>
              <a:t>Elementos </a:t>
            </a:r>
            <a:r>
              <a:rPr lang="es-ES" b="1" dirty="0"/>
              <a:t>fuera del juego</a:t>
            </a:r>
            <a:r>
              <a:rPr lang="es-ES" dirty="0"/>
              <a:t>: es un elemento que bien implementado podría ser factor clave a la hora de atraer jugadores. Este elemento se encarga de que el jugador tenga que acudir a un componente externo para poder seguir avanzando en el propio juego, puede ser realizando una llamada o mandando un email.</a:t>
            </a:r>
          </a:p>
          <a:p>
            <a:endParaRPr lang="es-EC" dirty="0"/>
          </a:p>
        </p:txBody>
      </p:sp>
    </p:spTree>
    <p:extLst>
      <p:ext uri="{BB962C8B-B14F-4D97-AF65-F5344CB8AC3E}">
        <p14:creationId xmlns:p14="http://schemas.microsoft.com/office/powerpoint/2010/main" val="923075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Giros de la trama</a:t>
            </a:r>
            <a:endParaRPr lang="es-EC" dirty="0"/>
          </a:p>
        </p:txBody>
      </p:sp>
      <p:sp>
        <p:nvSpPr>
          <p:cNvPr id="3" name="Marcador de contenido 2"/>
          <p:cNvSpPr>
            <a:spLocks noGrp="1"/>
          </p:cNvSpPr>
          <p:nvPr>
            <p:ph idx="1"/>
          </p:nvPr>
        </p:nvSpPr>
        <p:spPr/>
        <p:txBody>
          <a:bodyPr/>
          <a:lstStyle/>
          <a:p>
            <a:pPr marL="0" indent="0">
              <a:buNone/>
            </a:pPr>
            <a:r>
              <a:rPr lang="es-ES" dirty="0"/>
              <a:t>Ya hemos visto la importancia de realizar un giro en la trama, hemos visto giros en la trama muchísimas veces, por ejemplo: personajes que aparecen de repente, personajes que nos cambian el punto de vista, el enemigo ahora es amigo, etc.</a:t>
            </a:r>
          </a:p>
          <a:p>
            <a:pPr marL="0" indent="0">
              <a:buNone/>
            </a:pPr>
            <a:r>
              <a:rPr lang="es-ES" dirty="0"/>
              <a:t>Un elemento que complementa a la narrativa para darle más emoción al usuario son los dilemas. Un dilema es aquella situación difícil donde el usuario deberá elegir de entre varias opciones alguna para actuar, pero no se sabe cuál escoger ya que llegan a ser todas igual de buenas o malas.</a:t>
            </a:r>
          </a:p>
          <a:p>
            <a:pPr marL="0" indent="0">
              <a:buNone/>
            </a:pPr>
            <a:endParaRPr lang="es-EC" dirty="0"/>
          </a:p>
        </p:txBody>
      </p:sp>
    </p:spTree>
    <p:extLst>
      <p:ext uri="{BB962C8B-B14F-4D97-AF65-F5344CB8AC3E}">
        <p14:creationId xmlns:p14="http://schemas.microsoft.com/office/powerpoint/2010/main" val="3379324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Curvas de tiempo</a:t>
            </a:r>
            <a:endParaRPr lang="es-EC" dirty="0"/>
          </a:p>
        </p:txBody>
      </p:sp>
      <p:sp>
        <p:nvSpPr>
          <p:cNvPr id="3" name="Marcador de contenido 2"/>
          <p:cNvSpPr>
            <a:spLocks noGrp="1"/>
          </p:cNvSpPr>
          <p:nvPr>
            <p:ph idx="1"/>
          </p:nvPr>
        </p:nvSpPr>
        <p:spPr/>
        <p:txBody>
          <a:bodyPr>
            <a:normAutofit fontScale="77500" lnSpcReduction="20000"/>
          </a:bodyPr>
          <a:lstStyle/>
          <a:p>
            <a:pPr marL="0" indent="0">
              <a:buNone/>
            </a:pPr>
            <a:r>
              <a:rPr lang="es-ES" dirty="0"/>
              <a:t>Es importante crear un buen ritmo de aprendizaje y desarrollo en tu videojuego para el usuario, por ello debes pensar en estructurar de una buena forma distintas curvas que se harán cargo de esto, algunas son:</a:t>
            </a:r>
          </a:p>
          <a:p>
            <a:r>
              <a:rPr lang="es-ES" dirty="0"/>
              <a:t>Curva aprendizaje: No debes saturar al jugador desde el inicio con tanta información sobre como jugar a tu videojuego, debes ir añadiéndole nuevas situaciones de forma suave, grandes ejemplos de una buena curva de aprendizaje son Mario </a:t>
            </a:r>
            <a:r>
              <a:rPr lang="es-ES" dirty="0" err="1"/>
              <a:t>Bros</a:t>
            </a:r>
            <a:r>
              <a:rPr lang="es-ES" dirty="0"/>
              <a:t> y Portal.</a:t>
            </a:r>
          </a:p>
          <a:p>
            <a:r>
              <a:rPr lang="es-ES" dirty="0"/>
              <a:t>Curva de acción: Es la relación entre enemigos y armas, un juego donde el jugador desde el inicio es muy poderoso llega a ser aburrido, por otro lado, si el jugador no puede hacerle frente a ningún enemigo llegara a ser bastante frustrante.</a:t>
            </a:r>
          </a:p>
          <a:p>
            <a:r>
              <a:rPr lang="es-ES" dirty="0"/>
              <a:t>Curva de dificultad y frustración: Probablemente la curva más importante en tu videojuego, debes ir añadiendo nuevos y mayores retos al jugador conforme va avanzando de forma que le sean más difíciles pero posibles de realizar.</a:t>
            </a:r>
          </a:p>
          <a:p>
            <a:r>
              <a:rPr lang="es-ES" dirty="0"/>
              <a:t>Curva de emoción y sorpresa: Para que haya una emoción debe haber una sorpresa en tu videojuego, busca no saturar de sorpresas al jugador pues con el tiempo podría ya no darle ninguna emoción.</a:t>
            </a:r>
          </a:p>
          <a:p>
            <a:r>
              <a:rPr lang="es-ES" dirty="0"/>
              <a:t>Curva de lugar y espacio: El jugador se acabará aburriendo si siempre se encuentra en el mismo lugar dentro del videojuego, por ello debe ir cambiando de escenarios.</a:t>
            </a:r>
          </a:p>
          <a:p>
            <a:pPr marL="0" indent="0">
              <a:buNone/>
            </a:pPr>
            <a:endParaRPr lang="es-EC" dirty="0"/>
          </a:p>
        </p:txBody>
      </p:sp>
    </p:spTree>
    <p:extLst>
      <p:ext uri="{BB962C8B-B14F-4D97-AF65-F5344CB8AC3E}">
        <p14:creationId xmlns:p14="http://schemas.microsoft.com/office/powerpoint/2010/main" val="2947328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Escenarios</a:t>
            </a:r>
            <a:endParaRPr lang="es-EC" dirty="0"/>
          </a:p>
        </p:txBody>
      </p:sp>
      <p:sp>
        <p:nvSpPr>
          <p:cNvPr id="3" name="Marcador de contenido 2"/>
          <p:cNvSpPr>
            <a:spLocks noGrp="1"/>
          </p:cNvSpPr>
          <p:nvPr>
            <p:ph idx="1"/>
          </p:nvPr>
        </p:nvSpPr>
        <p:spPr/>
        <p:txBody>
          <a:bodyPr/>
          <a:lstStyle/>
          <a:p>
            <a:pPr marL="0" indent="0">
              <a:buNone/>
            </a:pPr>
            <a:r>
              <a:rPr lang="es-ES" dirty="0"/>
              <a:t>Tu videojuego contará con distintos escenarios o niveles, en esta clase veremos varios ejemplos de diseño de niveles realizados en un plano. No importa si es un nivel en 3D, se debe realizar su diseño en el plano.</a:t>
            </a:r>
          </a:p>
          <a:p>
            <a:pPr marL="0" indent="0">
              <a:buNone/>
            </a:pPr>
            <a:r>
              <a:rPr lang="es-ES" dirty="0"/>
              <a:t>Recuerda mantener la información de tu diseño de una forma bastante clara y concisa.</a:t>
            </a:r>
          </a:p>
          <a:p>
            <a:pPr marL="0" indent="0">
              <a:buNone/>
            </a:pPr>
            <a:endParaRPr lang="es-EC" dirty="0"/>
          </a:p>
        </p:txBody>
      </p:sp>
    </p:spTree>
    <p:extLst>
      <p:ext uri="{BB962C8B-B14F-4D97-AF65-F5344CB8AC3E}">
        <p14:creationId xmlns:p14="http://schemas.microsoft.com/office/powerpoint/2010/main" val="2411622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Diseño de niveles de árbol</a:t>
            </a:r>
            <a:endParaRPr lang="es-EC" dirty="0"/>
          </a:p>
        </p:txBody>
      </p:sp>
      <p:sp>
        <p:nvSpPr>
          <p:cNvPr id="5" name="Marcador de contenido 4"/>
          <p:cNvSpPr>
            <a:spLocks noGrp="1"/>
          </p:cNvSpPr>
          <p:nvPr>
            <p:ph idx="1"/>
          </p:nvPr>
        </p:nvSpPr>
        <p:spPr/>
        <p:txBody>
          <a:bodyPr/>
          <a:lstStyle/>
          <a:p>
            <a:r>
              <a:rPr lang="es-ES" dirty="0"/>
              <a:t>En esta clase veremos cómo realizar un diseño en árbol normal y uno con múltiples finales, este tipo de diseños es buena opción cuando queremos tener una historia conducida por el jugador.</a:t>
            </a:r>
          </a:p>
          <a:p>
            <a:pPr marL="0" indent="0">
              <a:buNone/>
            </a:pPr>
            <a:endParaRPr lang="es-EC" dirty="0"/>
          </a:p>
        </p:txBody>
      </p:sp>
      <p:pic>
        <p:nvPicPr>
          <p:cNvPr id="8" name="Imagen 7"/>
          <p:cNvPicPr>
            <a:picLocks noChangeAspect="1"/>
          </p:cNvPicPr>
          <p:nvPr/>
        </p:nvPicPr>
        <p:blipFill>
          <a:blip r:embed="rId2"/>
          <a:stretch>
            <a:fillRect/>
          </a:stretch>
        </p:blipFill>
        <p:spPr>
          <a:xfrm>
            <a:off x="3403108" y="3386741"/>
            <a:ext cx="5772150" cy="2686050"/>
          </a:xfrm>
          <a:prstGeom prst="rect">
            <a:avLst/>
          </a:prstGeom>
        </p:spPr>
      </p:pic>
    </p:spTree>
    <p:extLst>
      <p:ext uri="{BB962C8B-B14F-4D97-AF65-F5344CB8AC3E}">
        <p14:creationId xmlns:p14="http://schemas.microsoft.com/office/powerpoint/2010/main" val="251477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EL GANCHO</a:t>
            </a:r>
            <a:endParaRPr lang="es-EC" dirty="0"/>
          </a:p>
        </p:txBody>
      </p:sp>
      <p:sp>
        <p:nvSpPr>
          <p:cNvPr id="3" name="Marcador de contenido 2"/>
          <p:cNvSpPr>
            <a:spLocks noGrp="1"/>
          </p:cNvSpPr>
          <p:nvPr>
            <p:ph idx="1"/>
          </p:nvPr>
        </p:nvSpPr>
        <p:spPr>
          <a:xfrm>
            <a:off x="685800" y="2194561"/>
            <a:ext cx="10820400" cy="1759253"/>
          </a:xfrm>
        </p:spPr>
        <p:txBody>
          <a:bodyPr>
            <a:normAutofit fontScale="55000" lnSpcReduction="20000"/>
          </a:bodyPr>
          <a:lstStyle/>
          <a:p>
            <a:endParaRPr lang="es-ES" b="1" dirty="0" smtClean="0"/>
          </a:p>
          <a:p>
            <a:pPr marL="0" indent="0">
              <a:buNone/>
            </a:pPr>
            <a:r>
              <a:rPr lang="es-ES" sz="3600" b="1" dirty="0" smtClean="0"/>
              <a:t>¿</a:t>
            </a:r>
            <a:r>
              <a:rPr lang="es-ES" sz="3600" b="1" dirty="0"/>
              <a:t>Qué es el gancho</a:t>
            </a:r>
            <a:r>
              <a:rPr lang="es-ES" sz="3600" b="1" dirty="0" smtClean="0"/>
              <a:t>?</a:t>
            </a:r>
          </a:p>
          <a:p>
            <a:pPr marL="0" indent="0">
              <a:buNone/>
            </a:pPr>
            <a:r>
              <a:rPr lang="es-ES" sz="3600" dirty="0"/>
              <a:t/>
            </a:r>
            <a:br>
              <a:rPr lang="es-ES" sz="3600" dirty="0"/>
            </a:br>
            <a:r>
              <a:rPr lang="es-ES" sz="3600" dirty="0"/>
              <a:t>Es un resumen con el cual un usuario se va a interesar en tu producto, en este caso tu videojuego.</a:t>
            </a:r>
            <a:r>
              <a:rPr lang="es-ES" sz="3600" dirty="0"/>
              <a:t/>
            </a:r>
            <a:br>
              <a:rPr lang="es-ES" sz="3600" dirty="0"/>
            </a:br>
            <a:r>
              <a:rPr lang="es-ES" sz="3600" dirty="0"/>
              <a:t>Debe condensar la esencia de tu videojuego haciéndolo interesante al jugador para que quiera saber más de él.</a:t>
            </a:r>
            <a:endParaRPr lang="es-EC" sz="3600" dirty="0"/>
          </a:p>
        </p:txBody>
      </p:sp>
      <p:pic>
        <p:nvPicPr>
          <p:cNvPr id="1026" name="Picture 2" descr="Resultado de imagen para EL GANCHO DEFINICION EN VIDEOJUEG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5330" y="3953814"/>
            <a:ext cx="3697846" cy="2460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284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Diseño de niveles en plano</a:t>
            </a:r>
            <a:endParaRPr lang="es-EC" dirty="0"/>
          </a:p>
        </p:txBody>
      </p:sp>
      <p:sp>
        <p:nvSpPr>
          <p:cNvPr id="3" name="Marcador de contenido 2"/>
          <p:cNvSpPr>
            <a:spLocks noGrp="1"/>
          </p:cNvSpPr>
          <p:nvPr>
            <p:ph idx="1"/>
          </p:nvPr>
        </p:nvSpPr>
        <p:spPr/>
        <p:txBody>
          <a:bodyPr/>
          <a:lstStyle/>
          <a:p>
            <a:pPr marL="0" indent="0">
              <a:buNone/>
            </a:pPr>
            <a:r>
              <a:rPr lang="es-ES" dirty="0"/>
              <a:t>En esta clase veremos cómo realizar un diseño de nivel en plano para nuestro videojuego.</a:t>
            </a:r>
            <a:r>
              <a:rPr lang="es-ES" dirty="0"/>
              <a:t/>
            </a:r>
            <a:br>
              <a:rPr lang="es-ES" dirty="0"/>
            </a:br>
            <a:r>
              <a:rPr lang="es-ES" dirty="0"/>
              <a:t>Recuerda realizar anotaciones claras sobre todos los elementos incluidos en tu nivel.</a:t>
            </a:r>
            <a:endParaRPr lang="es-EC" dirty="0"/>
          </a:p>
        </p:txBody>
      </p:sp>
      <p:pic>
        <p:nvPicPr>
          <p:cNvPr id="4" name="Imagen 3"/>
          <p:cNvPicPr>
            <a:picLocks noChangeAspect="1"/>
          </p:cNvPicPr>
          <p:nvPr/>
        </p:nvPicPr>
        <p:blipFill>
          <a:blip r:embed="rId2"/>
          <a:stretch>
            <a:fillRect/>
          </a:stretch>
        </p:blipFill>
        <p:spPr>
          <a:xfrm>
            <a:off x="3865570" y="3385064"/>
            <a:ext cx="4573781" cy="3099449"/>
          </a:xfrm>
          <a:prstGeom prst="rect">
            <a:avLst/>
          </a:prstGeom>
        </p:spPr>
      </p:pic>
    </p:spTree>
    <p:extLst>
      <p:ext uri="{BB962C8B-B14F-4D97-AF65-F5344CB8AC3E}">
        <p14:creationId xmlns:p14="http://schemas.microsoft.com/office/powerpoint/2010/main" val="668035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Diseño de personajes</a:t>
            </a:r>
            <a:endParaRPr lang="es-EC" dirty="0"/>
          </a:p>
        </p:txBody>
      </p:sp>
      <p:sp>
        <p:nvSpPr>
          <p:cNvPr id="3" name="Marcador de contenido 2"/>
          <p:cNvSpPr>
            <a:spLocks noGrp="1"/>
          </p:cNvSpPr>
          <p:nvPr>
            <p:ph idx="1"/>
          </p:nvPr>
        </p:nvSpPr>
        <p:spPr/>
        <p:txBody>
          <a:bodyPr>
            <a:normAutofit lnSpcReduction="10000"/>
          </a:bodyPr>
          <a:lstStyle/>
          <a:p>
            <a:pPr marL="0" indent="0">
              <a:buNone/>
            </a:pPr>
            <a:r>
              <a:rPr lang="es-ES" dirty="0"/>
              <a:t>Vamos a empezar a diseñar nuestros personajes, lo primero que debemos pensar es ¿Quién es nuestro personaje?</a:t>
            </a:r>
          </a:p>
          <a:p>
            <a:pPr marL="0" indent="0">
              <a:buNone/>
            </a:pPr>
            <a:r>
              <a:rPr lang="es-ES" dirty="0"/>
              <a:t>Después, debemos ir pensando sus características básicas como la edad, etnia, etc. Una vez tengamos visualizado lo básico de nuestro personaje pensemos a que se va a dedicar, debe haber una relación coherente entre su profesión, su historia y su función dentro del juego.</a:t>
            </a:r>
          </a:p>
          <a:p>
            <a:pPr marL="0" indent="0">
              <a:buNone/>
            </a:pPr>
            <a:r>
              <a:rPr lang="es-ES" dirty="0"/>
              <a:t>Un factor importante en la historia de nuestro personaje es como lo haremos evolucionar o cambiar a lo largo de la trama, si tenia miedos que pasara al final del juego, si tenía metas al final las logro o no, etc.</a:t>
            </a:r>
          </a:p>
          <a:p>
            <a:pPr marL="0" indent="0">
              <a:buNone/>
            </a:pPr>
            <a:r>
              <a:rPr lang="es-ES" dirty="0"/>
              <a:t>Dentro de nuestro videojuego todos los personajes deben tener una razón de ser, por ello es importante pensar en cómo se va a relacionar nuestro personaje con el resto.</a:t>
            </a:r>
          </a:p>
          <a:p>
            <a:endParaRPr lang="es-EC" dirty="0"/>
          </a:p>
        </p:txBody>
      </p:sp>
    </p:spTree>
    <p:extLst>
      <p:ext uri="{BB962C8B-B14F-4D97-AF65-F5344CB8AC3E}">
        <p14:creationId xmlns:p14="http://schemas.microsoft.com/office/powerpoint/2010/main" val="312404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Creando nuestros </a:t>
            </a:r>
            <a:r>
              <a:rPr lang="es-ES" dirty="0" err="1" smtClean="0"/>
              <a:t>presonajes</a:t>
            </a:r>
            <a:endParaRPr lang="es-EC" dirty="0"/>
          </a:p>
        </p:txBody>
      </p:sp>
      <p:sp>
        <p:nvSpPr>
          <p:cNvPr id="3" name="Marcador de contenido 2"/>
          <p:cNvSpPr>
            <a:spLocks noGrp="1"/>
          </p:cNvSpPr>
          <p:nvPr>
            <p:ph idx="1"/>
          </p:nvPr>
        </p:nvSpPr>
        <p:spPr/>
        <p:txBody>
          <a:bodyPr/>
          <a:lstStyle/>
          <a:p>
            <a:pPr marL="0" indent="0">
              <a:buNone/>
            </a:pPr>
            <a:r>
              <a:rPr lang="es-ES" dirty="0"/>
              <a:t>C</a:t>
            </a:r>
            <a:r>
              <a:rPr lang="es-ES" dirty="0" smtClean="0"/>
              <a:t>rearemos </a:t>
            </a:r>
            <a:r>
              <a:rPr lang="es-ES" dirty="0"/>
              <a:t>diferentes personajes utilizando objetos de uso cotidiano. A través de la observación, enfatizaremos las características principales para darles vida, agregando rasgos faciales y expresiones. Posteriormente elegiremos el personaje con el que trabajaremos y realizaremos las vistas que nos ayudarán más adelante para que al momento de modelar, ya tengamos planeado como queremos que se vea desde varios ángulos.”</a:t>
            </a:r>
          </a:p>
          <a:p>
            <a:pPr marL="0" indent="0">
              <a:buNone/>
            </a:pPr>
            <a:endParaRPr lang="es-EC" dirty="0"/>
          </a:p>
        </p:txBody>
      </p:sp>
      <p:pic>
        <p:nvPicPr>
          <p:cNvPr id="5" name="Imagen 4"/>
          <p:cNvPicPr>
            <a:picLocks noChangeAspect="1"/>
          </p:cNvPicPr>
          <p:nvPr/>
        </p:nvPicPr>
        <p:blipFill>
          <a:blip r:embed="rId2"/>
          <a:stretch>
            <a:fillRect/>
          </a:stretch>
        </p:blipFill>
        <p:spPr>
          <a:xfrm>
            <a:off x="3931544" y="4206622"/>
            <a:ext cx="4130630" cy="2603460"/>
          </a:xfrm>
          <a:prstGeom prst="rect">
            <a:avLst/>
          </a:prstGeom>
        </p:spPr>
      </p:pic>
    </p:spTree>
    <p:extLst>
      <p:ext uri="{BB962C8B-B14F-4D97-AF65-F5344CB8AC3E}">
        <p14:creationId xmlns:p14="http://schemas.microsoft.com/office/powerpoint/2010/main" val="3545423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Arcos de personajes</a:t>
            </a:r>
            <a:endParaRPr lang="es-EC" dirty="0"/>
          </a:p>
        </p:txBody>
      </p:sp>
      <p:sp>
        <p:nvSpPr>
          <p:cNvPr id="3" name="Marcador de contenido 2"/>
          <p:cNvSpPr>
            <a:spLocks noGrp="1"/>
          </p:cNvSpPr>
          <p:nvPr>
            <p:ph idx="1"/>
          </p:nvPr>
        </p:nvSpPr>
        <p:spPr/>
        <p:txBody>
          <a:bodyPr/>
          <a:lstStyle/>
          <a:p>
            <a:pPr marL="0" indent="0">
              <a:buNone/>
            </a:pPr>
            <a:r>
              <a:rPr lang="es-ES" dirty="0"/>
              <a:t>El personaje debe tener un desarrollo a lo largo del videojuego, no puede estar en la misma situación cuando inicia y cuando acaba el juego. En esta clase veremos algunos ejemplos sobre como evolucionar a nuestro personaje.</a:t>
            </a:r>
            <a:endParaRPr lang="es-EC" dirty="0"/>
          </a:p>
        </p:txBody>
      </p:sp>
    </p:spTree>
    <p:extLst>
      <p:ext uri="{BB962C8B-B14F-4D97-AF65-F5344CB8AC3E}">
        <p14:creationId xmlns:p14="http://schemas.microsoft.com/office/powerpoint/2010/main" val="322340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Mecánicas de juegos </a:t>
            </a:r>
            <a:r>
              <a:rPr lang="es-ES" dirty="0" err="1" smtClean="0"/>
              <a:t>rpg</a:t>
            </a:r>
            <a:endParaRPr lang="es-EC" dirty="0"/>
          </a:p>
        </p:txBody>
      </p:sp>
      <p:sp>
        <p:nvSpPr>
          <p:cNvPr id="3" name="Marcador de contenido 2"/>
          <p:cNvSpPr>
            <a:spLocks noGrp="1"/>
          </p:cNvSpPr>
          <p:nvPr>
            <p:ph idx="1"/>
          </p:nvPr>
        </p:nvSpPr>
        <p:spPr/>
        <p:txBody>
          <a:bodyPr/>
          <a:lstStyle/>
          <a:p>
            <a:pPr marL="0" indent="0">
              <a:buNone/>
            </a:pPr>
            <a:r>
              <a:rPr lang="es-ES" dirty="0"/>
              <a:t>En una mecánica de RPG se van a contrastar estadísticas, cada personaje tendrá sus estadísticas que a lo largo del juego pueden ir aumentando sus valores y se van a contrastar con los enemigos a los que se enfrente para ver quién gana.</a:t>
            </a:r>
            <a:endParaRPr lang="es-EC" dirty="0"/>
          </a:p>
        </p:txBody>
      </p:sp>
    </p:spTree>
    <p:extLst>
      <p:ext uri="{BB962C8B-B14F-4D97-AF65-F5344CB8AC3E}">
        <p14:creationId xmlns:p14="http://schemas.microsoft.com/office/powerpoint/2010/main" val="1708803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Balanceo de videojuegos</a:t>
            </a:r>
            <a:endParaRPr lang="es-EC" dirty="0"/>
          </a:p>
        </p:txBody>
      </p:sp>
      <p:sp>
        <p:nvSpPr>
          <p:cNvPr id="3" name="Marcador de contenido 2"/>
          <p:cNvSpPr>
            <a:spLocks noGrp="1"/>
          </p:cNvSpPr>
          <p:nvPr>
            <p:ph idx="1"/>
          </p:nvPr>
        </p:nvSpPr>
        <p:spPr/>
        <p:txBody>
          <a:bodyPr/>
          <a:lstStyle/>
          <a:p>
            <a:pPr marL="0" indent="0">
              <a:buNone/>
            </a:pPr>
            <a:r>
              <a:rPr lang="es-ES" dirty="0"/>
              <a:t>Al momento de crear un videojuego es importante tener tus personajes balanceados, el jugador busca sentir un reto, pero sin llegar a ser imposible.</a:t>
            </a:r>
          </a:p>
          <a:p>
            <a:pPr marL="0" indent="0">
              <a:buNone/>
            </a:pPr>
            <a:r>
              <a:rPr lang="es-ES" dirty="0"/>
              <a:t>Por ello todos los personajes deben de tener sus ventajas y desventajas ya que si hay un personaje muy por encima de los demás todos usaran ese personaje volviendo la experiencia un poco más aburrida o monótona.</a:t>
            </a:r>
          </a:p>
          <a:p>
            <a:pPr marL="0" indent="0">
              <a:buNone/>
            </a:pPr>
            <a:r>
              <a:rPr lang="es-ES" b="1" dirty="0"/>
              <a:t>El balanceo es vital</a:t>
            </a:r>
            <a:r>
              <a:rPr lang="es-ES" dirty="0"/>
              <a:t> para la experiencia que tenga el jugador en nuestro videojuego.</a:t>
            </a:r>
          </a:p>
          <a:p>
            <a:pPr marL="0" indent="0">
              <a:buNone/>
            </a:pPr>
            <a:endParaRPr lang="es-EC" dirty="0"/>
          </a:p>
        </p:txBody>
      </p:sp>
    </p:spTree>
    <p:extLst>
      <p:ext uri="{BB962C8B-B14F-4D97-AF65-F5344CB8AC3E}">
        <p14:creationId xmlns:p14="http://schemas.microsoft.com/office/powerpoint/2010/main" val="4221615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Puntos débiles y fuertes del personaje</a:t>
            </a:r>
            <a:endParaRPr lang="es-EC" dirty="0"/>
          </a:p>
        </p:txBody>
      </p:sp>
      <p:sp>
        <p:nvSpPr>
          <p:cNvPr id="3" name="Marcador de contenido 2"/>
          <p:cNvSpPr>
            <a:spLocks noGrp="1"/>
          </p:cNvSpPr>
          <p:nvPr>
            <p:ph idx="1"/>
          </p:nvPr>
        </p:nvSpPr>
        <p:spPr/>
        <p:txBody>
          <a:bodyPr/>
          <a:lstStyle/>
          <a:p>
            <a:pPr marL="0" indent="0">
              <a:buNone/>
            </a:pPr>
            <a:r>
              <a:rPr lang="es-ES" dirty="0"/>
              <a:t>Cuando buscamos hacer puntos débiles o fuertes en nuestros personajes lo primero que vamos a buscar son rasgos humanos, esto aumentara el interés del jugador con nuestro juego</a:t>
            </a:r>
            <a:r>
              <a:rPr lang="es-ES" dirty="0" smtClean="0"/>
              <a:t>.</a:t>
            </a:r>
          </a:p>
          <a:p>
            <a:pPr marL="0" indent="0">
              <a:buNone/>
            </a:pPr>
            <a:r>
              <a:rPr lang="es-ES" dirty="0" smtClean="0"/>
              <a:t>Se diseña con rasgos humanos para atraer al consumidor y viva la experiencia en la mejor calidad.</a:t>
            </a:r>
            <a:endParaRPr lang="es-EC" dirty="0"/>
          </a:p>
        </p:txBody>
      </p:sp>
    </p:spTree>
    <p:extLst>
      <p:ext uri="{BB962C8B-B14F-4D97-AF65-F5344CB8AC3E}">
        <p14:creationId xmlns:p14="http://schemas.microsoft.com/office/powerpoint/2010/main" val="2254990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mundos</a:t>
            </a:r>
            <a:endParaRPr lang="es-EC" dirty="0"/>
          </a:p>
        </p:txBody>
      </p:sp>
      <p:sp>
        <p:nvSpPr>
          <p:cNvPr id="3" name="Marcador de contenido 2"/>
          <p:cNvSpPr>
            <a:spLocks noGrp="1"/>
          </p:cNvSpPr>
          <p:nvPr>
            <p:ph idx="1"/>
          </p:nvPr>
        </p:nvSpPr>
        <p:spPr/>
        <p:txBody>
          <a:bodyPr>
            <a:normAutofit lnSpcReduction="10000"/>
          </a:bodyPr>
          <a:lstStyle/>
          <a:p>
            <a:pPr marL="0" indent="0">
              <a:buNone/>
            </a:pPr>
            <a:r>
              <a:rPr lang="es-ES" dirty="0"/>
              <a:t>Vamos a hablar de como crear un mundo consistente.</a:t>
            </a:r>
          </a:p>
          <a:p>
            <a:pPr marL="0" indent="0">
              <a:buNone/>
            </a:pPr>
            <a:r>
              <a:rPr lang="es-ES" dirty="0"/>
              <a:t>Cosas para tener en cuenta:</a:t>
            </a:r>
          </a:p>
          <a:p>
            <a:pPr lvl="1"/>
            <a:r>
              <a:rPr lang="es-ES" dirty="0"/>
              <a:t>El espacio y terreno que va a tener.</a:t>
            </a:r>
          </a:p>
          <a:p>
            <a:pPr lvl="1"/>
            <a:r>
              <a:rPr lang="es-ES" dirty="0"/>
              <a:t>Leyes naturales que van a afectarle.</a:t>
            </a:r>
          </a:p>
          <a:p>
            <a:pPr lvl="1"/>
            <a:r>
              <a:rPr lang="es-ES" dirty="0"/>
              <a:t>Criaturas sensibles y no sensibles, lo que vendrían siendo los seres vivos del mundo y </a:t>
            </a:r>
            <a:r>
              <a:rPr lang="es-ES" dirty="0" smtClean="0"/>
              <a:t>los </a:t>
            </a:r>
            <a:r>
              <a:rPr lang="es-ES" dirty="0"/>
              <a:t>seres carentes de alma o espíritu.</a:t>
            </a:r>
          </a:p>
          <a:p>
            <a:pPr lvl="1"/>
            <a:r>
              <a:rPr lang="es-ES" dirty="0"/>
              <a:t>Flora y fauna e interacción con estos.</a:t>
            </a:r>
          </a:p>
          <a:p>
            <a:pPr lvl="1"/>
            <a:r>
              <a:rPr lang="es-ES" dirty="0"/>
              <a:t>Política y sistema de valores.</a:t>
            </a:r>
          </a:p>
          <a:p>
            <a:pPr marL="0" indent="0">
              <a:buNone/>
            </a:pPr>
            <a:r>
              <a:rPr lang="es-ES" dirty="0"/>
              <a:t>NO se debe hacer:</a:t>
            </a:r>
          </a:p>
          <a:p>
            <a:pPr lvl="1"/>
            <a:r>
              <a:rPr lang="es-ES" dirty="0"/>
              <a:t>Si el mundo esta centrado en la exploración, no debes meter un factor de tiempo para realizar ciertas cosas.</a:t>
            </a:r>
          </a:p>
          <a:p>
            <a:pPr lvl="1"/>
            <a:r>
              <a:rPr lang="es-ES" dirty="0"/>
              <a:t>Tener muy pocas opciones en tu mundo o un numero de opciones abrumador.</a:t>
            </a:r>
          </a:p>
          <a:p>
            <a:endParaRPr lang="es-EC" dirty="0"/>
          </a:p>
        </p:txBody>
      </p:sp>
    </p:spTree>
    <p:extLst>
      <p:ext uri="{BB962C8B-B14F-4D97-AF65-F5344CB8AC3E}">
        <p14:creationId xmlns:p14="http://schemas.microsoft.com/office/powerpoint/2010/main" val="178968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Música y sonidos</a:t>
            </a:r>
            <a:endParaRPr lang="es-EC" dirty="0"/>
          </a:p>
        </p:txBody>
      </p:sp>
      <p:sp>
        <p:nvSpPr>
          <p:cNvPr id="3" name="Marcador de contenido 2"/>
          <p:cNvSpPr>
            <a:spLocks noGrp="1"/>
          </p:cNvSpPr>
          <p:nvPr>
            <p:ph idx="1"/>
          </p:nvPr>
        </p:nvSpPr>
        <p:spPr/>
        <p:txBody>
          <a:bodyPr/>
          <a:lstStyle/>
          <a:p>
            <a:pPr marL="0" indent="0">
              <a:buNone/>
            </a:pPr>
            <a:r>
              <a:rPr lang="es-ES" dirty="0"/>
              <a:t>Cuando vamos a añadir música a un videojuego debemos tener en cuenta si vamos a comercializar este juego o no, ya que si se va a comercializar lo mejor es crear tus efectos de sonido y música desde 0.</a:t>
            </a:r>
            <a:endParaRPr lang="es-EC" dirty="0"/>
          </a:p>
        </p:txBody>
      </p:sp>
      <p:pic>
        <p:nvPicPr>
          <p:cNvPr id="4" name="Imagen 3"/>
          <p:cNvPicPr>
            <a:picLocks noChangeAspect="1"/>
          </p:cNvPicPr>
          <p:nvPr/>
        </p:nvPicPr>
        <p:blipFill>
          <a:blip r:embed="rId2"/>
          <a:stretch>
            <a:fillRect/>
          </a:stretch>
        </p:blipFill>
        <p:spPr>
          <a:xfrm>
            <a:off x="3590754" y="3423962"/>
            <a:ext cx="5700816" cy="2216984"/>
          </a:xfrm>
          <a:prstGeom prst="rect">
            <a:avLst/>
          </a:prstGeom>
        </p:spPr>
      </p:pic>
    </p:spTree>
    <p:extLst>
      <p:ext uri="{BB962C8B-B14F-4D97-AF65-F5344CB8AC3E}">
        <p14:creationId xmlns:p14="http://schemas.microsoft.com/office/powerpoint/2010/main" val="1905197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Metas recompensas y comunicación con el jugador</a:t>
            </a:r>
            <a:endParaRPr lang="es-EC" dirty="0"/>
          </a:p>
        </p:txBody>
      </p:sp>
      <p:sp>
        <p:nvSpPr>
          <p:cNvPr id="3" name="Marcador de contenido 2"/>
          <p:cNvSpPr>
            <a:spLocks noGrp="1"/>
          </p:cNvSpPr>
          <p:nvPr>
            <p:ph idx="1"/>
          </p:nvPr>
        </p:nvSpPr>
        <p:spPr/>
        <p:txBody>
          <a:bodyPr>
            <a:normAutofit fontScale="77500" lnSpcReduction="20000"/>
          </a:bodyPr>
          <a:lstStyle/>
          <a:p>
            <a:pPr marL="0" indent="0">
              <a:buNone/>
            </a:pPr>
            <a:r>
              <a:rPr lang="es-ES" dirty="0"/>
              <a:t>La idea es crear una sensación de victoria en el jugador, algunas de las formas más practicas son las metas, recompensas y premios. Vamos a ver distintos ejemplos de estos entre los cuales podemos ver</a:t>
            </a:r>
            <a:r>
              <a:rPr lang="es-ES" dirty="0" smtClean="0"/>
              <a:t>:</a:t>
            </a:r>
          </a:p>
          <a:p>
            <a:pPr marL="0" indent="0">
              <a:buNone/>
            </a:pPr>
            <a:endParaRPr lang="es-ES" dirty="0"/>
          </a:p>
          <a:p>
            <a:pPr lvl="1"/>
            <a:r>
              <a:rPr lang="es-ES" dirty="0"/>
              <a:t>Un </a:t>
            </a:r>
            <a:r>
              <a:rPr lang="es-ES" dirty="0" err="1"/>
              <a:t>power</a:t>
            </a:r>
            <a:r>
              <a:rPr lang="es-ES" dirty="0"/>
              <a:t>-up, terminaste una misión difícil y te premian dándote un poder nuevo.</a:t>
            </a:r>
          </a:p>
          <a:p>
            <a:pPr lvl="1"/>
            <a:r>
              <a:rPr lang="es-ES" dirty="0"/>
              <a:t>Experiencia, cada que mates a un enemigo o termines un nivel se ira sumando a tu personaje cierta cantidad de experiencia para luego subir de nivel.</a:t>
            </a:r>
          </a:p>
          <a:p>
            <a:pPr lvl="1"/>
            <a:r>
              <a:rPr lang="es-ES" dirty="0"/>
              <a:t>Logros o trofeos externos al juego, en las consolas de hoy en día es común ganar cierto logro o trofeo cuando terminas una misión muy difícil y poder mostrar este trofeo digital a tus </a:t>
            </a:r>
            <a:r>
              <a:rPr lang="es-ES" dirty="0" smtClean="0"/>
              <a:t>amigos.</a:t>
            </a:r>
          </a:p>
          <a:p>
            <a:pPr marL="457200" lvl="1" indent="0">
              <a:buNone/>
            </a:pPr>
            <a:endParaRPr lang="es-ES" dirty="0"/>
          </a:p>
          <a:p>
            <a:pPr marL="0" indent="0">
              <a:buNone/>
            </a:pPr>
            <a:r>
              <a:rPr lang="es-ES" dirty="0"/>
              <a:t>Otro factor importante dentro de nuestro videojuego es la comunicación con el jugador con el fin de darle información del juego, algunos ejemplos son</a:t>
            </a:r>
            <a:r>
              <a:rPr lang="es-ES" dirty="0" smtClean="0"/>
              <a:t>:</a:t>
            </a:r>
          </a:p>
          <a:p>
            <a:pPr marL="0" indent="0">
              <a:buNone/>
            </a:pPr>
            <a:endParaRPr lang="es-ES" dirty="0"/>
          </a:p>
          <a:p>
            <a:pPr lvl="1"/>
            <a:r>
              <a:rPr lang="es-ES" dirty="0"/>
              <a:t>Diálogos.</a:t>
            </a:r>
          </a:p>
          <a:p>
            <a:pPr lvl="1"/>
            <a:r>
              <a:rPr lang="es-ES" dirty="0"/>
              <a:t>Sonidos.</a:t>
            </a:r>
          </a:p>
          <a:p>
            <a:pPr lvl="1"/>
            <a:r>
              <a:rPr lang="es-ES" dirty="0" err="1"/>
              <a:t>Display</a:t>
            </a:r>
            <a:r>
              <a:rPr lang="es-ES" dirty="0"/>
              <a:t> secundario.</a:t>
            </a:r>
          </a:p>
          <a:p>
            <a:pPr marL="0" indent="0">
              <a:buNone/>
            </a:pPr>
            <a:endParaRPr lang="es-EC" dirty="0"/>
          </a:p>
        </p:txBody>
      </p:sp>
    </p:spTree>
    <p:extLst>
      <p:ext uri="{BB962C8B-B14F-4D97-AF65-F5344CB8AC3E}">
        <p14:creationId xmlns:p14="http://schemas.microsoft.com/office/powerpoint/2010/main" val="267963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GENEROS DE VIDEOJUEGOS</a:t>
            </a:r>
            <a:endParaRPr lang="es-EC" dirty="0"/>
          </a:p>
        </p:txBody>
      </p:sp>
      <p:sp>
        <p:nvSpPr>
          <p:cNvPr id="3" name="Marcador de contenido 2"/>
          <p:cNvSpPr>
            <a:spLocks noGrp="1"/>
          </p:cNvSpPr>
          <p:nvPr>
            <p:ph idx="1"/>
          </p:nvPr>
        </p:nvSpPr>
        <p:spPr/>
        <p:txBody>
          <a:bodyPr>
            <a:normAutofit fontScale="92500" lnSpcReduction="10000"/>
          </a:bodyPr>
          <a:lstStyle/>
          <a:p>
            <a:pPr marL="0" indent="0">
              <a:buNone/>
            </a:pPr>
            <a:r>
              <a:rPr lang="es-ES" dirty="0"/>
              <a:t>En esta clase vamos a ver algunos ejemplos de géneros de videojuegos, entre los más populares podemos encontrar</a:t>
            </a:r>
            <a:r>
              <a:rPr lang="es-ES" dirty="0" smtClean="0"/>
              <a:t>:</a:t>
            </a:r>
          </a:p>
          <a:p>
            <a:pPr marL="0" indent="0">
              <a:buNone/>
            </a:pPr>
            <a:endParaRPr lang="es-ES" dirty="0"/>
          </a:p>
          <a:p>
            <a:r>
              <a:rPr lang="es-ES" dirty="0"/>
              <a:t>Acción / Aventuras.</a:t>
            </a:r>
          </a:p>
          <a:p>
            <a:r>
              <a:rPr lang="es-ES" dirty="0"/>
              <a:t>Acción / Peleas.</a:t>
            </a:r>
          </a:p>
          <a:p>
            <a:r>
              <a:rPr lang="es-ES" dirty="0" err="1"/>
              <a:t>First-Person</a:t>
            </a:r>
            <a:r>
              <a:rPr lang="es-ES" dirty="0"/>
              <a:t> </a:t>
            </a:r>
            <a:r>
              <a:rPr lang="es-ES" dirty="0" err="1"/>
              <a:t>Shooter</a:t>
            </a:r>
            <a:r>
              <a:rPr lang="es-ES" dirty="0"/>
              <a:t>.</a:t>
            </a:r>
          </a:p>
          <a:p>
            <a:r>
              <a:rPr lang="es-ES" dirty="0"/>
              <a:t>RPG</a:t>
            </a:r>
          </a:p>
          <a:p>
            <a:r>
              <a:rPr lang="es-ES" dirty="0" err="1"/>
              <a:t>Hack</a:t>
            </a:r>
            <a:r>
              <a:rPr lang="es-ES" dirty="0"/>
              <a:t> and </a:t>
            </a:r>
            <a:r>
              <a:rPr lang="es-ES" dirty="0" err="1"/>
              <a:t>Slash</a:t>
            </a:r>
            <a:endParaRPr lang="es-ES" dirty="0"/>
          </a:p>
          <a:p>
            <a:r>
              <a:rPr lang="es-ES" dirty="0"/>
              <a:t>MMORPG</a:t>
            </a:r>
          </a:p>
          <a:p>
            <a:r>
              <a:rPr lang="es-ES" dirty="0"/>
              <a:t>Carreras </a:t>
            </a:r>
            <a:r>
              <a:rPr lang="es-ES" dirty="0" err="1"/>
              <a:t>Arcade</a:t>
            </a:r>
            <a:r>
              <a:rPr lang="es-ES" dirty="0"/>
              <a:t>.</a:t>
            </a:r>
          </a:p>
          <a:p>
            <a:r>
              <a:rPr lang="es-ES" dirty="0"/>
              <a:t>Carreras Simulación.</a:t>
            </a:r>
          </a:p>
          <a:p>
            <a:endParaRPr lang="es-EC" dirty="0"/>
          </a:p>
        </p:txBody>
      </p:sp>
    </p:spTree>
    <p:extLst>
      <p:ext uri="{BB962C8B-B14F-4D97-AF65-F5344CB8AC3E}">
        <p14:creationId xmlns:p14="http://schemas.microsoft.com/office/powerpoint/2010/main" val="1411776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VAMOS A CONTAR UNA HISTORIA</a:t>
            </a:r>
            <a:endParaRPr lang="es-EC" dirty="0"/>
          </a:p>
        </p:txBody>
      </p:sp>
      <p:sp>
        <p:nvSpPr>
          <p:cNvPr id="3" name="Marcador de contenido 2"/>
          <p:cNvSpPr>
            <a:spLocks noGrp="1"/>
          </p:cNvSpPr>
          <p:nvPr>
            <p:ph idx="1"/>
          </p:nvPr>
        </p:nvSpPr>
        <p:spPr/>
        <p:txBody>
          <a:bodyPr>
            <a:normAutofit fontScale="92500" lnSpcReduction="10000"/>
          </a:bodyPr>
          <a:lstStyle/>
          <a:p>
            <a:pPr marL="0" indent="0">
              <a:buNone/>
            </a:pPr>
            <a:r>
              <a:rPr lang="es-ES" dirty="0"/>
              <a:t>No todos los videojuegos tienen historia, al final es esta historia lo que motiva al jugador a seguir jugando. A partir de esta clase veremos los distintos elementos que conforman una historia interesante.</a:t>
            </a:r>
          </a:p>
          <a:p>
            <a:pPr marL="0" indent="0">
              <a:buNone/>
            </a:pPr>
            <a:r>
              <a:rPr lang="es-ES" dirty="0"/>
              <a:t>El primer elemento importante es el gancho, el se encargará de atraer a nuestro jugador a conocer más sobre el juego. Una vez el jugador se ha interesado en el producto va a querer saber la historia de fondo, no es necesario contarla desde el principio hasta el final si se puede contar desde el final al principio.</a:t>
            </a:r>
          </a:p>
          <a:p>
            <a:pPr marL="0" indent="0">
              <a:buNone/>
            </a:pPr>
            <a:r>
              <a:rPr lang="es-ES" dirty="0"/>
              <a:t>No hay historia interesante si el personaje no vive un conflicto interno en el juego que genere un cambio, esto sirve para que el jugador se sienta identificado ya que todos en nuestra vida tenemos momentos de conflicto y de cambio. De misma forma es importante que nuestro personaje pueda pivotar a lo largo de la historia.</a:t>
            </a:r>
          </a:p>
          <a:p>
            <a:pPr marL="0" indent="0">
              <a:buNone/>
            </a:pPr>
            <a:r>
              <a:rPr lang="es-ES" dirty="0"/>
              <a:t/>
            </a:r>
            <a:br>
              <a:rPr lang="es-ES" dirty="0"/>
            </a:br>
            <a:endParaRPr lang="es-EC" dirty="0"/>
          </a:p>
        </p:txBody>
      </p:sp>
    </p:spTree>
    <p:extLst>
      <p:ext uri="{BB962C8B-B14F-4D97-AF65-F5344CB8AC3E}">
        <p14:creationId xmlns:p14="http://schemas.microsoft.com/office/powerpoint/2010/main" val="3535412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HABLEMOS DE PERSONAJES</a:t>
            </a:r>
            <a:endParaRPr lang="es-EC" dirty="0"/>
          </a:p>
        </p:txBody>
      </p:sp>
      <p:sp>
        <p:nvSpPr>
          <p:cNvPr id="3" name="Marcador de contenido 2"/>
          <p:cNvSpPr>
            <a:spLocks noGrp="1"/>
          </p:cNvSpPr>
          <p:nvPr>
            <p:ph idx="1"/>
          </p:nvPr>
        </p:nvSpPr>
        <p:spPr/>
        <p:txBody>
          <a:bodyPr>
            <a:normAutofit fontScale="92500" lnSpcReduction="20000"/>
          </a:bodyPr>
          <a:lstStyle/>
          <a:p>
            <a:pPr marL="0" indent="0">
              <a:buNone/>
            </a:pPr>
            <a:r>
              <a:rPr lang="es-ES" dirty="0"/>
              <a:t>Es momento de hablar sobre personajes interesantes, pero en este caso sobre los </a:t>
            </a:r>
            <a:r>
              <a:rPr lang="es-ES" b="1" dirty="0"/>
              <a:t>NPC</a:t>
            </a:r>
            <a:r>
              <a:rPr lang="es-ES" dirty="0"/>
              <a:t> o personajes no jugables qué son aquellos personajes que nos encontraremos a lo largo del juego para darnos una pista o información extra</a:t>
            </a:r>
            <a:r>
              <a:rPr lang="es-ES" dirty="0" smtClean="0"/>
              <a:t>.</a:t>
            </a:r>
            <a:endParaRPr lang="es-ES" dirty="0"/>
          </a:p>
          <a:p>
            <a:pPr marL="0" indent="0">
              <a:buNone/>
            </a:pPr>
            <a:r>
              <a:rPr lang="es-ES" dirty="0"/>
              <a:t>Estos personajes pueden llegar a ser muy simplones, aunque con que le hagamos un poquito de trasfondo pueden generar que el jugador quiera saber más sobre el juego y los personajes a tal punto que se puede crear una leyenda sobre ellos</a:t>
            </a:r>
            <a:r>
              <a:rPr lang="es-ES" dirty="0" smtClean="0"/>
              <a:t>.</a:t>
            </a:r>
            <a:endParaRPr lang="es-ES" dirty="0"/>
          </a:p>
          <a:p>
            <a:pPr marL="0" indent="0">
              <a:buNone/>
            </a:pPr>
            <a:r>
              <a:rPr lang="es-ES" dirty="0"/>
              <a:t>Otro elemento importante en la historia de un videojuego es decidir si será una historia conducida por la trama o por el jugador.</a:t>
            </a:r>
            <a:br>
              <a:rPr lang="es-ES" dirty="0"/>
            </a:br>
            <a:r>
              <a:rPr lang="es-ES" dirty="0"/>
              <a:t>En caso de ser una </a:t>
            </a:r>
            <a:r>
              <a:rPr lang="es-ES" b="1" dirty="0"/>
              <a:t>historia conducida por la trama</a:t>
            </a:r>
            <a:r>
              <a:rPr lang="es-ES" dirty="0"/>
              <a:t> será una historia con principio, intermedio y final, es decir, vamos a vivir la historia que otra persona nos quiere contar.</a:t>
            </a:r>
          </a:p>
          <a:p>
            <a:pPr marL="0" indent="0">
              <a:buNone/>
            </a:pPr>
            <a:r>
              <a:rPr lang="es-ES" dirty="0"/>
              <a:t>Por otro lado, una </a:t>
            </a:r>
            <a:r>
              <a:rPr lang="es-ES" b="1" dirty="0"/>
              <a:t>historia conducida por el jugador</a:t>
            </a:r>
            <a:r>
              <a:rPr lang="es-ES" dirty="0"/>
              <a:t> tomara en cuenta las decisiones que tome el jugador, estas historias son abiertas y tienen una mayor complejidad en su elaboración.</a:t>
            </a:r>
          </a:p>
          <a:p>
            <a:pPr marL="0" indent="0">
              <a:buNone/>
            </a:pPr>
            <a:r>
              <a:rPr lang="es-ES" dirty="0"/>
              <a:t/>
            </a:r>
            <a:br>
              <a:rPr lang="es-ES" dirty="0"/>
            </a:br>
            <a:endParaRPr lang="es-EC" dirty="0"/>
          </a:p>
        </p:txBody>
      </p:sp>
    </p:spTree>
    <p:extLst>
      <p:ext uri="{BB962C8B-B14F-4D97-AF65-F5344CB8AC3E}">
        <p14:creationId xmlns:p14="http://schemas.microsoft.com/office/powerpoint/2010/main" val="33133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MECANICA DEL JUEGO</a:t>
            </a:r>
            <a:endParaRPr lang="es-EC" dirty="0"/>
          </a:p>
        </p:txBody>
      </p:sp>
      <p:sp>
        <p:nvSpPr>
          <p:cNvPr id="3" name="Marcador de contenido 2"/>
          <p:cNvSpPr>
            <a:spLocks noGrp="1"/>
          </p:cNvSpPr>
          <p:nvPr>
            <p:ph idx="1"/>
          </p:nvPr>
        </p:nvSpPr>
        <p:spPr/>
        <p:txBody>
          <a:bodyPr>
            <a:normAutofit fontScale="25000" lnSpcReduction="20000"/>
          </a:bodyPr>
          <a:lstStyle/>
          <a:p>
            <a:pPr marL="0" indent="0">
              <a:buNone/>
            </a:pPr>
            <a:r>
              <a:rPr lang="es-ES" sz="4900" dirty="0"/>
              <a:t>Es momento de hablar de las mecánicas de los juegos, estos son los puntos de apoyo que usaremos para interactuar con el jugador.</a:t>
            </a:r>
            <a:br>
              <a:rPr lang="es-ES" sz="4900" dirty="0"/>
            </a:br>
            <a:r>
              <a:rPr lang="es-ES" sz="4900" dirty="0"/>
              <a:t>Existen diversos tipos de mecánicas, algunas de las más comunes son</a:t>
            </a:r>
            <a:r>
              <a:rPr lang="es-ES" sz="4900" dirty="0" smtClean="0"/>
              <a:t>:</a:t>
            </a:r>
          </a:p>
          <a:p>
            <a:pPr marL="0" indent="0">
              <a:buNone/>
            </a:pPr>
            <a:endParaRPr lang="es-ES" sz="4900" dirty="0"/>
          </a:p>
          <a:p>
            <a:pPr lvl="1"/>
            <a:r>
              <a:rPr lang="es-ES" sz="4900" b="1" dirty="0"/>
              <a:t>Mecánica de Point &amp; </a:t>
            </a:r>
            <a:r>
              <a:rPr lang="es-ES" sz="4900" b="1" dirty="0" err="1"/>
              <a:t>Click</a:t>
            </a:r>
            <a:r>
              <a:rPr lang="es-ES" sz="4900" dirty="0"/>
              <a:t>: Es ideal para aventuras gráficas, por lo regular se utilizan verbos y objetos para desencadenar acciones. Algunos videojuegos que utilizan estas mecánicas son </a:t>
            </a:r>
            <a:r>
              <a:rPr lang="es-ES" sz="4900" dirty="0" err="1"/>
              <a:t>Monkey</a:t>
            </a:r>
            <a:r>
              <a:rPr lang="es-ES" sz="4900" dirty="0"/>
              <a:t> Island y Day of </a:t>
            </a:r>
            <a:r>
              <a:rPr lang="es-ES" sz="4900" dirty="0" err="1"/>
              <a:t>Tentacle</a:t>
            </a:r>
            <a:r>
              <a:rPr lang="es-ES" sz="4900" dirty="0" smtClean="0"/>
              <a:t>.</a:t>
            </a:r>
          </a:p>
          <a:p>
            <a:pPr marL="457200" lvl="1" indent="0">
              <a:buNone/>
            </a:pPr>
            <a:endParaRPr lang="es-ES" sz="4900" dirty="0"/>
          </a:p>
          <a:p>
            <a:pPr lvl="1"/>
            <a:r>
              <a:rPr lang="es-ES" sz="4900" b="1" dirty="0"/>
              <a:t>Mecánicas de Acción</a:t>
            </a:r>
            <a:r>
              <a:rPr lang="es-ES" sz="4900" dirty="0"/>
              <a:t>: Tiene que haber una colisión entre objetos, la acción es desencadenada por una colisión de cajas. Algunos videojuegos que utilizan estas mecánicas son Street </a:t>
            </a:r>
            <a:r>
              <a:rPr lang="es-ES" sz="4900" dirty="0" err="1"/>
              <a:t>Fighter</a:t>
            </a:r>
            <a:r>
              <a:rPr lang="es-ES" sz="4900" dirty="0"/>
              <a:t> y </a:t>
            </a:r>
            <a:r>
              <a:rPr lang="es-ES" sz="4900" dirty="0" err="1"/>
              <a:t>God</a:t>
            </a:r>
            <a:r>
              <a:rPr lang="es-ES" sz="4900" dirty="0"/>
              <a:t> of </a:t>
            </a:r>
            <a:r>
              <a:rPr lang="es-ES" sz="4900" dirty="0" err="1"/>
              <a:t>War</a:t>
            </a:r>
            <a:r>
              <a:rPr lang="es-ES" sz="4900" dirty="0" smtClean="0"/>
              <a:t>.</a:t>
            </a:r>
          </a:p>
          <a:p>
            <a:pPr lvl="1"/>
            <a:endParaRPr lang="es-ES" sz="4900" dirty="0"/>
          </a:p>
          <a:p>
            <a:pPr lvl="1"/>
            <a:r>
              <a:rPr lang="es-ES" sz="4900" b="1" dirty="0"/>
              <a:t>Mecánicas de </a:t>
            </a:r>
            <a:r>
              <a:rPr lang="es-ES" sz="4900" b="1" dirty="0" err="1"/>
              <a:t>Puzzle</a:t>
            </a:r>
            <a:r>
              <a:rPr lang="es-ES" sz="4900" dirty="0"/>
              <a:t>: Estas mecánicas suelen combinarse con otros géneros no propiamente se limitan al género de </a:t>
            </a:r>
            <a:r>
              <a:rPr lang="es-ES" sz="4900" dirty="0" err="1"/>
              <a:t>puzzle</a:t>
            </a:r>
            <a:r>
              <a:rPr lang="es-ES" sz="4900" dirty="0"/>
              <a:t>, consiste en resolver lógicamente algún problema mediante elementos situados en el entorno del juego, existen diversos tipos de </a:t>
            </a:r>
            <a:r>
              <a:rPr lang="es-ES" sz="4900" dirty="0" err="1"/>
              <a:t>puzzle</a:t>
            </a:r>
            <a:r>
              <a:rPr lang="es-ES" sz="4900" dirty="0"/>
              <a:t>. Algunos videojuegos que utilizan estas mecánicas son </a:t>
            </a:r>
            <a:r>
              <a:rPr lang="es-ES" sz="4900" dirty="0" err="1"/>
              <a:t>Silent</a:t>
            </a:r>
            <a:r>
              <a:rPr lang="es-ES" sz="4900" dirty="0"/>
              <a:t> Hill y </a:t>
            </a:r>
            <a:r>
              <a:rPr lang="es-ES" sz="4900" dirty="0" err="1"/>
              <a:t>Braid</a:t>
            </a:r>
            <a:r>
              <a:rPr lang="es-ES" sz="4900" dirty="0" smtClean="0"/>
              <a:t>.</a:t>
            </a:r>
          </a:p>
          <a:p>
            <a:pPr lvl="1"/>
            <a:endParaRPr lang="es-ES" sz="4900" dirty="0"/>
          </a:p>
          <a:p>
            <a:pPr lvl="1"/>
            <a:r>
              <a:rPr lang="es-ES" sz="4900" b="1" dirty="0"/>
              <a:t>Mecánicas de RPG</a:t>
            </a:r>
            <a:r>
              <a:rPr lang="es-ES" sz="4900" dirty="0"/>
              <a:t>: No son exclusivos de los juegos RPG ya que se pueden combinar con todo tipo de juegos basándose en el contraste de estadísticas, su movimiento puede ser por turnos o en tiempo real. Algunos videojuegos que utilizan estas mecánicas son Final </a:t>
            </a:r>
            <a:r>
              <a:rPr lang="es-ES" sz="4900" dirty="0" err="1"/>
              <a:t>Fantasy</a:t>
            </a:r>
            <a:r>
              <a:rPr lang="es-ES" sz="4900" dirty="0"/>
              <a:t> y </a:t>
            </a:r>
            <a:r>
              <a:rPr lang="es-ES" sz="4900" dirty="0" err="1"/>
              <a:t>Xenoblade</a:t>
            </a:r>
            <a:r>
              <a:rPr lang="es-ES" sz="4900" dirty="0"/>
              <a:t> </a:t>
            </a:r>
            <a:r>
              <a:rPr lang="es-ES" sz="4900" dirty="0" err="1"/>
              <a:t>Chronicles</a:t>
            </a:r>
            <a:r>
              <a:rPr lang="es-ES" sz="4900" dirty="0" smtClean="0"/>
              <a:t>.</a:t>
            </a:r>
          </a:p>
          <a:p>
            <a:pPr lvl="1"/>
            <a:endParaRPr lang="es-ES" sz="4900" dirty="0"/>
          </a:p>
          <a:p>
            <a:pPr lvl="1"/>
            <a:r>
              <a:rPr lang="es-ES" sz="4900" b="1" dirty="0"/>
              <a:t>Mecánicas de Estrategia</a:t>
            </a:r>
            <a:r>
              <a:rPr lang="es-ES" sz="4900" dirty="0"/>
              <a:t>: Similar al RPG en cuanto al manejo de estadísticas, pero se suele añadir factores como administración de recursos naturales, expansión del jugador, defensa de territorios o conquista de los mismos. Algunos videojuegos que utilizan estas mecánicas son X-</a:t>
            </a:r>
            <a:r>
              <a:rPr lang="es-ES" sz="4900" dirty="0" err="1"/>
              <a:t>Com</a:t>
            </a:r>
            <a:r>
              <a:rPr lang="es-ES" sz="4900" dirty="0"/>
              <a:t>, </a:t>
            </a:r>
            <a:r>
              <a:rPr lang="es-ES" sz="4900" dirty="0" err="1"/>
              <a:t>Advance</a:t>
            </a:r>
            <a:r>
              <a:rPr lang="es-ES" sz="4900" dirty="0"/>
              <a:t> </a:t>
            </a:r>
            <a:r>
              <a:rPr lang="es-ES" sz="4900" dirty="0" err="1"/>
              <a:t>Wars</a:t>
            </a:r>
            <a:r>
              <a:rPr lang="es-ES" sz="4900" dirty="0"/>
              <a:t> y </a:t>
            </a:r>
            <a:r>
              <a:rPr lang="es-ES" sz="4900" dirty="0" err="1"/>
              <a:t>Transport</a:t>
            </a:r>
            <a:r>
              <a:rPr lang="es-ES" sz="4900" dirty="0"/>
              <a:t> </a:t>
            </a:r>
            <a:r>
              <a:rPr lang="es-ES" sz="4900" dirty="0" err="1"/>
              <a:t>Tycoon</a:t>
            </a:r>
            <a:r>
              <a:rPr lang="es-ES" sz="4900" dirty="0" smtClean="0"/>
              <a:t>.</a:t>
            </a:r>
          </a:p>
          <a:p>
            <a:pPr lvl="1"/>
            <a:endParaRPr lang="es-ES" sz="4900" dirty="0"/>
          </a:p>
          <a:p>
            <a:pPr lvl="1"/>
            <a:r>
              <a:rPr lang="es-ES" sz="4900" b="1" dirty="0"/>
              <a:t>Mecánicas de Aventura</a:t>
            </a:r>
            <a:r>
              <a:rPr lang="es-ES" sz="4900" dirty="0"/>
              <a:t>: No solo se manejan mecánicas lógicas de recolección o construcción, si no a cualquier elemento que pueda ayudar al jugador a conseguir su objetivo tal es el caso como la pistola de Portal o el Velo de Isis de </a:t>
            </a:r>
            <a:r>
              <a:rPr lang="es-ES" sz="4900" dirty="0" err="1"/>
              <a:t>Wolfenstein</a:t>
            </a:r>
            <a:r>
              <a:rPr lang="es-ES" sz="4900" dirty="0"/>
              <a:t>. Algunos videojuegos que utilizan estas mecánicas además de Portal y </a:t>
            </a:r>
            <a:r>
              <a:rPr lang="es-ES" sz="4900" dirty="0" err="1"/>
              <a:t>Wolfenstein</a:t>
            </a:r>
            <a:r>
              <a:rPr lang="es-ES" sz="4900" dirty="0"/>
              <a:t>, son </a:t>
            </a:r>
            <a:r>
              <a:rPr lang="es-ES" sz="4900" dirty="0" err="1"/>
              <a:t>Sun</a:t>
            </a:r>
            <a:r>
              <a:rPr lang="es-ES" sz="4900" dirty="0"/>
              <a:t> and Rain y </a:t>
            </a:r>
            <a:r>
              <a:rPr lang="es-ES" sz="4900" dirty="0" err="1"/>
              <a:t>TimeShift</a:t>
            </a:r>
            <a:r>
              <a:rPr lang="es-ES" sz="4900" dirty="0"/>
              <a:t>.</a:t>
            </a:r>
          </a:p>
          <a:p>
            <a:pPr marL="0" indent="0">
              <a:buNone/>
            </a:pPr>
            <a:endParaRPr lang="es-EC" dirty="0"/>
          </a:p>
        </p:txBody>
      </p:sp>
    </p:spTree>
    <p:extLst>
      <p:ext uri="{BB962C8B-B14F-4D97-AF65-F5344CB8AC3E}">
        <p14:creationId xmlns:p14="http://schemas.microsoft.com/office/powerpoint/2010/main" val="2243840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GIROS EN LA TRAMA</a:t>
            </a:r>
            <a:endParaRPr lang="es-EC" dirty="0"/>
          </a:p>
        </p:txBody>
      </p:sp>
      <p:sp>
        <p:nvSpPr>
          <p:cNvPr id="3" name="Marcador de contenido 2"/>
          <p:cNvSpPr>
            <a:spLocks noGrp="1"/>
          </p:cNvSpPr>
          <p:nvPr>
            <p:ph idx="1"/>
          </p:nvPr>
        </p:nvSpPr>
        <p:spPr/>
        <p:txBody>
          <a:bodyPr>
            <a:normAutofit lnSpcReduction="10000"/>
          </a:bodyPr>
          <a:lstStyle/>
          <a:p>
            <a:pPr marL="0" indent="0">
              <a:buNone/>
            </a:pPr>
            <a:r>
              <a:rPr lang="es-ES" b="1" dirty="0"/>
              <a:t>Buscamos que el jugador se emocione</a:t>
            </a:r>
            <a:r>
              <a:rPr lang="es-ES" dirty="0"/>
              <a:t>, queremos que el jugador recuerde tu juego, que siga vinculado a la historia.</a:t>
            </a:r>
          </a:p>
          <a:p>
            <a:pPr marL="0" indent="0">
              <a:buNone/>
            </a:pPr>
            <a:r>
              <a:rPr lang="es-ES" b="1" dirty="0"/>
              <a:t>¿Por qué los juegos de acción predominan sobre los juegos de amor o relaciones personales?</a:t>
            </a:r>
            <a:endParaRPr lang="es-ES" dirty="0"/>
          </a:p>
          <a:p>
            <a:pPr marL="0" indent="0">
              <a:buNone/>
            </a:pPr>
            <a:r>
              <a:rPr lang="es-ES" dirty="0" smtClean="0"/>
              <a:t>La </a:t>
            </a:r>
            <a:r>
              <a:rPr lang="es-ES" dirty="0"/>
              <a:t>primera emoción que tiene el ser humano en su desarrollo es la supervivencia, es por eso por lo que cuando vemos un juego de acción o de lucha lo preferimos ante uno de basado en relaciones personales cuyas emociones vemos más tarde en nuestro desarrollo humano.</a:t>
            </a:r>
          </a:p>
          <a:p>
            <a:pPr marL="0" indent="0">
              <a:buNone/>
            </a:pPr>
            <a:r>
              <a:rPr lang="es-ES" dirty="0"/>
              <a:t>Tenemos que crear una sensación de historia dinámica, tiene que haber un giro o una sorpresa. Además, debemos jugar con la perspectiva de nuestra historia, esto puede ser ocultando cierta información al jugador en el inicio del juego y mientras se va avanzando mostrarle esta información. Estos giros en la trama deben ser momentos memorables para el jugador.</a:t>
            </a:r>
          </a:p>
          <a:p>
            <a:endParaRPr lang="es-EC" dirty="0"/>
          </a:p>
        </p:txBody>
      </p:sp>
    </p:spTree>
    <p:extLst>
      <p:ext uri="{BB962C8B-B14F-4D97-AF65-F5344CB8AC3E}">
        <p14:creationId xmlns:p14="http://schemas.microsoft.com/office/powerpoint/2010/main" val="3260723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EL ARCO NARRATIVO</a:t>
            </a:r>
            <a:endParaRPr lang="es-EC" dirty="0"/>
          </a:p>
        </p:txBody>
      </p:sp>
      <p:sp>
        <p:nvSpPr>
          <p:cNvPr id="3" name="Marcador de contenido 2"/>
          <p:cNvSpPr>
            <a:spLocks noGrp="1"/>
          </p:cNvSpPr>
          <p:nvPr>
            <p:ph idx="1"/>
          </p:nvPr>
        </p:nvSpPr>
        <p:spPr/>
        <p:txBody>
          <a:bodyPr/>
          <a:lstStyle/>
          <a:p>
            <a:pPr marL="0" indent="0">
              <a:buNone/>
            </a:pPr>
            <a:r>
              <a:rPr lang="es-ES" dirty="0"/>
              <a:t>En esta clase veremos distintos ejemplos de arco narrativo. Un arco narrativo es una manera gráfica en la que representaremos la curva de nuestras escenas.</a:t>
            </a:r>
          </a:p>
          <a:p>
            <a:pPr marL="0" indent="0">
              <a:buNone/>
            </a:pPr>
            <a:r>
              <a:rPr lang="es-ES" dirty="0"/>
              <a:t>Cuando la escena se acerca a un momento memorable, la curva en el arco narrativo sube, por otro lado, cuando las cosas se calman y las emociones disminuyen el arco narrativo baja.</a:t>
            </a:r>
          </a:p>
          <a:p>
            <a:pPr marL="0" indent="0">
              <a:buNone/>
            </a:pPr>
            <a:endParaRPr lang="es-EC" dirty="0"/>
          </a:p>
        </p:txBody>
      </p:sp>
    </p:spTree>
    <p:extLst>
      <p:ext uri="{BB962C8B-B14F-4D97-AF65-F5344CB8AC3E}">
        <p14:creationId xmlns:p14="http://schemas.microsoft.com/office/powerpoint/2010/main" val="3829291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Puntos de conversación y </a:t>
            </a:r>
            <a:r>
              <a:rPr lang="es-ES" dirty="0" err="1" smtClean="0"/>
              <a:t>ejecucion</a:t>
            </a:r>
            <a:endParaRPr lang="es-EC" dirty="0"/>
          </a:p>
        </p:txBody>
      </p:sp>
      <p:sp>
        <p:nvSpPr>
          <p:cNvPr id="3" name="Marcador de contenido 2"/>
          <p:cNvSpPr>
            <a:spLocks noGrp="1"/>
          </p:cNvSpPr>
          <p:nvPr>
            <p:ph idx="1"/>
          </p:nvPr>
        </p:nvSpPr>
        <p:spPr/>
        <p:txBody>
          <a:bodyPr/>
          <a:lstStyle/>
          <a:p>
            <a:pPr marL="0" indent="0">
              <a:buNone/>
            </a:pPr>
            <a:r>
              <a:rPr lang="es-ES" dirty="0"/>
              <a:t>Al hacer una narrativa debe haber coherencia con el momento en donde suceda un dialogo, no es lo mismo un dialogo de un juego ambientado en la época medieval a uno de los años 20. Si no tenemos cuidado con estos elementos es muy probable que el juego quede poco consistente o poco creíble.</a:t>
            </a:r>
          </a:p>
          <a:p>
            <a:pPr marL="0" indent="0">
              <a:buNone/>
            </a:pPr>
            <a:r>
              <a:rPr lang="es-ES" dirty="0"/>
              <a:t>De igual forma si quieres contar una historia increíble, con elementos fuera de esta realidad, sigue siendo muy importante tener coherencia en su narrativa.</a:t>
            </a:r>
          </a:p>
          <a:p>
            <a:pPr marL="0" indent="0">
              <a:buNone/>
            </a:pPr>
            <a:r>
              <a:rPr lang="es-ES" dirty="0"/>
              <a:t>A medida que vayamos creando el videojuego nos iremos dando cuenta que tiene algunas carencias, nuestra misión es dedicarle el tiempo necesario para que no le quede ningún cabo suelto al videojuego.</a:t>
            </a:r>
          </a:p>
          <a:p>
            <a:pPr marL="0" indent="0">
              <a:buNone/>
            </a:pPr>
            <a:endParaRPr lang="es-EC" dirty="0"/>
          </a:p>
        </p:txBody>
      </p:sp>
    </p:spTree>
    <p:extLst>
      <p:ext uri="{BB962C8B-B14F-4D97-AF65-F5344CB8AC3E}">
        <p14:creationId xmlns:p14="http://schemas.microsoft.com/office/powerpoint/2010/main" val="3291953958"/>
      </p:ext>
    </p:extLst>
  </p:cSld>
  <p:clrMapOvr>
    <a:masterClrMapping/>
  </p:clrMapOvr>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79</TotalTime>
  <Words>2541</Words>
  <Application>Microsoft Office PowerPoint</Application>
  <PresentationFormat>Panorámica</PresentationFormat>
  <Paragraphs>160</Paragraphs>
  <Slides>29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29</vt:i4>
      </vt:variant>
    </vt:vector>
  </HeadingPairs>
  <TitlesOfParts>
    <vt:vector size="32" baseType="lpstr">
      <vt:lpstr>Arial</vt:lpstr>
      <vt:lpstr>Century Gothic</vt:lpstr>
      <vt:lpstr>Estela de condensación</vt:lpstr>
      <vt:lpstr>CURSO DE DISEÑOS DE VIDEOJUEGOS</vt:lpstr>
      <vt:lpstr>EL GANCHO</vt:lpstr>
      <vt:lpstr>GENEROS DE VIDEOJUEGOS</vt:lpstr>
      <vt:lpstr>VAMOS A CONTAR UNA HISTORIA</vt:lpstr>
      <vt:lpstr>HABLEMOS DE PERSONAJES</vt:lpstr>
      <vt:lpstr>MECANICA DEL JUEGO</vt:lpstr>
      <vt:lpstr>GIROS EN LA TRAMA</vt:lpstr>
      <vt:lpstr>EL ARCO NARRATIVO</vt:lpstr>
      <vt:lpstr>Puntos de conversación y ejecucion</vt:lpstr>
      <vt:lpstr>El inicio</vt:lpstr>
      <vt:lpstr>Parte intermedia</vt:lpstr>
      <vt:lpstr>Parte final</vt:lpstr>
      <vt:lpstr>La psicología y camino del heroe</vt:lpstr>
      <vt:lpstr>Visualización de la historia</vt:lpstr>
      <vt:lpstr>Técnicas y ayudas para contar historias</vt:lpstr>
      <vt:lpstr>Giros de la trama</vt:lpstr>
      <vt:lpstr>Curvas de tiempo</vt:lpstr>
      <vt:lpstr>Escenarios</vt:lpstr>
      <vt:lpstr>Diseño de niveles de árbol</vt:lpstr>
      <vt:lpstr>Diseño de niveles en plano</vt:lpstr>
      <vt:lpstr>Diseño de personajes</vt:lpstr>
      <vt:lpstr>Creando nuestros presonajes</vt:lpstr>
      <vt:lpstr>Arcos de personajes</vt:lpstr>
      <vt:lpstr>Mecánicas de juegos rpg</vt:lpstr>
      <vt:lpstr>Balanceo de videojuegos</vt:lpstr>
      <vt:lpstr>Puntos débiles y fuertes del personaje</vt:lpstr>
      <vt:lpstr>mundos</vt:lpstr>
      <vt:lpstr>Música y sonidos</vt:lpstr>
      <vt:lpstr>Metas recompensas y comunicación con el jugador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 DISEÑOS DE VIDEOJUEGOS</dc:title>
  <dc:creator>Usuario de Windows</dc:creator>
  <cp:lastModifiedBy>Usuario de Windows</cp:lastModifiedBy>
  <cp:revision>8</cp:revision>
  <dcterms:created xsi:type="dcterms:W3CDTF">2019-02-28T16:08:36Z</dcterms:created>
  <dcterms:modified xsi:type="dcterms:W3CDTF">2019-02-28T17:27:53Z</dcterms:modified>
</cp:coreProperties>
</file>