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4" r:id="rId4"/>
    <p:sldId id="262" r:id="rId5"/>
    <p:sldId id="263" r:id="rId6"/>
    <p:sldId id="261" r:id="rId7"/>
    <p:sldId id="259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2E890-1962-49D4-921C-6CF049F4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10690F-66F8-4C4E-A327-FE681AA10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901C49-335A-4651-B452-0E3F4BC1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94673A-403E-455B-91CD-B2B658CC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0870D5-7A29-4F9F-8D8E-78E44479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99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AE005-DD0F-49CF-A0E6-0B5D5FEB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75BEFA-2373-4893-962C-7E6180505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2764C-2DAE-4ACA-9307-B794BEE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5C06B5-E359-4853-8622-CB33B6EA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C6DE6B-9A45-4556-9636-3061122A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67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D8E406-2246-4DE9-AB56-9DB75C04F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B6944D-FC4E-4B6F-8D3C-EA3830EB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674C24-0973-4EC1-9EBA-139FE64E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A27DE-E288-4168-A43E-4A2AFDDE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2417B-931A-4425-A689-E6CFE38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7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9AA3-13F1-4DAC-9991-570C33F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3E240-DC40-48D2-A91E-AE1B54DB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C92ED-71DC-4758-9798-62BE88CD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4CCD89-B879-4599-966A-79A1BD2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7D68A0-DD3D-467A-8EA3-6512C1B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46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D1866-A5EE-4EAD-A602-AC6FE8F4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6DFA2-C2AD-4B1A-A084-7C822FDC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731871-641C-4E16-9ECB-ABB7AA88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AAC854-7ED8-4466-9F5F-B0B9CD49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40372F-C62A-40A0-A9A3-E6E91196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9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6B68B-8FA9-4812-8C0D-076FB613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5C520-D6EE-42A2-BEED-A346DE1A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45B211-93C3-4289-80F8-FA7B6DCFC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FF4A09-4379-47EE-9F4C-C01BAB05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E8D9B7-E2D5-46A0-9B5C-8236719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313FCD-C7FE-4F44-A70C-DAE0190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9752F-2341-4941-8038-A21B9A36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0554A1-CA87-4695-8F1C-46952065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7B706C-E4D9-4DC0-ADF8-CC51FDED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C70B1C-2215-47FC-B08E-A189DE89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D27E4B-F424-43D8-809B-F3993F4FB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3162E6-C3DC-43B5-936F-D67B57A0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C241BD-A0CF-4224-AE90-79ADEF6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604137-3F10-4CA5-84EB-4F4528E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80F20-A373-4109-A8F7-1B7B364E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88B1C5-6D9A-423F-9074-DA7D5974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715AFD-81C8-4553-916F-715BD795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A7A50E-FB0A-4AE1-A825-4B5CDC8B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9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72D1DD-D03E-434A-9539-74F4D931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9F0F05-87C5-4C9B-8046-2BA67CE6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C5B95C-F0D2-4516-B5DA-892DB92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7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E50FB-8A02-4F00-9707-42EE73A1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CB9DC-B3FD-40A9-8FB2-8181DC41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50C013-ADE9-454D-B58E-647CCAB4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4EE51E-4946-4DD1-8EBA-7ACA1445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341AE6-3E80-487C-9B6A-41B0DF6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5851E7-2A67-4E22-BD55-26B2ABC6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2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BB72D-A46F-4DBE-9AE8-D3490E14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25C969-80B8-40E2-908E-75502AAD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9878B-07F9-4E87-BE5A-0B84F997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162FD-33E2-4A04-9339-5639B6D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BCD0A-BE4F-44FC-BF41-63BE7C94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64BCFF-36DF-4363-90DF-9F6D9208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2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2CBD41-B25F-4866-A0F1-214169C5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2F5124-2B52-469A-8E9D-52420289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E6C1-B3F1-44F2-BD44-076C3D35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39B1-8CAC-4399-8D70-C25DA5FDD556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C2799E-3D49-4FF1-9E67-2BA2E2A6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718545-2E39-4016-BE10-581011C99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751485F-0387-4D99-ADBA-DD365D45F361}"/>
              </a:ext>
            </a:extLst>
          </p:cNvPr>
          <p:cNvSpPr txBox="1">
            <a:spLocks/>
          </p:cNvSpPr>
          <p:nvPr/>
        </p:nvSpPr>
        <p:spPr>
          <a:xfrm>
            <a:off x="1524000" y="1523196"/>
            <a:ext cx="9144000" cy="2387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mapping for mobile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project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8D1CA0F-F1EC-42D0-BA59-455693F239D2}"/>
              </a:ext>
            </a:extLst>
          </p:cNvPr>
          <p:cNvSpPr txBox="1">
            <a:spLocks/>
          </p:cNvSpPr>
          <p:nvPr/>
        </p:nvSpPr>
        <p:spPr>
          <a:xfrm>
            <a:off x="1524000" y="4506923"/>
            <a:ext cx="9144000" cy="1655762"/>
          </a:xfrm>
          <a:prstGeom prst="rect">
            <a:avLst/>
          </a:prstGeom>
        </p:spPr>
        <p:txBody>
          <a:bodyPr/>
          <a:lstStyle>
            <a:lvl1pPr marL="228604" indent="-228604" algn="l" defTabSz="914411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Cella                 10578855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Giacomo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Delcaro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10560602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Alessandro Colombo   10573335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A49895-AC43-4157-93F6-33978C68B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3232"/>
            <a:ext cx="3378930" cy="27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8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225335" y="832968"/>
            <a:ext cx="118578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bags:</a:t>
            </a:r>
          </a:p>
          <a:p>
            <a:r>
              <a:rPr lang="en-US" dirty="0">
                <a:solidFill>
                  <a:schemeClr val="bg1"/>
                </a:solidFill>
              </a:rPr>
              <a:t>    - bag1.bag</a:t>
            </a:r>
          </a:p>
          <a:p>
            <a:r>
              <a:rPr lang="en-US" dirty="0">
                <a:solidFill>
                  <a:schemeClr val="bg1"/>
                </a:solidFill>
              </a:rPr>
              <a:t>    - bag2.bag</a:t>
            </a:r>
          </a:p>
          <a:p>
            <a:r>
              <a:rPr lang="en-US" dirty="0">
                <a:solidFill>
                  <a:schemeClr val="bg1"/>
                </a:solidFill>
              </a:rPr>
              <a:t>    - bag3.bag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cfg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parameters.cfg</a:t>
            </a:r>
            <a:r>
              <a:rPr lang="en-US" dirty="0">
                <a:solidFill>
                  <a:schemeClr val="bg1"/>
                </a:solidFill>
              </a:rPr>
              <a:t>: file for the dynamic reconfigure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launch: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scout_launch.launch</a:t>
            </a:r>
            <a:r>
              <a:rPr lang="en-US" dirty="0">
                <a:solidFill>
                  <a:schemeClr val="bg1"/>
                </a:solidFill>
              </a:rPr>
              <a:t> : launch file, launches the </a:t>
            </a:r>
            <a:r>
              <a:rPr lang="en-US" dirty="0" err="1">
                <a:solidFill>
                  <a:schemeClr val="bg1"/>
                </a:solidFill>
              </a:rPr>
              <a:t>velpubsub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odompubsub</a:t>
            </a:r>
            <a:r>
              <a:rPr lang="en-US" dirty="0">
                <a:solidFill>
                  <a:schemeClr val="bg1"/>
                </a:solidFill>
              </a:rPr>
              <a:t> and residual nodes. It is also possible to change 		          the </a:t>
            </a:r>
            <a:r>
              <a:rPr lang="en-US" dirty="0" err="1">
                <a:solidFill>
                  <a:schemeClr val="bg1"/>
                </a:solidFill>
              </a:rPr>
              <a:t>inital</a:t>
            </a:r>
            <a:r>
              <a:rPr lang="en-US" dirty="0">
                <a:solidFill>
                  <a:schemeClr val="bg1"/>
                </a:solidFill>
              </a:rPr>
              <a:t> position of the robot.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scout_launch_rviz.launch</a:t>
            </a:r>
            <a:r>
              <a:rPr lang="en-US" dirty="0">
                <a:solidFill>
                  <a:schemeClr val="bg1"/>
                </a:solidFill>
              </a:rPr>
              <a:t>: launch file, just like the other one but it also plays the bag and runs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 with the right 				  configuration. </a:t>
            </a:r>
          </a:p>
          <a:p>
            <a:r>
              <a:rPr lang="en-US" dirty="0">
                <a:solidFill>
                  <a:schemeClr val="bg1"/>
                </a:solidFill>
              </a:rPr>
              <a:t>- msg:</a:t>
            </a:r>
          </a:p>
          <a:p>
            <a:r>
              <a:rPr lang="en-US" dirty="0">
                <a:solidFill>
                  <a:schemeClr val="bg1"/>
                </a:solidFill>
              </a:rPr>
              <a:t>    - OdomInt.msg: contains the custom message to publish odometry and integration method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- er_array.msg: custom message to publish the residuals between the ground truth and the estimated odometry</a:t>
            </a:r>
          </a:p>
        </p:txBody>
      </p:sp>
    </p:spTree>
    <p:extLst>
      <p:ext uri="{BB962C8B-B14F-4D97-AF65-F5344CB8AC3E}">
        <p14:creationId xmlns:p14="http://schemas.microsoft.com/office/powerpoint/2010/main" val="19034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225335" y="832968"/>
            <a:ext cx="11857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srv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resetOdom.srv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empty, it does not need any input from the user since it simply resets the pose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seOdom.srv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defines the types of the requested input from the user to set the pose to x, y, theta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velpubsub.cpp:  the node that subscribes to the rpm topics and publishes a twist message containing all of the robot’s 		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odompubsub.cpp: the node that subscribes to the topic advertised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velpubsub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publishes the complete odometry and 		    the custom 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residuals.cpp: the node publishes the residuals between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scout_odom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our computed odometry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our_odom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and also the   	              residuals between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gt_pose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reference frame) and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our_odom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scout_rviz.rviz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rviz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configuration to visualize the computed odometry vs the ground truth</a:t>
            </a:r>
          </a:p>
        </p:txBody>
      </p:sp>
    </p:spTree>
    <p:extLst>
      <p:ext uri="{BB962C8B-B14F-4D97-AF65-F5344CB8AC3E}">
        <p14:creationId xmlns:p14="http://schemas.microsoft.com/office/powerpoint/2010/main" val="367177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490AC6-7E94-439E-BFBC-1A71833FCDF5}"/>
              </a:ext>
            </a:extLst>
          </p:cNvPr>
          <p:cNvSpPr txBox="1"/>
          <p:nvPr/>
        </p:nvSpPr>
        <p:spPr>
          <a:xfrm>
            <a:off x="3137263" y="326572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ROS PARAMETERS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C255E0-E8BD-4039-BDAD-882E9702E7A0}"/>
              </a:ext>
            </a:extLst>
          </p:cNvPr>
          <p:cNvSpPr txBox="1"/>
          <p:nvPr/>
        </p:nvSpPr>
        <p:spPr>
          <a:xfrm>
            <a:off x="2686594" y="921357"/>
            <a:ext cx="6818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x_init</a:t>
            </a:r>
            <a:r>
              <a:rPr lang="en-US" dirty="0">
                <a:solidFill>
                  <a:schemeClr val="bg1"/>
                </a:solidFill>
              </a:rPr>
              <a:t>:     initial x position in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y_init</a:t>
            </a:r>
            <a:r>
              <a:rPr lang="en-US" dirty="0">
                <a:solidFill>
                  <a:schemeClr val="bg1"/>
                </a:solidFill>
              </a:rPr>
              <a:t>:     initial y position in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theta_init</a:t>
            </a:r>
            <a:r>
              <a:rPr lang="en-US" dirty="0">
                <a:solidFill>
                  <a:schemeClr val="bg1"/>
                </a:solidFill>
              </a:rPr>
              <a:t>: initial yaw angle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CHI : ratio between apparent and real </a:t>
            </a:r>
            <a:r>
              <a:rPr lang="en-US" dirty="0" err="1">
                <a:solidFill>
                  <a:schemeClr val="bg1"/>
                </a:solidFill>
              </a:rPr>
              <a:t>base_line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Inv_RATIO</a:t>
            </a:r>
            <a:r>
              <a:rPr lang="en-US" dirty="0">
                <a:solidFill>
                  <a:schemeClr val="bg1"/>
                </a:solidFill>
              </a:rPr>
              <a:t>:  1/ratio of the gearbox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01FA02-CF77-493B-83FD-A57335E69D8F}"/>
              </a:ext>
            </a:extLst>
          </p:cNvPr>
          <p:cNvSpPr txBox="1"/>
          <p:nvPr/>
        </p:nvSpPr>
        <p:spPr>
          <a:xfrm>
            <a:off x="3137263" y="2683015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TF TREE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0FB226-D0E8-4699-BB03-2C34AFD6C16E}"/>
              </a:ext>
            </a:extLst>
          </p:cNvPr>
          <p:cNvSpPr txBox="1"/>
          <p:nvPr/>
        </p:nvSpPr>
        <p:spPr>
          <a:xfrm>
            <a:off x="4852851" y="3277800"/>
            <a:ext cx="681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- </a:t>
            </a:r>
            <a:r>
              <a:rPr lang="en-US" dirty="0" err="1">
                <a:solidFill>
                  <a:schemeClr val="bg1"/>
                </a:solidFill>
              </a:rPr>
              <a:t>base_link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- world (static transform)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8D56A7-8D54-4106-B3DD-B3F9CE3FE9A2}"/>
              </a:ext>
            </a:extLst>
          </p:cNvPr>
          <p:cNvSpPr txBox="1"/>
          <p:nvPr/>
        </p:nvSpPr>
        <p:spPr>
          <a:xfrm>
            <a:off x="3137263" y="4459315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CUSTOM MESSAGES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C7D509-C3D9-4E7E-B413-4BA83FB0A546}"/>
              </a:ext>
            </a:extLst>
          </p:cNvPr>
          <p:cNvSpPr txBox="1"/>
          <p:nvPr/>
        </p:nvSpPr>
        <p:spPr>
          <a:xfrm>
            <a:off x="6096000" y="5080245"/>
            <a:ext cx="372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OdomInt.msg: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nav_msgs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Odometry</a:t>
            </a:r>
            <a:r>
              <a:rPr lang="it-IT" dirty="0">
                <a:solidFill>
                  <a:schemeClr val="bg1"/>
                </a:solidFill>
              </a:rPr>
              <a:t> odo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String</a:t>
            </a:r>
            <a:r>
              <a:rPr lang="it-IT" dirty="0">
                <a:solidFill>
                  <a:schemeClr val="bg1"/>
                </a:solidFill>
              </a:rPr>
              <a:t>   </a:t>
            </a:r>
            <a:r>
              <a:rPr lang="it-IT" dirty="0" err="1">
                <a:solidFill>
                  <a:schemeClr val="bg1"/>
                </a:solidFill>
              </a:rPr>
              <a:t>int_method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9782E2-5E0A-4A22-86FF-6ADECE28366D}"/>
              </a:ext>
            </a:extLst>
          </p:cNvPr>
          <p:cNvSpPr txBox="1"/>
          <p:nvPr/>
        </p:nvSpPr>
        <p:spPr>
          <a:xfrm>
            <a:off x="2280558" y="5044090"/>
            <a:ext cx="381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er_array.msg: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dx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dy</a:t>
            </a:r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dtheta</a:t>
            </a:r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cumulateError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C28CE1-F001-4E1B-9D16-329DD0A28B9B}"/>
              </a:ext>
            </a:extLst>
          </p:cNvPr>
          <p:cNvSpPr txBox="1"/>
          <p:nvPr/>
        </p:nvSpPr>
        <p:spPr>
          <a:xfrm>
            <a:off x="3137263" y="326572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HOW TO RUN EVERYTHING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777328-6E29-45CD-92E5-DFCAF6142DA8}"/>
              </a:ext>
            </a:extLst>
          </p:cNvPr>
          <p:cNvSpPr txBox="1"/>
          <p:nvPr/>
        </p:nvSpPr>
        <p:spPr>
          <a:xfrm>
            <a:off x="191588" y="911347"/>
            <a:ext cx="11538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- </a:t>
            </a:r>
            <a:r>
              <a:rPr lang="en-US" dirty="0" err="1">
                <a:solidFill>
                  <a:schemeClr val="bg1"/>
                </a:solidFill>
              </a:rPr>
              <a:t>catkin_make</a:t>
            </a:r>
            <a:r>
              <a:rPr lang="en-US" dirty="0">
                <a:solidFill>
                  <a:schemeClr val="bg1"/>
                </a:solidFill>
              </a:rPr>
              <a:t> in the catkin workspace root</a:t>
            </a:r>
          </a:p>
          <a:p>
            <a:r>
              <a:rPr lang="en-US" dirty="0">
                <a:solidFill>
                  <a:schemeClr val="bg1"/>
                </a:solidFill>
              </a:rPr>
              <a:t>II- source </a:t>
            </a:r>
            <a:r>
              <a:rPr lang="en-US" dirty="0" err="1">
                <a:solidFill>
                  <a:schemeClr val="bg1"/>
                </a:solidFill>
              </a:rPr>
              <a:t>catkin_ws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devel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setup.bash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1 - </a:t>
            </a:r>
            <a:r>
              <a:rPr lang="en-US" dirty="0" err="1">
                <a:solidFill>
                  <a:schemeClr val="bg1"/>
                </a:solidFill>
              </a:rPr>
              <a:t>roslaunch</a:t>
            </a:r>
            <a:r>
              <a:rPr lang="en-US" dirty="0">
                <a:solidFill>
                  <a:schemeClr val="bg1"/>
                </a:solidFill>
              </a:rPr>
              <a:t> project1 </a:t>
            </a:r>
            <a:r>
              <a:rPr lang="en-US" dirty="0" err="1">
                <a:solidFill>
                  <a:schemeClr val="bg1"/>
                </a:solidFill>
              </a:rPr>
              <a:t>scout_launch.launch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2 - </a:t>
            </a:r>
            <a:r>
              <a:rPr lang="en-US" dirty="0" err="1">
                <a:solidFill>
                  <a:schemeClr val="bg1"/>
                </a:solidFill>
              </a:rPr>
              <a:t>rosbag</a:t>
            </a:r>
            <a:r>
              <a:rPr lang="en-US" dirty="0">
                <a:solidFill>
                  <a:schemeClr val="bg1"/>
                </a:solidFill>
              </a:rPr>
              <a:t> play -l bag1.bag</a:t>
            </a:r>
          </a:p>
          <a:p>
            <a:r>
              <a:rPr lang="en-US" dirty="0">
                <a:solidFill>
                  <a:schemeClr val="bg1"/>
                </a:solidFill>
              </a:rPr>
              <a:t>NB: for the second step you must cd to the folder where  the bag files are.</a:t>
            </a:r>
          </a:p>
          <a:p>
            <a:r>
              <a:rPr lang="en-US" dirty="0">
                <a:solidFill>
                  <a:schemeClr val="bg1"/>
                </a:solidFill>
              </a:rPr>
              <a:t>It is now possible to echo the data from the different topics.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want to visualize the movement on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1 - Launch as before</a:t>
            </a:r>
          </a:p>
          <a:p>
            <a:r>
              <a:rPr lang="en-US" dirty="0">
                <a:solidFill>
                  <a:schemeClr val="bg1"/>
                </a:solidFill>
              </a:rPr>
              <a:t>2 - Open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 with the </a:t>
            </a:r>
            <a:r>
              <a:rPr lang="en-US" dirty="0" err="1">
                <a:solidFill>
                  <a:schemeClr val="bg1"/>
                </a:solidFill>
              </a:rPr>
              <a:t>scout_rviz.rviz</a:t>
            </a:r>
            <a:r>
              <a:rPr lang="en-US" dirty="0">
                <a:solidFill>
                  <a:schemeClr val="bg1"/>
                </a:solidFill>
              </a:rPr>
              <a:t> configuration</a:t>
            </a:r>
          </a:p>
          <a:p>
            <a:r>
              <a:rPr lang="en-US" dirty="0">
                <a:solidFill>
                  <a:schemeClr val="bg1"/>
                </a:solidFill>
              </a:rPr>
              <a:t>3 - Play the bag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 also simply launch the </a:t>
            </a:r>
            <a:r>
              <a:rPr lang="en-US" dirty="0" err="1">
                <a:solidFill>
                  <a:schemeClr val="bg1"/>
                </a:solidFill>
              </a:rPr>
              <a:t>scout_launch_rviz.launch</a:t>
            </a:r>
            <a:r>
              <a:rPr lang="en-US" dirty="0">
                <a:solidFill>
                  <a:schemeClr val="bg1"/>
                </a:solidFill>
              </a:rPr>
              <a:t> file, it will take care of everything.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0F7E4D-14DE-4558-9EF5-0CFCA3EA0C8D}"/>
              </a:ext>
            </a:extLst>
          </p:cNvPr>
          <p:cNvSpPr txBox="1"/>
          <p:nvPr/>
        </p:nvSpPr>
        <p:spPr>
          <a:xfrm>
            <a:off x="204651" y="4549676"/>
            <a:ext cx="11987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the dynamic reconfigure:</a:t>
            </a:r>
          </a:p>
          <a:p>
            <a:r>
              <a:rPr lang="en-US" dirty="0">
                <a:solidFill>
                  <a:schemeClr val="bg1"/>
                </a:solidFill>
              </a:rPr>
              <a:t>	while the nodes are running, type in the bash: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rosrun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dynamic_reconfigure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dynparam</a:t>
            </a:r>
            <a:r>
              <a:rPr lang="en-US" dirty="0">
                <a:solidFill>
                  <a:schemeClr val="bg1"/>
                </a:solidFill>
              </a:rPr>
              <a:t> set /</a:t>
            </a:r>
            <a:r>
              <a:rPr lang="en-US" dirty="0" err="1">
                <a:solidFill>
                  <a:schemeClr val="bg1"/>
                </a:solidFill>
              </a:rPr>
              <a:t>odompubsub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intmethod</a:t>
            </a:r>
            <a:r>
              <a:rPr lang="en-US" dirty="0">
                <a:solidFill>
                  <a:schemeClr val="bg1"/>
                </a:solidFill>
              </a:rPr>
              <a:t> value</a:t>
            </a:r>
          </a:p>
          <a:p>
            <a:r>
              <a:rPr lang="en-US" dirty="0">
                <a:solidFill>
                  <a:schemeClr val="bg1"/>
                </a:solidFill>
              </a:rPr>
              <a:t>	 "Value" can be either 0 for </a:t>
            </a:r>
            <a:r>
              <a:rPr lang="en-US" dirty="0" err="1">
                <a:solidFill>
                  <a:schemeClr val="bg1"/>
                </a:solidFill>
              </a:rPr>
              <a:t>euler</a:t>
            </a:r>
            <a:r>
              <a:rPr lang="en-US" dirty="0">
                <a:solidFill>
                  <a:schemeClr val="bg1"/>
                </a:solidFill>
              </a:rPr>
              <a:t> integration or 1 for </a:t>
            </a:r>
            <a:r>
              <a:rPr lang="en-US" dirty="0" err="1">
                <a:solidFill>
                  <a:schemeClr val="bg1"/>
                </a:solidFill>
              </a:rPr>
              <a:t>runge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kutta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Reset service: </a:t>
            </a:r>
            <a:r>
              <a:rPr lang="en-US" dirty="0" err="1">
                <a:solidFill>
                  <a:schemeClr val="bg1"/>
                </a:solidFill>
              </a:rPr>
              <a:t>rosservice</a:t>
            </a:r>
            <a:r>
              <a:rPr lang="en-US" dirty="0">
                <a:solidFill>
                  <a:schemeClr val="bg1"/>
                </a:solidFill>
              </a:rPr>
              <a:t> call /</a:t>
            </a:r>
            <a:r>
              <a:rPr lang="en-US" dirty="0" err="1">
                <a:solidFill>
                  <a:schemeClr val="bg1"/>
                </a:solidFill>
              </a:rPr>
              <a:t>reset_odom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Set service:     </a:t>
            </a:r>
            <a:r>
              <a:rPr lang="en-US" dirty="0" err="1">
                <a:solidFill>
                  <a:schemeClr val="bg1"/>
                </a:solidFill>
              </a:rPr>
              <a:t>rosservice</a:t>
            </a:r>
            <a:r>
              <a:rPr lang="en-US" dirty="0">
                <a:solidFill>
                  <a:schemeClr val="bg1"/>
                </a:solidFill>
              </a:rPr>
              <a:t> call /</a:t>
            </a:r>
            <a:r>
              <a:rPr lang="en-US" dirty="0" err="1">
                <a:solidFill>
                  <a:schemeClr val="bg1"/>
                </a:solidFill>
              </a:rPr>
              <a:t>set_odom</a:t>
            </a:r>
            <a:r>
              <a:rPr lang="en-US" dirty="0">
                <a:solidFill>
                  <a:schemeClr val="bg1"/>
                </a:solidFill>
              </a:rPr>
              <a:t> x y theta </a:t>
            </a:r>
          </a:p>
          <a:p>
            <a:r>
              <a:rPr lang="en-US" dirty="0">
                <a:solidFill>
                  <a:schemeClr val="bg1"/>
                </a:solidFill>
              </a:rPr>
              <a:t>	        NB: theta must be in [deg]</a:t>
            </a:r>
          </a:p>
        </p:txBody>
      </p:sp>
    </p:spTree>
    <p:extLst>
      <p:ext uri="{BB962C8B-B14F-4D97-AF65-F5344CB8AC3E}">
        <p14:creationId xmlns:p14="http://schemas.microsoft.com/office/powerpoint/2010/main" val="16260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CD7B8-AC56-45A5-B3A1-55007012A17C}"/>
              </a:ext>
            </a:extLst>
          </p:cNvPr>
          <p:cNvSpPr txBox="1"/>
          <p:nvPr/>
        </p:nvSpPr>
        <p:spPr>
          <a:xfrm>
            <a:off x="892628" y="306765"/>
            <a:ext cx="1016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APPARENT BASELINE AND TRANSMISSION RATIO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04AD5E-453C-4E71-AC76-166DAF526FD6}"/>
              </a:ext>
            </a:extLst>
          </p:cNvPr>
          <p:cNvSpPr txBox="1"/>
          <p:nvPr/>
        </p:nvSpPr>
        <p:spPr>
          <a:xfrm>
            <a:off x="204650" y="891540"/>
            <a:ext cx="115388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find the parameters to match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, we compared the estimated velocities values with the ground truth ones. For the transmission ratio we've used the values of the longitudinal velocity </a:t>
            </a:r>
            <a:r>
              <a:rPr lang="en-US" dirty="0" err="1">
                <a:solidFill>
                  <a:schemeClr val="bg1"/>
                </a:solidFill>
              </a:rPr>
              <a:t>vx</a:t>
            </a:r>
            <a:r>
              <a:rPr lang="en-US" dirty="0">
                <a:solidFill>
                  <a:schemeClr val="bg1"/>
                </a:solidFill>
              </a:rPr>
              <a:t>, whereas for the apparent baseline we've used the angular velocity </a:t>
            </a:r>
            <a:r>
              <a:rPr lang="en-US" dirty="0" err="1">
                <a:solidFill>
                  <a:schemeClr val="bg1"/>
                </a:solidFill>
              </a:rPr>
              <a:t>wz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best values we've found are the following:</a:t>
            </a:r>
          </a:p>
          <a:p>
            <a:r>
              <a:rPr lang="en-US" dirty="0">
                <a:solidFill>
                  <a:schemeClr val="bg1"/>
                </a:solidFill>
              </a:rPr>
              <a:t>- Transmission ratio: 1:38.7</a:t>
            </a:r>
          </a:p>
          <a:p>
            <a:r>
              <a:rPr lang="en-US" dirty="0">
                <a:solidFill>
                  <a:schemeClr val="bg1"/>
                </a:solidFill>
              </a:rPr>
              <a:t>- Apparent baseline:  1.75 * 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have a quantitative assessment of how we were improving when changing the parameters, we used </a:t>
            </a:r>
            <a:r>
              <a:rPr lang="en-US" dirty="0" err="1">
                <a:solidFill>
                  <a:schemeClr val="bg1"/>
                </a:solidFill>
              </a:rPr>
              <a:t>plotJuggler</a:t>
            </a:r>
            <a:r>
              <a:rPr lang="en-US" dirty="0">
                <a:solidFill>
                  <a:schemeClr val="bg1"/>
                </a:solidFill>
              </a:rPr>
              <a:t> on the residuals node mentioned above: the </a:t>
            </a:r>
            <a:r>
              <a:rPr lang="en-US" dirty="0" err="1">
                <a:solidFill>
                  <a:schemeClr val="bg1"/>
                </a:solidFill>
              </a:rPr>
              <a:t>cumulateError</a:t>
            </a:r>
            <a:r>
              <a:rPr lang="en-US" dirty="0">
                <a:solidFill>
                  <a:schemeClr val="bg1"/>
                </a:solidFill>
              </a:rPr>
              <a:t> is a filtered error, which means that it is the average of the last 100 quadratic errors. Each quadratic error is the square root of the sum of the square of </a:t>
            </a:r>
            <a:r>
              <a:rPr lang="en-US" dirty="0" err="1">
                <a:solidFill>
                  <a:schemeClr val="bg1"/>
                </a:solidFill>
              </a:rPr>
              <a:t>deltaX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deltaY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deltaTheta</a:t>
            </a:r>
            <a:r>
              <a:rPr lang="en-US" dirty="0">
                <a:solidFill>
                  <a:schemeClr val="bg1"/>
                </a:solidFill>
              </a:rPr>
              <a:t> (each multiplied by a particular quadratic weight).</a:t>
            </a:r>
          </a:p>
          <a:p>
            <a:r>
              <a:rPr lang="en-US" dirty="0">
                <a:solidFill>
                  <a:schemeClr val="bg1"/>
                </a:solidFill>
              </a:rPr>
              <a:t>In particular for the errors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an error of 1 cm is weighted as 60 degrees, while for the errors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1 cm weights as 120 deg (since the orientation measurement was not smooth and had an offset problem mentioned below).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find the parameters to match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we also had to find the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from world to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and find an orientation offset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with respect to its trajectory (see below). Since we did not have any velocities we used the following heuristic function: we started from the previous values and decreased the transmission ratio to match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velocity, and then we decreased the apparent baseline so that the curves had a smaller radius (greater curvature)</a:t>
            </a:r>
          </a:p>
          <a:p>
            <a:r>
              <a:rPr lang="en-US" dirty="0">
                <a:solidFill>
                  <a:schemeClr val="bg1"/>
                </a:solidFill>
              </a:rPr>
              <a:t>We obtained the following results:</a:t>
            </a:r>
          </a:p>
          <a:p>
            <a:r>
              <a:rPr lang="en-US" dirty="0">
                <a:solidFill>
                  <a:schemeClr val="bg1"/>
                </a:solidFill>
              </a:rPr>
              <a:t>- Transmission ratio: 1:40.0</a:t>
            </a:r>
          </a:p>
          <a:p>
            <a:r>
              <a:rPr lang="en-US" dirty="0">
                <a:solidFill>
                  <a:schemeClr val="bg1"/>
                </a:solidFill>
              </a:rPr>
              <a:t>- Apparent baseline:  1.64 * B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1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B735-3A73-48CB-8A32-72C51946AC08}"/>
              </a:ext>
            </a:extLst>
          </p:cNvPr>
          <p:cNvSpPr txBox="1"/>
          <p:nvPr/>
        </p:nvSpPr>
        <p:spPr>
          <a:xfrm>
            <a:off x="892628" y="306765"/>
            <a:ext cx="1016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"ODOM" TO "WORLD" ROTOTRANSLATION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BBF612-23F9-4FBD-BB6C-4BC6EF93C046}"/>
              </a:ext>
            </a:extLst>
          </p:cNvPr>
          <p:cNvSpPr txBox="1"/>
          <p:nvPr/>
        </p:nvSpPr>
        <p:spPr>
          <a:xfrm>
            <a:off x="204650" y="891540"/>
            <a:ext cx="11538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compute this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we copied 2 messages with </a:t>
            </a:r>
            <a:r>
              <a:rPr lang="en-US" dirty="0" err="1">
                <a:solidFill>
                  <a:schemeClr val="bg1"/>
                </a:solidFill>
              </a:rPr>
              <a:t>rostopic</a:t>
            </a:r>
            <a:r>
              <a:rPr lang="en-US" dirty="0">
                <a:solidFill>
                  <a:schemeClr val="bg1"/>
                </a:solidFill>
              </a:rPr>
              <a:t> echo from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and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is not accurate in the first seconds, so we waited for some seconds (about 16s) and as soon as we saw a coherent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we copied its pose and the corresponding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pose.</a:t>
            </a:r>
          </a:p>
          <a:p>
            <a:r>
              <a:rPr lang="en-US" dirty="0">
                <a:solidFill>
                  <a:schemeClr val="bg1"/>
                </a:solidFill>
              </a:rPr>
              <a:t>We assume that at the beginning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is correct, so we can use its pose as reference to find the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from "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" (</a:t>
            </a:r>
            <a:r>
              <a:rPr lang="en-US" dirty="0" err="1">
                <a:solidFill>
                  <a:schemeClr val="bg1"/>
                </a:solidFill>
              </a:rPr>
              <a:t>frame_id</a:t>
            </a:r>
            <a:r>
              <a:rPr lang="en-US" dirty="0">
                <a:solidFill>
                  <a:schemeClr val="bg1"/>
                </a:solidFill>
              </a:rPr>
              <a:t> of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) and "world" (frame id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). This has been computed in MATLAB (in the script </a:t>
            </a:r>
            <a:r>
              <a:rPr lang="en-US" dirty="0" err="1">
                <a:solidFill>
                  <a:schemeClr val="bg1"/>
                </a:solidFill>
              </a:rPr>
              <a:t>rototranslation.m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Doing so we noticed that there was an inconsistency between the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theta orientation and the direction of motion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, as if the orientation vector were not indicating the motion direction (so it was not tangent to the trajectory). As a matter of fact, the orientation was very accurate but the trajectory seemed to have a different rotation. </a:t>
            </a:r>
          </a:p>
          <a:p>
            <a:r>
              <a:rPr lang="en-US" dirty="0">
                <a:solidFill>
                  <a:schemeClr val="bg1"/>
                </a:solidFill>
              </a:rPr>
              <a:t>We made the hypothesis that the orientation field in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could have an offset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the motion of the robot. </a:t>
            </a:r>
          </a:p>
          <a:p>
            <a:r>
              <a:rPr lang="en-US" dirty="0">
                <a:solidFill>
                  <a:schemeClr val="bg1"/>
                </a:solidFill>
              </a:rPr>
              <a:t>We tuned CHI, </a:t>
            </a:r>
            <a:r>
              <a:rPr lang="en-US" dirty="0" err="1">
                <a:solidFill>
                  <a:schemeClr val="bg1"/>
                </a:solidFill>
              </a:rPr>
              <a:t>Inv_RATIO</a:t>
            </a:r>
            <a:r>
              <a:rPr lang="en-US" dirty="0">
                <a:solidFill>
                  <a:schemeClr val="bg1"/>
                </a:solidFill>
              </a:rPr>
              <a:t>, the rotation of the trajectory (so the rotation from "world" to "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") and the constant offset of the orientation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noticed that this offset was very consistent (in the first 60 seconds of simulation it is almost constant), and was about 13.5 degrees.</a:t>
            </a:r>
          </a:p>
          <a:p>
            <a:r>
              <a:rPr lang="en-US" dirty="0">
                <a:solidFill>
                  <a:schemeClr val="bg1"/>
                </a:solidFill>
              </a:rPr>
              <a:t>Therefore we fixed the reference system accordingly (and we removed this offset in the residuals node when computing the difference between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orientation and our computed orientation).</a:t>
            </a:r>
          </a:p>
          <a:p>
            <a:r>
              <a:rPr lang="en-US" dirty="0">
                <a:solidFill>
                  <a:schemeClr val="bg1"/>
                </a:solidFill>
              </a:rPr>
              <a:t>In the end the world reference frame has a yaw rotation of about 67 deg with respect to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frame, and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has an orientation offset of about 13.5 degrees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its trajectory.</a:t>
            </a:r>
          </a:p>
        </p:txBody>
      </p:sp>
    </p:spTree>
    <p:extLst>
      <p:ext uri="{BB962C8B-B14F-4D97-AF65-F5344CB8AC3E}">
        <p14:creationId xmlns:p14="http://schemas.microsoft.com/office/powerpoint/2010/main" val="283055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0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1367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Perception, localization and mapping for mobile robots  First project</dc:title>
  <dc:creator>Marco Cella</dc:creator>
  <cp:lastModifiedBy>Marco Cella</cp:lastModifiedBy>
  <cp:revision>15</cp:revision>
  <dcterms:created xsi:type="dcterms:W3CDTF">2021-05-09T21:48:34Z</dcterms:created>
  <dcterms:modified xsi:type="dcterms:W3CDTF">2021-05-09T22:36:28Z</dcterms:modified>
</cp:coreProperties>
</file>